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Default Extension="jpg" ContentType="image/jpg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</p:sldIdLst>
  <p:sldSz cx="15125700" cy="10693400"/>
  <p:notesSz cx="15125700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Barlow"/>
                <a:cs typeface="Barlow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#</a:t>
            </a:fld>
            <a:r>
              <a:rPr dirty="0"/>
              <a:t>9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Gotham"/>
                <a:cs typeface="Gotha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Barlow"/>
                <a:cs typeface="Barlow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#</a:t>
            </a:fld>
            <a:r>
              <a:rPr dirty="0"/>
              <a:t>9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Gotham"/>
                <a:cs typeface="Gotha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Barlow"/>
                <a:cs typeface="Barlow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#</a:t>
            </a:fld>
            <a:r>
              <a:rPr dirty="0"/>
              <a:t>9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Gotham"/>
                <a:cs typeface="Gotha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Barlow"/>
                <a:cs typeface="Barlow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#</a:t>
            </a:fld>
            <a:r>
              <a:rPr dirty="0"/>
              <a:t>9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Barlow"/>
                <a:cs typeface="Barlow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#</a:t>
            </a:fld>
            <a:r>
              <a:rPr dirty="0"/>
              <a:t>9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84263" y="1344941"/>
            <a:ext cx="9557173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Gotham"/>
                <a:cs typeface="Gotha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01897" y="10397703"/>
            <a:ext cx="194945" cy="147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Barlow"/>
                <a:cs typeface="Barlow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t>#</a:t>
            </a:fld>
            <a:r>
              <a:rPr dirty="0"/>
              <a:t>9</a:t>
            </a:r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7.png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8.png"/><Relationship Id="rId3" Type="http://schemas.openxmlformats.org/officeDocument/2006/relationships/image" Target="../media/image609.png"/><Relationship Id="rId4" Type="http://schemas.openxmlformats.org/officeDocument/2006/relationships/image" Target="../media/image610.png"/><Relationship Id="rId5" Type="http://schemas.openxmlformats.org/officeDocument/2006/relationships/image" Target="../media/image611.png"/><Relationship Id="rId6" Type="http://schemas.openxmlformats.org/officeDocument/2006/relationships/image" Target="../media/image612.png"/><Relationship Id="rId7" Type="http://schemas.openxmlformats.org/officeDocument/2006/relationships/image" Target="../media/image613.png"/><Relationship Id="rId8" Type="http://schemas.openxmlformats.org/officeDocument/2006/relationships/image" Target="../media/image614.png"/><Relationship Id="rId9" Type="http://schemas.openxmlformats.org/officeDocument/2006/relationships/image" Target="../media/image615.pn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6.png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info@pejgruppen.dk" TargetMode="External"/><Relationship Id="rId3" Type="http://schemas.openxmlformats.org/officeDocument/2006/relationships/hyperlink" Target="mailto:torben.mikkelsen@forbo.com" TargetMode="External"/><Relationship Id="rId4" Type="http://schemas.openxmlformats.org/officeDocument/2006/relationships/hyperlink" Target="http://www.forbo-flooring.com/" TargetMode="External"/><Relationship Id="rId5" Type="http://schemas.openxmlformats.org/officeDocument/2006/relationships/hyperlink" Target="mailto:abby@abbylichtman.com" TargetMode="External"/><Relationship Id="rId6" Type="http://schemas.openxmlformats.org/officeDocument/2006/relationships/hyperlink" Target="http://www.abbylichtman.com/" TargetMode="External"/><Relationship Id="rId7" Type="http://schemas.openxmlformats.org/officeDocument/2006/relationships/hyperlink" Target="mailto:maagaard.rikke@gmail.com" TargetMode="External"/><Relationship Id="rId8" Type="http://schemas.openxmlformats.org/officeDocument/2006/relationships/hyperlink" Target="mailto:contact@flohomedelight.com" TargetMode="External"/><Relationship Id="rId9" Type="http://schemas.openxmlformats.org/officeDocument/2006/relationships/hyperlink" Target="http://www.flohomedelight.com/" TargetMode="External"/><Relationship Id="rId10" Type="http://schemas.openxmlformats.org/officeDocument/2006/relationships/hyperlink" Target="mailto:Sabine@wilna.dk" TargetMode="External"/><Relationship Id="rId11" Type="http://schemas.openxmlformats.org/officeDocument/2006/relationships/hyperlink" Target="mailto:bw@additiveaddicted.de" TargetMode="External"/><Relationship Id="rId12" Type="http://schemas.openxmlformats.org/officeDocument/2006/relationships/hyperlink" Target="http://www.additiveaddicted.de/" TargetMode="External"/><Relationship Id="rId13" Type="http://schemas.openxmlformats.org/officeDocument/2006/relationships/hyperlink" Target="mailto:mail@risorfiner.dk" TargetMode="External"/><Relationship Id="rId14" Type="http://schemas.openxmlformats.org/officeDocument/2006/relationships/hyperlink" Target="http://www.risorfiner.dk/" TargetMode="External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7.png"/><Relationship Id="rId3" Type="http://schemas.openxmlformats.org/officeDocument/2006/relationships/hyperlink" Target="mailto:info@pejgruppen.dk" TargetMode="Externa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51.jpg"/><Relationship Id="rId9" Type="http://schemas.openxmlformats.org/officeDocument/2006/relationships/image" Target="../media/image52.jpg"/><Relationship Id="rId10" Type="http://schemas.openxmlformats.org/officeDocument/2006/relationships/image" Target="../media/image53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rendstore.dk/pantone" TargetMode="External"/><Relationship Id="rId3" Type="http://schemas.openxmlformats.org/officeDocument/2006/relationships/hyperlink" Target="mailto:pantone@pejgruppen.dk" TargetMode="External"/><Relationship Id="rId4" Type="http://schemas.openxmlformats.org/officeDocument/2006/relationships/hyperlink" Target="http://www.trendstore.eu/pantone" TargetMode="External"/><Relationship Id="rId5" Type="http://schemas.openxmlformats.org/officeDocument/2006/relationships/image" Target="../media/image56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jpg"/><Relationship Id="rId7" Type="http://schemas.openxmlformats.org/officeDocument/2006/relationships/image" Target="../media/image62.jpg"/><Relationship Id="rId8" Type="http://schemas.openxmlformats.org/officeDocument/2006/relationships/image" Target="../media/image63.jpg"/><Relationship Id="rId9" Type="http://schemas.openxmlformats.org/officeDocument/2006/relationships/image" Target="../media/image64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5" Type="http://schemas.openxmlformats.org/officeDocument/2006/relationships/image" Target="../media/image88.jpg"/><Relationship Id="rId6" Type="http://schemas.openxmlformats.org/officeDocument/2006/relationships/image" Target="../media/image89.jpg"/><Relationship Id="rId7" Type="http://schemas.openxmlformats.org/officeDocument/2006/relationships/image" Target="../media/image90.jpg"/><Relationship Id="rId8" Type="http://schemas.openxmlformats.org/officeDocument/2006/relationships/image" Target="../media/image91.jpg"/><Relationship Id="rId9" Type="http://schemas.openxmlformats.org/officeDocument/2006/relationships/image" Target="../media/image92.jpg"/><Relationship Id="rId10" Type="http://schemas.openxmlformats.org/officeDocument/2006/relationships/image" Target="../media/image93.jpg"/><Relationship Id="rId11" Type="http://schemas.openxmlformats.org/officeDocument/2006/relationships/image" Target="../media/image94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5" Type="http://schemas.openxmlformats.org/officeDocument/2006/relationships/image" Target="../media/image98.jpg"/><Relationship Id="rId6" Type="http://schemas.openxmlformats.org/officeDocument/2006/relationships/image" Target="../media/image99.jpg"/><Relationship Id="rId7" Type="http://schemas.openxmlformats.org/officeDocument/2006/relationships/image" Target="../media/image100.jpg"/><Relationship Id="rId8" Type="http://schemas.openxmlformats.org/officeDocument/2006/relationships/image" Target="../media/image101.jpg"/><Relationship Id="rId9" Type="http://schemas.openxmlformats.org/officeDocument/2006/relationships/image" Target="../media/image102.jpg"/><Relationship Id="rId10" Type="http://schemas.openxmlformats.org/officeDocument/2006/relationships/image" Target="../media/image103.jpg"/><Relationship Id="rId11" Type="http://schemas.openxmlformats.org/officeDocument/2006/relationships/image" Target="../media/image104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Relationship Id="rId4" Type="http://schemas.openxmlformats.org/officeDocument/2006/relationships/image" Target="../media/image107.jpg"/><Relationship Id="rId5" Type="http://schemas.openxmlformats.org/officeDocument/2006/relationships/image" Target="../media/image108.jpg"/><Relationship Id="rId6" Type="http://schemas.openxmlformats.org/officeDocument/2006/relationships/image" Target="../media/image109.jpg"/><Relationship Id="rId7" Type="http://schemas.openxmlformats.org/officeDocument/2006/relationships/image" Target="../media/image110.jpg"/><Relationship Id="rId8" Type="http://schemas.openxmlformats.org/officeDocument/2006/relationships/image" Target="../media/image111.jpg"/><Relationship Id="rId9" Type="http://schemas.openxmlformats.org/officeDocument/2006/relationships/image" Target="../media/image112.jpg"/><Relationship Id="rId10" Type="http://schemas.openxmlformats.org/officeDocument/2006/relationships/image" Target="../media/image113.jpg"/><Relationship Id="rId11" Type="http://schemas.openxmlformats.org/officeDocument/2006/relationships/image" Target="../media/image114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Relationship Id="rId3" Type="http://schemas.openxmlformats.org/officeDocument/2006/relationships/image" Target="../media/image116.jpg"/><Relationship Id="rId4" Type="http://schemas.openxmlformats.org/officeDocument/2006/relationships/image" Target="../media/image117.jpg"/><Relationship Id="rId5" Type="http://schemas.openxmlformats.org/officeDocument/2006/relationships/image" Target="../media/image118.jpg"/><Relationship Id="rId6" Type="http://schemas.openxmlformats.org/officeDocument/2006/relationships/image" Target="../media/image119.jpg"/><Relationship Id="rId7" Type="http://schemas.openxmlformats.org/officeDocument/2006/relationships/image" Target="../media/image120.jpg"/><Relationship Id="rId8" Type="http://schemas.openxmlformats.org/officeDocument/2006/relationships/image" Target="../media/image121.jpg"/><Relationship Id="rId9" Type="http://schemas.openxmlformats.org/officeDocument/2006/relationships/image" Target="../media/image122.jpg"/><Relationship Id="rId10" Type="http://schemas.openxmlformats.org/officeDocument/2006/relationships/image" Target="../media/image123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Relationship Id="rId3" Type="http://schemas.openxmlformats.org/officeDocument/2006/relationships/image" Target="../media/image125.jpg"/><Relationship Id="rId4" Type="http://schemas.openxmlformats.org/officeDocument/2006/relationships/image" Target="../media/image126.jpg"/><Relationship Id="rId5" Type="http://schemas.openxmlformats.org/officeDocument/2006/relationships/image" Target="../media/image127.jpg"/><Relationship Id="rId6" Type="http://schemas.openxmlformats.org/officeDocument/2006/relationships/image" Target="../media/image128.jpg"/><Relationship Id="rId7" Type="http://schemas.openxmlformats.org/officeDocument/2006/relationships/image" Target="../media/image129.jpg"/><Relationship Id="rId8" Type="http://schemas.openxmlformats.org/officeDocument/2006/relationships/image" Target="../media/image130.jpg"/><Relationship Id="rId9" Type="http://schemas.openxmlformats.org/officeDocument/2006/relationships/image" Target="../media/image131.jpg"/><Relationship Id="rId10" Type="http://schemas.openxmlformats.org/officeDocument/2006/relationships/image" Target="../media/image132.jpg"/><Relationship Id="rId11" Type="http://schemas.openxmlformats.org/officeDocument/2006/relationships/image" Target="../media/image133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jpg"/><Relationship Id="rId3" Type="http://schemas.openxmlformats.org/officeDocument/2006/relationships/image" Target="../media/image135.jpg"/><Relationship Id="rId4" Type="http://schemas.openxmlformats.org/officeDocument/2006/relationships/image" Target="../media/image136.jpg"/><Relationship Id="rId5" Type="http://schemas.openxmlformats.org/officeDocument/2006/relationships/image" Target="../media/image137.jpg"/><Relationship Id="rId6" Type="http://schemas.openxmlformats.org/officeDocument/2006/relationships/image" Target="../media/image138.jpg"/><Relationship Id="rId7" Type="http://schemas.openxmlformats.org/officeDocument/2006/relationships/image" Target="../media/image139.jpg"/><Relationship Id="rId8" Type="http://schemas.openxmlformats.org/officeDocument/2006/relationships/image" Target="../media/image140.jpg"/><Relationship Id="rId9" Type="http://schemas.openxmlformats.org/officeDocument/2006/relationships/image" Target="../media/image141.jpg"/><Relationship Id="rId10" Type="http://schemas.openxmlformats.org/officeDocument/2006/relationships/image" Target="../media/image142.jpg"/><Relationship Id="rId11" Type="http://schemas.openxmlformats.org/officeDocument/2006/relationships/image" Target="../media/image143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jpg"/><Relationship Id="rId3" Type="http://schemas.openxmlformats.org/officeDocument/2006/relationships/image" Target="../media/image145.jpg"/><Relationship Id="rId4" Type="http://schemas.openxmlformats.org/officeDocument/2006/relationships/image" Target="../media/image146.jpg"/><Relationship Id="rId5" Type="http://schemas.openxmlformats.org/officeDocument/2006/relationships/image" Target="../media/image147.jpg"/><Relationship Id="rId6" Type="http://schemas.openxmlformats.org/officeDocument/2006/relationships/image" Target="../media/image148.jpg"/><Relationship Id="rId7" Type="http://schemas.openxmlformats.org/officeDocument/2006/relationships/image" Target="../media/image149.jpg"/><Relationship Id="rId8" Type="http://schemas.openxmlformats.org/officeDocument/2006/relationships/image" Target="../media/image150.jpg"/><Relationship Id="rId9" Type="http://schemas.openxmlformats.org/officeDocument/2006/relationships/image" Target="../media/image151.jpg"/><Relationship Id="rId10" Type="http://schemas.openxmlformats.org/officeDocument/2006/relationships/image" Target="../media/image152.jpg"/><Relationship Id="rId11" Type="http://schemas.openxmlformats.org/officeDocument/2006/relationships/image" Target="../media/image153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jpg"/><Relationship Id="rId3" Type="http://schemas.openxmlformats.org/officeDocument/2006/relationships/image" Target="../media/image155.jpg"/><Relationship Id="rId4" Type="http://schemas.openxmlformats.org/officeDocument/2006/relationships/image" Target="../media/image156.jpg"/><Relationship Id="rId5" Type="http://schemas.openxmlformats.org/officeDocument/2006/relationships/image" Target="../media/image157.jpg"/><Relationship Id="rId6" Type="http://schemas.openxmlformats.org/officeDocument/2006/relationships/image" Target="../media/image158.jpg"/><Relationship Id="rId7" Type="http://schemas.openxmlformats.org/officeDocument/2006/relationships/image" Target="../media/image159.jpg"/><Relationship Id="rId8" Type="http://schemas.openxmlformats.org/officeDocument/2006/relationships/image" Target="../media/image160.jpg"/><Relationship Id="rId9" Type="http://schemas.openxmlformats.org/officeDocument/2006/relationships/image" Target="../media/image161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png"/><Relationship Id="rId11" Type="http://schemas.openxmlformats.org/officeDocument/2006/relationships/image" Target="../media/image171.png"/><Relationship Id="rId12" Type="http://schemas.openxmlformats.org/officeDocument/2006/relationships/image" Target="../media/image172.png"/><Relationship Id="rId13" Type="http://schemas.openxmlformats.org/officeDocument/2006/relationships/image" Target="../media/image173.png"/><Relationship Id="rId14" Type="http://schemas.openxmlformats.org/officeDocument/2006/relationships/image" Target="../media/image174.png"/><Relationship Id="rId15" Type="http://schemas.openxmlformats.org/officeDocument/2006/relationships/image" Target="../media/image175.png"/><Relationship Id="rId16" Type="http://schemas.openxmlformats.org/officeDocument/2006/relationships/image" Target="../media/image176.png"/><Relationship Id="rId17" Type="http://schemas.openxmlformats.org/officeDocument/2006/relationships/image" Target="../media/image17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8.jpg"/><Relationship Id="rId3" Type="http://schemas.openxmlformats.org/officeDocument/2006/relationships/image" Target="../media/image179.jpg"/><Relationship Id="rId4" Type="http://schemas.openxmlformats.org/officeDocument/2006/relationships/image" Target="../media/image180.jpg"/><Relationship Id="rId5" Type="http://schemas.openxmlformats.org/officeDocument/2006/relationships/image" Target="../media/image181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2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3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4.jpg"/><Relationship Id="rId3" Type="http://schemas.openxmlformats.org/officeDocument/2006/relationships/image" Target="../media/image185.jpg"/><Relationship Id="rId4" Type="http://schemas.openxmlformats.org/officeDocument/2006/relationships/image" Target="../media/image186.jpg"/><Relationship Id="rId5" Type="http://schemas.openxmlformats.org/officeDocument/2006/relationships/image" Target="../media/image187.jpg"/><Relationship Id="rId6" Type="http://schemas.openxmlformats.org/officeDocument/2006/relationships/image" Target="../media/image188.jpg"/><Relationship Id="rId7" Type="http://schemas.openxmlformats.org/officeDocument/2006/relationships/image" Target="../media/image189.jpg"/><Relationship Id="rId8" Type="http://schemas.openxmlformats.org/officeDocument/2006/relationships/image" Target="../media/image190.jpg"/><Relationship Id="rId9" Type="http://schemas.openxmlformats.org/officeDocument/2006/relationships/image" Target="../media/image191.jpg"/><Relationship Id="rId10" Type="http://schemas.openxmlformats.org/officeDocument/2006/relationships/image" Target="../media/image192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rendstore.dk/pantone" TargetMode="External"/><Relationship Id="rId3" Type="http://schemas.openxmlformats.org/officeDocument/2006/relationships/hyperlink" Target="mailto:pantone@pejgruppen.dk" TargetMode="External"/><Relationship Id="rId4" Type="http://schemas.openxmlformats.org/officeDocument/2006/relationships/hyperlink" Target="http://www.trendstore.eu/pantone" TargetMode="External"/><Relationship Id="rId5" Type="http://schemas.openxmlformats.org/officeDocument/2006/relationships/image" Target="../media/image195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6.jpg"/><Relationship Id="rId3" Type="http://schemas.openxmlformats.org/officeDocument/2006/relationships/image" Target="../media/image197.jpg"/><Relationship Id="rId4" Type="http://schemas.openxmlformats.org/officeDocument/2006/relationships/image" Target="../media/image198.jpg"/><Relationship Id="rId5" Type="http://schemas.openxmlformats.org/officeDocument/2006/relationships/image" Target="../media/image199.jpg"/><Relationship Id="rId6" Type="http://schemas.openxmlformats.org/officeDocument/2006/relationships/image" Target="../media/image200.jpg"/><Relationship Id="rId7" Type="http://schemas.openxmlformats.org/officeDocument/2006/relationships/image" Target="../media/image201.jpg"/><Relationship Id="rId8" Type="http://schemas.openxmlformats.org/officeDocument/2006/relationships/image" Target="../media/image202.jpg"/><Relationship Id="rId9" Type="http://schemas.openxmlformats.org/officeDocument/2006/relationships/image" Target="../media/image203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8.png"/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5" Type="http://schemas.openxmlformats.org/officeDocument/2006/relationships/image" Target="../media/image211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2.png"/><Relationship Id="rId3" Type="http://schemas.openxmlformats.org/officeDocument/2006/relationships/image" Target="../media/image213.png"/><Relationship Id="rId4" Type="http://schemas.openxmlformats.org/officeDocument/2006/relationships/image" Target="../media/image214.jpg"/><Relationship Id="rId5" Type="http://schemas.openxmlformats.org/officeDocument/2006/relationships/image" Target="../media/image215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6.jpg"/><Relationship Id="rId3" Type="http://schemas.openxmlformats.org/officeDocument/2006/relationships/image" Target="../media/image217.jpg"/><Relationship Id="rId4" Type="http://schemas.openxmlformats.org/officeDocument/2006/relationships/image" Target="../media/image218.jpg"/><Relationship Id="rId5" Type="http://schemas.openxmlformats.org/officeDocument/2006/relationships/image" Target="../media/image219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0.jpg"/><Relationship Id="rId3" Type="http://schemas.openxmlformats.org/officeDocument/2006/relationships/image" Target="../media/image221.jpg"/><Relationship Id="rId4" Type="http://schemas.openxmlformats.org/officeDocument/2006/relationships/image" Target="../media/image222.jpg"/><Relationship Id="rId5" Type="http://schemas.openxmlformats.org/officeDocument/2006/relationships/image" Target="../media/image223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4.jpg"/><Relationship Id="rId3" Type="http://schemas.openxmlformats.org/officeDocument/2006/relationships/image" Target="../media/image225.jpg"/><Relationship Id="rId4" Type="http://schemas.openxmlformats.org/officeDocument/2006/relationships/image" Target="../media/image226.jpg"/><Relationship Id="rId5" Type="http://schemas.openxmlformats.org/officeDocument/2006/relationships/image" Target="../media/image227.jpg"/><Relationship Id="rId6" Type="http://schemas.openxmlformats.org/officeDocument/2006/relationships/image" Target="../media/image228.jpg"/><Relationship Id="rId7" Type="http://schemas.openxmlformats.org/officeDocument/2006/relationships/image" Target="../media/image229.jpg"/><Relationship Id="rId8" Type="http://schemas.openxmlformats.org/officeDocument/2006/relationships/image" Target="../media/image230.jpg"/><Relationship Id="rId9" Type="http://schemas.openxmlformats.org/officeDocument/2006/relationships/image" Target="../media/image231.jpg"/><Relationship Id="rId10" Type="http://schemas.openxmlformats.org/officeDocument/2006/relationships/image" Target="../media/image232.jpg"/><Relationship Id="rId11" Type="http://schemas.openxmlformats.org/officeDocument/2006/relationships/image" Target="../media/image233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4.jpg"/><Relationship Id="rId3" Type="http://schemas.openxmlformats.org/officeDocument/2006/relationships/image" Target="../media/image235.jpg"/><Relationship Id="rId4" Type="http://schemas.openxmlformats.org/officeDocument/2006/relationships/image" Target="../media/image236.jpg"/><Relationship Id="rId5" Type="http://schemas.openxmlformats.org/officeDocument/2006/relationships/image" Target="../media/image237.jpg"/><Relationship Id="rId6" Type="http://schemas.openxmlformats.org/officeDocument/2006/relationships/image" Target="../media/image238.jpg"/><Relationship Id="rId7" Type="http://schemas.openxmlformats.org/officeDocument/2006/relationships/image" Target="../media/image239.jpg"/><Relationship Id="rId8" Type="http://schemas.openxmlformats.org/officeDocument/2006/relationships/image" Target="../media/image240.jpg"/><Relationship Id="rId9" Type="http://schemas.openxmlformats.org/officeDocument/2006/relationships/image" Target="../media/image241.jpg"/><Relationship Id="rId10" Type="http://schemas.openxmlformats.org/officeDocument/2006/relationships/image" Target="../media/image242.jpg"/><Relationship Id="rId11" Type="http://schemas.openxmlformats.org/officeDocument/2006/relationships/image" Target="../media/image243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4.jpg"/><Relationship Id="rId3" Type="http://schemas.openxmlformats.org/officeDocument/2006/relationships/image" Target="../media/image245.jpg"/><Relationship Id="rId4" Type="http://schemas.openxmlformats.org/officeDocument/2006/relationships/image" Target="../media/image246.jpg"/><Relationship Id="rId5" Type="http://schemas.openxmlformats.org/officeDocument/2006/relationships/image" Target="../media/image247.jpg"/><Relationship Id="rId6" Type="http://schemas.openxmlformats.org/officeDocument/2006/relationships/image" Target="../media/image248.jpg"/><Relationship Id="rId7" Type="http://schemas.openxmlformats.org/officeDocument/2006/relationships/image" Target="../media/image249.jpg"/><Relationship Id="rId8" Type="http://schemas.openxmlformats.org/officeDocument/2006/relationships/image" Target="../media/image250.jpg"/><Relationship Id="rId9" Type="http://schemas.openxmlformats.org/officeDocument/2006/relationships/image" Target="../media/image251.jpg"/><Relationship Id="rId10" Type="http://schemas.openxmlformats.org/officeDocument/2006/relationships/image" Target="../media/image252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3.jpg"/><Relationship Id="rId3" Type="http://schemas.openxmlformats.org/officeDocument/2006/relationships/image" Target="../media/image254.jpg"/><Relationship Id="rId4" Type="http://schemas.openxmlformats.org/officeDocument/2006/relationships/image" Target="../media/image255.jpg"/><Relationship Id="rId5" Type="http://schemas.openxmlformats.org/officeDocument/2006/relationships/image" Target="../media/image256.jpg"/><Relationship Id="rId6" Type="http://schemas.openxmlformats.org/officeDocument/2006/relationships/image" Target="../media/image257.jpg"/><Relationship Id="rId7" Type="http://schemas.openxmlformats.org/officeDocument/2006/relationships/image" Target="../media/image258.jpg"/><Relationship Id="rId8" Type="http://schemas.openxmlformats.org/officeDocument/2006/relationships/image" Target="../media/image259.png"/><Relationship Id="rId9" Type="http://schemas.openxmlformats.org/officeDocument/2006/relationships/image" Target="../media/image260.jpg"/><Relationship Id="rId10" Type="http://schemas.openxmlformats.org/officeDocument/2006/relationships/image" Target="../media/image261.jpg"/><Relationship Id="rId11" Type="http://schemas.openxmlformats.org/officeDocument/2006/relationships/image" Target="../media/image262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3.jpg"/><Relationship Id="rId3" Type="http://schemas.openxmlformats.org/officeDocument/2006/relationships/image" Target="../media/image264.jpg"/><Relationship Id="rId4" Type="http://schemas.openxmlformats.org/officeDocument/2006/relationships/image" Target="../media/image265.jpg"/><Relationship Id="rId5" Type="http://schemas.openxmlformats.org/officeDocument/2006/relationships/image" Target="../media/image266.jpg"/><Relationship Id="rId6" Type="http://schemas.openxmlformats.org/officeDocument/2006/relationships/image" Target="../media/image267.jpg"/><Relationship Id="rId7" Type="http://schemas.openxmlformats.org/officeDocument/2006/relationships/image" Target="../media/image268.jpg"/><Relationship Id="rId8" Type="http://schemas.openxmlformats.org/officeDocument/2006/relationships/image" Target="../media/image269.jpg"/><Relationship Id="rId9" Type="http://schemas.openxmlformats.org/officeDocument/2006/relationships/image" Target="../media/image270.jpg"/><Relationship Id="rId10" Type="http://schemas.openxmlformats.org/officeDocument/2006/relationships/image" Target="../media/image271.jpg"/><Relationship Id="rId11" Type="http://schemas.openxmlformats.org/officeDocument/2006/relationships/image" Target="../media/image272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3.jpg"/><Relationship Id="rId3" Type="http://schemas.openxmlformats.org/officeDocument/2006/relationships/image" Target="../media/image274.jpg"/><Relationship Id="rId4" Type="http://schemas.openxmlformats.org/officeDocument/2006/relationships/image" Target="../media/image275.jpg"/><Relationship Id="rId5" Type="http://schemas.openxmlformats.org/officeDocument/2006/relationships/image" Target="../media/image276.jpg"/><Relationship Id="rId6" Type="http://schemas.openxmlformats.org/officeDocument/2006/relationships/image" Target="../media/image277.jpg"/><Relationship Id="rId7" Type="http://schemas.openxmlformats.org/officeDocument/2006/relationships/image" Target="../media/image278.jpg"/><Relationship Id="rId8" Type="http://schemas.openxmlformats.org/officeDocument/2006/relationships/image" Target="../media/image279.jpg"/><Relationship Id="rId9" Type="http://schemas.openxmlformats.org/officeDocument/2006/relationships/image" Target="../media/image280.jpg"/><Relationship Id="rId10" Type="http://schemas.openxmlformats.org/officeDocument/2006/relationships/image" Target="../media/image281.png"/><Relationship Id="rId11" Type="http://schemas.openxmlformats.org/officeDocument/2006/relationships/image" Target="../media/image282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3.jpg"/><Relationship Id="rId3" Type="http://schemas.openxmlformats.org/officeDocument/2006/relationships/image" Target="../media/image284.jpg"/><Relationship Id="rId4" Type="http://schemas.openxmlformats.org/officeDocument/2006/relationships/image" Target="../media/image285.jpg"/><Relationship Id="rId5" Type="http://schemas.openxmlformats.org/officeDocument/2006/relationships/image" Target="../media/image286.jpg"/><Relationship Id="rId6" Type="http://schemas.openxmlformats.org/officeDocument/2006/relationships/image" Target="../media/image287.jpg"/><Relationship Id="rId7" Type="http://schemas.openxmlformats.org/officeDocument/2006/relationships/image" Target="../media/image288.jpg"/><Relationship Id="rId8" Type="http://schemas.openxmlformats.org/officeDocument/2006/relationships/image" Target="../media/image289.jpg"/><Relationship Id="rId9" Type="http://schemas.openxmlformats.org/officeDocument/2006/relationships/image" Target="../media/image290.jpg"/><Relationship Id="rId10" Type="http://schemas.openxmlformats.org/officeDocument/2006/relationships/image" Target="../media/image291.jpg"/><Relationship Id="rId11" Type="http://schemas.openxmlformats.org/officeDocument/2006/relationships/image" Target="../media/image292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3.jpg"/><Relationship Id="rId3" Type="http://schemas.openxmlformats.org/officeDocument/2006/relationships/image" Target="../media/image294.jpg"/><Relationship Id="rId4" Type="http://schemas.openxmlformats.org/officeDocument/2006/relationships/image" Target="../media/image295.jpg"/><Relationship Id="rId5" Type="http://schemas.openxmlformats.org/officeDocument/2006/relationships/image" Target="../media/image296.jpg"/><Relationship Id="rId6" Type="http://schemas.openxmlformats.org/officeDocument/2006/relationships/image" Target="../media/image297.jpg"/><Relationship Id="rId7" Type="http://schemas.openxmlformats.org/officeDocument/2006/relationships/image" Target="../media/image298.jpg"/><Relationship Id="rId8" Type="http://schemas.openxmlformats.org/officeDocument/2006/relationships/image" Target="../media/image299.jpg"/><Relationship Id="rId9" Type="http://schemas.openxmlformats.org/officeDocument/2006/relationships/image" Target="../media/image300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1.png"/><Relationship Id="rId3" Type="http://schemas.openxmlformats.org/officeDocument/2006/relationships/image" Target="../media/image302.png"/><Relationship Id="rId4" Type="http://schemas.openxmlformats.org/officeDocument/2006/relationships/image" Target="../media/image303.png"/><Relationship Id="rId5" Type="http://schemas.openxmlformats.org/officeDocument/2006/relationships/image" Target="../media/image304.png"/><Relationship Id="rId6" Type="http://schemas.openxmlformats.org/officeDocument/2006/relationships/image" Target="../media/image305.png"/><Relationship Id="rId7" Type="http://schemas.openxmlformats.org/officeDocument/2006/relationships/image" Target="../media/image306.png"/><Relationship Id="rId8" Type="http://schemas.openxmlformats.org/officeDocument/2006/relationships/image" Target="../media/image307.png"/><Relationship Id="rId9" Type="http://schemas.openxmlformats.org/officeDocument/2006/relationships/image" Target="../media/image308.png"/><Relationship Id="rId10" Type="http://schemas.openxmlformats.org/officeDocument/2006/relationships/image" Target="../media/image309.png"/><Relationship Id="rId11" Type="http://schemas.openxmlformats.org/officeDocument/2006/relationships/image" Target="../media/image310.png"/><Relationship Id="rId12" Type="http://schemas.openxmlformats.org/officeDocument/2006/relationships/image" Target="../media/image311.png"/><Relationship Id="rId13" Type="http://schemas.openxmlformats.org/officeDocument/2006/relationships/image" Target="../media/image312.png"/><Relationship Id="rId14" Type="http://schemas.openxmlformats.org/officeDocument/2006/relationships/image" Target="../media/image313.png"/><Relationship Id="rId15" Type="http://schemas.openxmlformats.org/officeDocument/2006/relationships/image" Target="../media/image314.png"/><Relationship Id="rId16" Type="http://schemas.openxmlformats.org/officeDocument/2006/relationships/image" Target="../media/image315.png"/><Relationship Id="rId17" Type="http://schemas.openxmlformats.org/officeDocument/2006/relationships/image" Target="../media/image316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7.jpg"/><Relationship Id="rId3" Type="http://schemas.openxmlformats.org/officeDocument/2006/relationships/image" Target="../media/image318.jpg"/><Relationship Id="rId4" Type="http://schemas.openxmlformats.org/officeDocument/2006/relationships/image" Target="../media/image319.jpg"/><Relationship Id="rId5" Type="http://schemas.openxmlformats.org/officeDocument/2006/relationships/image" Target="../media/image320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1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2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3.jpg"/><Relationship Id="rId3" Type="http://schemas.openxmlformats.org/officeDocument/2006/relationships/image" Target="../media/image324.jpg"/><Relationship Id="rId4" Type="http://schemas.openxmlformats.org/officeDocument/2006/relationships/image" Target="../media/image325.jpg"/><Relationship Id="rId5" Type="http://schemas.openxmlformats.org/officeDocument/2006/relationships/image" Target="../media/image326.jpg"/><Relationship Id="rId6" Type="http://schemas.openxmlformats.org/officeDocument/2006/relationships/image" Target="../media/image327.jpg"/><Relationship Id="rId7" Type="http://schemas.openxmlformats.org/officeDocument/2006/relationships/image" Target="../media/image328.jpg"/><Relationship Id="rId8" Type="http://schemas.openxmlformats.org/officeDocument/2006/relationships/image" Target="../media/image329.jpg"/><Relationship Id="rId9" Type="http://schemas.openxmlformats.org/officeDocument/2006/relationships/image" Target="../media/image330.jpg"/><Relationship Id="rId10" Type="http://schemas.openxmlformats.org/officeDocument/2006/relationships/image" Target="../media/image331.jpg"/><Relationship Id="rId11" Type="http://schemas.openxmlformats.org/officeDocument/2006/relationships/image" Target="../media/image332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3.jpg"/><Relationship Id="rId3" Type="http://schemas.openxmlformats.org/officeDocument/2006/relationships/image" Target="../media/image334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rendstore.dk/pantone" TargetMode="External"/><Relationship Id="rId3" Type="http://schemas.openxmlformats.org/officeDocument/2006/relationships/hyperlink" Target="mailto:pantone@pejgruppen.dk" TargetMode="External"/><Relationship Id="rId4" Type="http://schemas.openxmlformats.org/officeDocument/2006/relationships/hyperlink" Target="http://www.trendstore.eu/pantone" TargetMode="External"/><Relationship Id="rId5" Type="http://schemas.openxmlformats.org/officeDocument/2006/relationships/image" Target="../media/image335.pn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6.jpg"/><Relationship Id="rId3" Type="http://schemas.openxmlformats.org/officeDocument/2006/relationships/image" Target="../media/image337.jpg"/><Relationship Id="rId4" Type="http://schemas.openxmlformats.org/officeDocument/2006/relationships/image" Target="../media/image338.jpg"/><Relationship Id="rId5" Type="http://schemas.openxmlformats.org/officeDocument/2006/relationships/image" Target="../media/image339.jpg"/><Relationship Id="rId6" Type="http://schemas.openxmlformats.org/officeDocument/2006/relationships/image" Target="../media/image340.jpg"/><Relationship Id="rId7" Type="http://schemas.openxmlformats.org/officeDocument/2006/relationships/image" Target="../media/image341.jpg"/><Relationship Id="rId8" Type="http://schemas.openxmlformats.org/officeDocument/2006/relationships/image" Target="../media/image342.jpg"/><Relationship Id="rId9" Type="http://schemas.openxmlformats.org/officeDocument/2006/relationships/image" Target="../media/image343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4.png"/><Relationship Id="rId3" Type="http://schemas.openxmlformats.org/officeDocument/2006/relationships/image" Target="../media/image345.png"/><Relationship Id="rId4" Type="http://schemas.openxmlformats.org/officeDocument/2006/relationships/image" Target="../media/image346.png"/><Relationship Id="rId5" Type="http://schemas.openxmlformats.org/officeDocument/2006/relationships/image" Target="../media/image347.pn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8.png"/><Relationship Id="rId3" Type="http://schemas.openxmlformats.org/officeDocument/2006/relationships/image" Target="../media/image349.jpg"/><Relationship Id="rId4" Type="http://schemas.openxmlformats.org/officeDocument/2006/relationships/image" Target="../media/image350.jpg"/><Relationship Id="rId5" Type="http://schemas.openxmlformats.org/officeDocument/2006/relationships/image" Target="../media/image351.png"/><Relationship Id="rId6" Type="http://schemas.openxmlformats.org/officeDocument/2006/relationships/image" Target="../media/image352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3.jpg"/><Relationship Id="rId3" Type="http://schemas.openxmlformats.org/officeDocument/2006/relationships/image" Target="../media/image354.jpg"/><Relationship Id="rId4" Type="http://schemas.openxmlformats.org/officeDocument/2006/relationships/image" Target="../media/image355.jpg"/><Relationship Id="rId5" Type="http://schemas.openxmlformats.org/officeDocument/2006/relationships/image" Target="../media/image356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7.jpg"/><Relationship Id="rId3" Type="http://schemas.openxmlformats.org/officeDocument/2006/relationships/image" Target="../media/image358.jpg"/><Relationship Id="rId4" Type="http://schemas.openxmlformats.org/officeDocument/2006/relationships/image" Target="../media/image359.jpg"/><Relationship Id="rId5" Type="http://schemas.openxmlformats.org/officeDocument/2006/relationships/image" Target="../media/image360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1.jpg"/><Relationship Id="rId3" Type="http://schemas.openxmlformats.org/officeDocument/2006/relationships/image" Target="../media/image362.jpg"/><Relationship Id="rId4" Type="http://schemas.openxmlformats.org/officeDocument/2006/relationships/image" Target="../media/image363.jpg"/><Relationship Id="rId5" Type="http://schemas.openxmlformats.org/officeDocument/2006/relationships/image" Target="../media/image364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5.jpg"/><Relationship Id="rId3" Type="http://schemas.openxmlformats.org/officeDocument/2006/relationships/image" Target="../media/image366.jpg"/><Relationship Id="rId4" Type="http://schemas.openxmlformats.org/officeDocument/2006/relationships/image" Target="../media/image367.jpg"/><Relationship Id="rId5" Type="http://schemas.openxmlformats.org/officeDocument/2006/relationships/image" Target="../media/image368.jpg"/><Relationship Id="rId6" Type="http://schemas.openxmlformats.org/officeDocument/2006/relationships/image" Target="../media/image369.jpg"/><Relationship Id="rId7" Type="http://schemas.openxmlformats.org/officeDocument/2006/relationships/image" Target="../media/image370.jpg"/><Relationship Id="rId8" Type="http://schemas.openxmlformats.org/officeDocument/2006/relationships/image" Target="../media/image371.jpg"/><Relationship Id="rId9" Type="http://schemas.openxmlformats.org/officeDocument/2006/relationships/image" Target="../media/image372.jpg"/><Relationship Id="rId10" Type="http://schemas.openxmlformats.org/officeDocument/2006/relationships/image" Target="../media/image373.jpg"/><Relationship Id="rId11" Type="http://schemas.openxmlformats.org/officeDocument/2006/relationships/image" Target="../media/image374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5.jpg"/><Relationship Id="rId3" Type="http://schemas.openxmlformats.org/officeDocument/2006/relationships/image" Target="../media/image376.jpg"/><Relationship Id="rId4" Type="http://schemas.openxmlformats.org/officeDocument/2006/relationships/image" Target="../media/image377.jpg"/><Relationship Id="rId5" Type="http://schemas.openxmlformats.org/officeDocument/2006/relationships/image" Target="../media/image378.jpg"/><Relationship Id="rId6" Type="http://schemas.openxmlformats.org/officeDocument/2006/relationships/image" Target="../media/image379.jpg"/><Relationship Id="rId7" Type="http://schemas.openxmlformats.org/officeDocument/2006/relationships/image" Target="../media/image380.jpg"/><Relationship Id="rId8" Type="http://schemas.openxmlformats.org/officeDocument/2006/relationships/image" Target="../media/image381.jpg"/><Relationship Id="rId9" Type="http://schemas.openxmlformats.org/officeDocument/2006/relationships/image" Target="../media/image382.jpg"/><Relationship Id="rId10" Type="http://schemas.openxmlformats.org/officeDocument/2006/relationships/image" Target="../media/image383.jpg"/><Relationship Id="rId11" Type="http://schemas.openxmlformats.org/officeDocument/2006/relationships/image" Target="../media/image384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5.jpg"/><Relationship Id="rId3" Type="http://schemas.openxmlformats.org/officeDocument/2006/relationships/image" Target="../media/image386.jpg"/><Relationship Id="rId4" Type="http://schemas.openxmlformats.org/officeDocument/2006/relationships/image" Target="../media/image387.jpg"/><Relationship Id="rId5" Type="http://schemas.openxmlformats.org/officeDocument/2006/relationships/image" Target="../media/image388.jpg"/><Relationship Id="rId6" Type="http://schemas.openxmlformats.org/officeDocument/2006/relationships/image" Target="../media/image389.jpg"/><Relationship Id="rId7" Type="http://schemas.openxmlformats.org/officeDocument/2006/relationships/image" Target="../media/image390.jpg"/><Relationship Id="rId8" Type="http://schemas.openxmlformats.org/officeDocument/2006/relationships/image" Target="../media/image391.jpg"/><Relationship Id="rId9" Type="http://schemas.openxmlformats.org/officeDocument/2006/relationships/image" Target="../media/image392.jpg"/><Relationship Id="rId10" Type="http://schemas.openxmlformats.org/officeDocument/2006/relationships/image" Target="../media/image393.jpg"/><Relationship Id="rId11" Type="http://schemas.openxmlformats.org/officeDocument/2006/relationships/image" Target="../media/image394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5.jpg"/><Relationship Id="rId3" Type="http://schemas.openxmlformats.org/officeDocument/2006/relationships/image" Target="../media/image396.jpg"/><Relationship Id="rId4" Type="http://schemas.openxmlformats.org/officeDocument/2006/relationships/image" Target="../media/image397.jpg"/><Relationship Id="rId5" Type="http://schemas.openxmlformats.org/officeDocument/2006/relationships/image" Target="../media/image398.jpg"/><Relationship Id="rId6" Type="http://schemas.openxmlformats.org/officeDocument/2006/relationships/image" Target="../media/image399.jpg"/><Relationship Id="rId7" Type="http://schemas.openxmlformats.org/officeDocument/2006/relationships/image" Target="../media/image400.jpg"/><Relationship Id="rId8" Type="http://schemas.openxmlformats.org/officeDocument/2006/relationships/image" Target="../media/image401.jpg"/><Relationship Id="rId9" Type="http://schemas.openxmlformats.org/officeDocument/2006/relationships/image" Target="../media/image402.jpg"/><Relationship Id="rId10" Type="http://schemas.openxmlformats.org/officeDocument/2006/relationships/image" Target="../media/image403.jpg"/><Relationship Id="rId11" Type="http://schemas.openxmlformats.org/officeDocument/2006/relationships/image" Target="../media/image404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5.jpg"/><Relationship Id="rId3" Type="http://schemas.openxmlformats.org/officeDocument/2006/relationships/image" Target="../media/image406.png"/><Relationship Id="rId4" Type="http://schemas.openxmlformats.org/officeDocument/2006/relationships/image" Target="../media/image407.png"/><Relationship Id="rId5" Type="http://schemas.openxmlformats.org/officeDocument/2006/relationships/image" Target="../media/image408.jpg"/><Relationship Id="rId6" Type="http://schemas.openxmlformats.org/officeDocument/2006/relationships/image" Target="../media/image409.jpg"/><Relationship Id="rId7" Type="http://schemas.openxmlformats.org/officeDocument/2006/relationships/image" Target="../media/image410.jpg"/><Relationship Id="rId8" Type="http://schemas.openxmlformats.org/officeDocument/2006/relationships/image" Target="../media/image411.jpg"/><Relationship Id="rId9" Type="http://schemas.openxmlformats.org/officeDocument/2006/relationships/image" Target="../media/image412.jpg"/><Relationship Id="rId10" Type="http://schemas.openxmlformats.org/officeDocument/2006/relationships/image" Target="../media/image413.jpg"/><Relationship Id="rId11" Type="http://schemas.openxmlformats.org/officeDocument/2006/relationships/image" Target="../media/image414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5.jpg"/><Relationship Id="rId3" Type="http://schemas.openxmlformats.org/officeDocument/2006/relationships/image" Target="../media/image416.jpg"/><Relationship Id="rId4" Type="http://schemas.openxmlformats.org/officeDocument/2006/relationships/image" Target="../media/image417.jpg"/><Relationship Id="rId5" Type="http://schemas.openxmlformats.org/officeDocument/2006/relationships/image" Target="../media/image418.jpg"/><Relationship Id="rId6" Type="http://schemas.openxmlformats.org/officeDocument/2006/relationships/image" Target="../media/image419.jpg"/><Relationship Id="rId7" Type="http://schemas.openxmlformats.org/officeDocument/2006/relationships/image" Target="../media/image420.jpg"/><Relationship Id="rId8" Type="http://schemas.openxmlformats.org/officeDocument/2006/relationships/image" Target="../media/image421.jpg"/><Relationship Id="rId9" Type="http://schemas.openxmlformats.org/officeDocument/2006/relationships/image" Target="../media/image422.jpg"/><Relationship Id="rId10" Type="http://schemas.openxmlformats.org/officeDocument/2006/relationships/image" Target="../media/image423.jpg"/><Relationship Id="rId11" Type="http://schemas.openxmlformats.org/officeDocument/2006/relationships/image" Target="../media/image424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5.jpg"/><Relationship Id="rId3" Type="http://schemas.openxmlformats.org/officeDocument/2006/relationships/image" Target="../media/image426.jpg"/><Relationship Id="rId4" Type="http://schemas.openxmlformats.org/officeDocument/2006/relationships/image" Target="../media/image427.jpg"/><Relationship Id="rId5" Type="http://schemas.openxmlformats.org/officeDocument/2006/relationships/image" Target="../media/image428.jpg"/><Relationship Id="rId6" Type="http://schemas.openxmlformats.org/officeDocument/2006/relationships/image" Target="../media/image429.jpg"/><Relationship Id="rId7" Type="http://schemas.openxmlformats.org/officeDocument/2006/relationships/image" Target="../media/image430.jpg"/><Relationship Id="rId8" Type="http://schemas.openxmlformats.org/officeDocument/2006/relationships/image" Target="../media/image431.jpg"/><Relationship Id="rId9" Type="http://schemas.openxmlformats.org/officeDocument/2006/relationships/image" Target="../media/image432.jpg"/><Relationship Id="rId10" Type="http://schemas.openxmlformats.org/officeDocument/2006/relationships/image" Target="../media/image433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4.jpg"/><Relationship Id="rId3" Type="http://schemas.openxmlformats.org/officeDocument/2006/relationships/image" Target="../media/image435.jpg"/><Relationship Id="rId4" Type="http://schemas.openxmlformats.org/officeDocument/2006/relationships/image" Target="../media/image436.jpg"/><Relationship Id="rId5" Type="http://schemas.openxmlformats.org/officeDocument/2006/relationships/image" Target="../media/image437.jpg"/><Relationship Id="rId6" Type="http://schemas.openxmlformats.org/officeDocument/2006/relationships/image" Target="../media/image438.jpg"/><Relationship Id="rId7" Type="http://schemas.openxmlformats.org/officeDocument/2006/relationships/image" Target="../media/image439.jpg"/><Relationship Id="rId8" Type="http://schemas.openxmlformats.org/officeDocument/2006/relationships/image" Target="../media/image440.jpg"/><Relationship Id="rId9" Type="http://schemas.openxmlformats.org/officeDocument/2006/relationships/image" Target="../media/image441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2.png"/><Relationship Id="rId3" Type="http://schemas.openxmlformats.org/officeDocument/2006/relationships/image" Target="../media/image443.png"/><Relationship Id="rId4" Type="http://schemas.openxmlformats.org/officeDocument/2006/relationships/image" Target="../media/image444.png"/><Relationship Id="rId5" Type="http://schemas.openxmlformats.org/officeDocument/2006/relationships/image" Target="../media/image445.png"/><Relationship Id="rId6" Type="http://schemas.openxmlformats.org/officeDocument/2006/relationships/image" Target="../media/image446.png"/><Relationship Id="rId7" Type="http://schemas.openxmlformats.org/officeDocument/2006/relationships/image" Target="../media/image447.png"/><Relationship Id="rId8" Type="http://schemas.openxmlformats.org/officeDocument/2006/relationships/image" Target="../media/image448.png"/><Relationship Id="rId9" Type="http://schemas.openxmlformats.org/officeDocument/2006/relationships/image" Target="../media/image449.png"/><Relationship Id="rId10" Type="http://schemas.openxmlformats.org/officeDocument/2006/relationships/image" Target="../media/image450.png"/><Relationship Id="rId11" Type="http://schemas.openxmlformats.org/officeDocument/2006/relationships/image" Target="../media/image451.png"/><Relationship Id="rId12" Type="http://schemas.openxmlformats.org/officeDocument/2006/relationships/image" Target="../media/image452.png"/><Relationship Id="rId13" Type="http://schemas.openxmlformats.org/officeDocument/2006/relationships/image" Target="../media/image453.png"/><Relationship Id="rId14" Type="http://schemas.openxmlformats.org/officeDocument/2006/relationships/image" Target="../media/image454.png"/><Relationship Id="rId15" Type="http://schemas.openxmlformats.org/officeDocument/2006/relationships/image" Target="../media/image455.png"/><Relationship Id="rId16" Type="http://schemas.openxmlformats.org/officeDocument/2006/relationships/image" Target="../media/image456.png"/><Relationship Id="rId17" Type="http://schemas.openxmlformats.org/officeDocument/2006/relationships/image" Target="../media/image457.pn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8.jpg"/><Relationship Id="rId3" Type="http://schemas.openxmlformats.org/officeDocument/2006/relationships/image" Target="../media/image459.jpg"/><Relationship Id="rId4" Type="http://schemas.openxmlformats.org/officeDocument/2006/relationships/image" Target="../media/image460.jpg"/><Relationship Id="rId5" Type="http://schemas.openxmlformats.org/officeDocument/2006/relationships/image" Target="../media/image461.jp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2.pn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3.pn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4.jpg"/><Relationship Id="rId3" Type="http://schemas.openxmlformats.org/officeDocument/2006/relationships/image" Target="../media/image465.jpg"/><Relationship Id="rId4" Type="http://schemas.openxmlformats.org/officeDocument/2006/relationships/image" Target="../media/image466.jpg"/><Relationship Id="rId5" Type="http://schemas.openxmlformats.org/officeDocument/2006/relationships/image" Target="../media/image467.jpg"/><Relationship Id="rId6" Type="http://schemas.openxmlformats.org/officeDocument/2006/relationships/image" Target="../media/image468.jpg"/><Relationship Id="rId7" Type="http://schemas.openxmlformats.org/officeDocument/2006/relationships/image" Target="../media/image469.jpg"/><Relationship Id="rId8" Type="http://schemas.openxmlformats.org/officeDocument/2006/relationships/image" Target="../media/image470.jpg"/><Relationship Id="rId9" Type="http://schemas.openxmlformats.org/officeDocument/2006/relationships/image" Target="../media/image471.jpg"/><Relationship Id="rId10" Type="http://schemas.openxmlformats.org/officeDocument/2006/relationships/image" Target="../media/image472.jpg"/><Relationship Id="rId11" Type="http://schemas.openxmlformats.org/officeDocument/2006/relationships/image" Target="../media/image473.jp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4.png"/><Relationship Id="rId3" Type="http://schemas.openxmlformats.org/officeDocument/2006/relationships/image" Target="../media/image475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rendstore.dk/pantone" TargetMode="External"/><Relationship Id="rId3" Type="http://schemas.openxmlformats.org/officeDocument/2006/relationships/hyperlink" Target="mailto:pantone@pejgruppen.dk" TargetMode="External"/><Relationship Id="rId4" Type="http://schemas.openxmlformats.org/officeDocument/2006/relationships/hyperlink" Target="http://www.trendstore.eu/pantone" TargetMode="External"/><Relationship Id="rId5" Type="http://schemas.openxmlformats.org/officeDocument/2006/relationships/image" Target="../media/image476.pn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7.jpg"/><Relationship Id="rId3" Type="http://schemas.openxmlformats.org/officeDocument/2006/relationships/image" Target="../media/image478.jpg"/><Relationship Id="rId4" Type="http://schemas.openxmlformats.org/officeDocument/2006/relationships/image" Target="../media/image479.jpg"/><Relationship Id="rId5" Type="http://schemas.openxmlformats.org/officeDocument/2006/relationships/image" Target="../media/image480.jpg"/><Relationship Id="rId6" Type="http://schemas.openxmlformats.org/officeDocument/2006/relationships/image" Target="../media/image481.jpg"/><Relationship Id="rId7" Type="http://schemas.openxmlformats.org/officeDocument/2006/relationships/image" Target="../media/image482.jpg"/><Relationship Id="rId8" Type="http://schemas.openxmlformats.org/officeDocument/2006/relationships/image" Target="../media/image483.jpg"/><Relationship Id="rId9" Type="http://schemas.openxmlformats.org/officeDocument/2006/relationships/image" Target="../media/image484.jp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5.png"/><Relationship Id="rId3" Type="http://schemas.openxmlformats.org/officeDocument/2006/relationships/image" Target="../media/image486.png"/><Relationship Id="rId4" Type="http://schemas.openxmlformats.org/officeDocument/2006/relationships/image" Target="../media/image487.png"/><Relationship Id="rId5" Type="http://schemas.openxmlformats.org/officeDocument/2006/relationships/image" Target="../media/image48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9.jpg"/><Relationship Id="rId3" Type="http://schemas.openxmlformats.org/officeDocument/2006/relationships/image" Target="../media/image490.jpg"/><Relationship Id="rId4" Type="http://schemas.openxmlformats.org/officeDocument/2006/relationships/image" Target="../media/image491.jpg"/><Relationship Id="rId5" Type="http://schemas.openxmlformats.org/officeDocument/2006/relationships/image" Target="../media/image492.jp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3.jpg"/><Relationship Id="rId3" Type="http://schemas.openxmlformats.org/officeDocument/2006/relationships/image" Target="../media/image494.jpg"/><Relationship Id="rId4" Type="http://schemas.openxmlformats.org/officeDocument/2006/relationships/image" Target="../media/image495.jpg"/><Relationship Id="rId5" Type="http://schemas.openxmlformats.org/officeDocument/2006/relationships/image" Target="../media/image496.jp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7.jpg"/><Relationship Id="rId3" Type="http://schemas.openxmlformats.org/officeDocument/2006/relationships/image" Target="../media/image498.jpg"/><Relationship Id="rId4" Type="http://schemas.openxmlformats.org/officeDocument/2006/relationships/image" Target="../media/image499.jpg"/><Relationship Id="rId5" Type="http://schemas.openxmlformats.org/officeDocument/2006/relationships/image" Target="../media/image500.jp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1.jpg"/><Relationship Id="rId3" Type="http://schemas.openxmlformats.org/officeDocument/2006/relationships/image" Target="../media/image502.jpg"/><Relationship Id="rId4" Type="http://schemas.openxmlformats.org/officeDocument/2006/relationships/image" Target="../media/image503.jpg"/><Relationship Id="rId5" Type="http://schemas.openxmlformats.org/officeDocument/2006/relationships/image" Target="../media/image504.jp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5.jpg"/><Relationship Id="rId3" Type="http://schemas.openxmlformats.org/officeDocument/2006/relationships/image" Target="../media/image506.jpg"/><Relationship Id="rId4" Type="http://schemas.openxmlformats.org/officeDocument/2006/relationships/image" Target="../media/image507.jpg"/><Relationship Id="rId5" Type="http://schemas.openxmlformats.org/officeDocument/2006/relationships/image" Target="../media/image508.jpg"/><Relationship Id="rId6" Type="http://schemas.openxmlformats.org/officeDocument/2006/relationships/image" Target="../media/image509.jpg"/><Relationship Id="rId7" Type="http://schemas.openxmlformats.org/officeDocument/2006/relationships/image" Target="../media/image510.jpg"/><Relationship Id="rId8" Type="http://schemas.openxmlformats.org/officeDocument/2006/relationships/image" Target="../media/image511.jpg"/><Relationship Id="rId9" Type="http://schemas.openxmlformats.org/officeDocument/2006/relationships/image" Target="../media/image512.jpg"/><Relationship Id="rId10" Type="http://schemas.openxmlformats.org/officeDocument/2006/relationships/image" Target="../media/image513.jpg"/><Relationship Id="rId11" Type="http://schemas.openxmlformats.org/officeDocument/2006/relationships/image" Target="../media/image514.jp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5.jpg"/><Relationship Id="rId3" Type="http://schemas.openxmlformats.org/officeDocument/2006/relationships/image" Target="../media/image516.jpg"/><Relationship Id="rId4" Type="http://schemas.openxmlformats.org/officeDocument/2006/relationships/image" Target="../media/image517.jpg"/><Relationship Id="rId5" Type="http://schemas.openxmlformats.org/officeDocument/2006/relationships/image" Target="../media/image518.jpg"/><Relationship Id="rId6" Type="http://schemas.openxmlformats.org/officeDocument/2006/relationships/image" Target="../media/image519.jpg"/><Relationship Id="rId7" Type="http://schemas.openxmlformats.org/officeDocument/2006/relationships/image" Target="../media/image520.jpg"/><Relationship Id="rId8" Type="http://schemas.openxmlformats.org/officeDocument/2006/relationships/image" Target="../media/image521.jpg"/><Relationship Id="rId9" Type="http://schemas.openxmlformats.org/officeDocument/2006/relationships/image" Target="../media/image522.jpg"/><Relationship Id="rId10" Type="http://schemas.openxmlformats.org/officeDocument/2006/relationships/image" Target="../media/image523.jpg"/><Relationship Id="rId11" Type="http://schemas.openxmlformats.org/officeDocument/2006/relationships/image" Target="../media/image524.jp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5.jpg"/><Relationship Id="rId3" Type="http://schemas.openxmlformats.org/officeDocument/2006/relationships/image" Target="../media/image526.jpg"/><Relationship Id="rId4" Type="http://schemas.openxmlformats.org/officeDocument/2006/relationships/image" Target="../media/image527.jpg"/><Relationship Id="rId5" Type="http://schemas.openxmlformats.org/officeDocument/2006/relationships/image" Target="../media/image528.jpg"/><Relationship Id="rId6" Type="http://schemas.openxmlformats.org/officeDocument/2006/relationships/image" Target="../media/image529.jpg"/><Relationship Id="rId7" Type="http://schemas.openxmlformats.org/officeDocument/2006/relationships/image" Target="../media/image530.jpg"/><Relationship Id="rId8" Type="http://schemas.openxmlformats.org/officeDocument/2006/relationships/image" Target="../media/image531.jpg"/><Relationship Id="rId9" Type="http://schemas.openxmlformats.org/officeDocument/2006/relationships/image" Target="../media/image532.jpg"/><Relationship Id="rId10" Type="http://schemas.openxmlformats.org/officeDocument/2006/relationships/image" Target="../media/image533.jpg"/><Relationship Id="rId11" Type="http://schemas.openxmlformats.org/officeDocument/2006/relationships/image" Target="../media/image534.jpg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5.jpg"/><Relationship Id="rId3" Type="http://schemas.openxmlformats.org/officeDocument/2006/relationships/image" Target="../media/image536.jpg"/><Relationship Id="rId4" Type="http://schemas.openxmlformats.org/officeDocument/2006/relationships/image" Target="../media/image537.jpg"/><Relationship Id="rId5" Type="http://schemas.openxmlformats.org/officeDocument/2006/relationships/image" Target="../media/image538.jpg"/><Relationship Id="rId6" Type="http://schemas.openxmlformats.org/officeDocument/2006/relationships/image" Target="../media/image539.jpg"/><Relationship Id="rId7" Type="http://schemas.openxmlformats.org/officeDocument/2006/relationships/image" Target="../media/image540.jpg"/><Relationship Id="rId8" Type="http://schemas.openxmlformats.org/officeDocument/2006/relationships/image" Target="../media/image541.jpg"/><Relationship Id="rId9" Type="http://schemas.openxmlformats.org/officeDocument/2006/relationships/image" Target="../media/image542.jpg"/><Relationship Id="rId10" Type="http://schemas.openxmlformats.org/officeDocument/2006/relationships/image" Target="../media/image543.jpg"/><Relationship Id="rId11" Type="http://schemas.openxmlformats.org/officeDocument/2006/relationships/image" Target="../media/image544.jpg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5.jpg"/><Relationship Id="rId3" Type="http://schemas.openxmlformats.org/officeDocument/2006/relationships/image" Target="../media/image546.jpg"/><Relationship Id="rId4" Type="http://schemas.openxmlformats.org/officeDocument/2006/relationships/image" Target="../media/image547.jpg"/><Relationship Id="rId5" Type="http://schemas.openxmlformats.org/officeDocument/2006/relationships/image" Target="../media/image548.jpg"/><Relationship Id="rId6" Type="http://schemas.openxmlformats.org/officeDocument/2006/relationships/image" Target="../media/image549.jpg"/><Relationship Id="rId7" Type="http://schemas.openxmlformats.org/officeDocument/2006/relationships/image" Target="../media/image550.jpg"/><Relationship Id="rId8" Type="http://schemas.openxmlformats.org/officeDocument/2006/relationships/image" Target="../media/image551.jpg"/><Relationship Id="rId9" Type="http://schemas.openxmlformats.org/officeDocument/2006/relationships/image" Target="../media/image552.jpg"/><Relationship Id="rId10" Type="http://schemas.openxmlformats.org/officeDocument/2006/relationships/image" Target="../media/image553.jpg"/><Relationship Id="rId11" Type="http://schemas.openxmlformats.org/officeDocument/2006/relationships/image" Target="../media/image554.jpg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5.jpg"/><Relationship Id="rId3" Type="http://schemas.openxmlformats.org/officeDocument/2006/relationships/image" Target="../media/image556.jpg"/><Relationship Id="rId4" Type="http://schemas.openxmlformats.org/officeDocument/2006/relationships/image" Target="../media/image557.jpg"/><Relationship Id="rId5" Type="http://schemas.openxmlformats.org/officeDocument/2006/relationships/image" Target="../media/image558.jpg"/><Relationship Id="rId6" Type="http://schemas.openxmlformats.org/officeDocument/2006/relationships/image" Target="../media/image559.jpg"/><Relationship Id="rId7" Type="http://schemas.openxmlformats.org/officeDocument/2006/relationships/image" Target="../media/image560.jpg"/><Relationship Id="rId8" Type="http://schemas.openxmlformats.org/officeDocument/2006/relationships/image" Target="../media/image561.jpg"/><Relationship Id="rId9" Type="http://schemas.openxmlformats.org/officeDocument/2006/relationships/image" Target="../media/image562.jpg"/><Relationship Id="rId10" Type="http://schemas.openxmlformats.org/officeDocument/2006/relationships/image" Target="../media/image563.jpg"/><Relationship Id="rId11" Type="http://schemas.openxmlformats.org/officeDocument/2006/relationships/image" Target="../media/image564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5.jpg"/><Relationship Id="rId3" Type="http://schemas.openxmlformats.org/officeDocument/2006/relationships/image" Target="../media/image566.jpg"/><Relationship Id="rId4" Type="http://schemas.openxmlformats.org/officeDocument/2006/relationships/image" Target="../media/image567.jpg"/><Relationship Id="rId5" Type="http://schemas.openxmlformats.org/officeDocument/2006/relationships/image" Target="../media/image568.jpg"/><Relationship Id="rId6" Type="http://schemas.openxmlformats.org/officeDocument/2006/relationships/image" Target="../media/image569.jpg"/><Relationship Id="rId7" Type="http://schemas.openxmlformats.org/officeDocument/2006/relationships/image" Target="../media/image570.jpg"/><Relationship Id="rId8" Type="http://schemas.openxmlformats.org/officeDocument/2006/relationships/image" Target="../media/image571.jpg"/><Relationship Id="rId9" Type="http://schemas.openxmlformats.org/officeDocument/2006/relationships/image" Target="../media/image572.jpg"/><Relationship Id="rId10" Type="http://schemas.openxmlformats.org/officeDocument/2006/relationships/image" Target="../media/image573.jpg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4.jpg"/><Relationship Id="rId3" Type="http://schemas.openxmlformats.org/officeDocument/2006/relationships/image" Target="../media/image575.jpg"/><Relationship Id="rId4" Type="http://schemas.openxmlformats.org/officeDocument/2006/relationships/image" Target="../media/image576.jpg"/><Relationship Id="rId5" Type="http://schemas.openxmlformats.org/officeDocument/2006/relationships/image" Target="../media/image577.jpg"/><Relationship Id="rId6" Type="http://schemas.openxmlformats.org/officeDocument/2006/relationships/image" Target="../media/image578.jpg"/><Relationship Id="rId7" Type="http://schemas.openxmlformats.org/officeDocument/2006/relationships/image" Target="../media/image579.jpg"/><Relationship Id="rId8" Type="http://schemas.openxmlformats.org/officeDocument/2006/relationships/image" Target="../media/image580.jpg"/><Relationship Id="rId9" Type="http://schemas.openxmlformats.org/officeDocument/2006/relationships/image" Target="../media/image581.jpg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2.png"/><Relationship Id="rId3" Type="http://schemas.openxmlformats.org/officeDocument/2006/relationships/image" Target="../media/image583.png"/><Relationship Id="rId4" Type="http://schemas.openxmlformats.org/officeDocument/2006/relationships/image" Target="../media/image584.png"/><Relationship Id="rId5" Type="http://schemas.openxmlformats.org/officeDocument/2006/relationships/image" Target="../media/image585.png"/><Relationship Id="rId6" Type="http://schemas.openxmlformats.org/officeDocument/2006/relationships/image" Target="../media/image586.png"/><Relationship Id="rId7" Type="http://schemas.openxmlformats.org/officeDocument/2006/relationships/image" Target="../media/image587.png"/><Relationship Id="rId8" Type="http://schemas.openxmlformats.org/officeDocument/2006/relationships/image" Target="../media/image588.png"/><Relationship Id="rId9" Type="http://schemas.openxmlformats.org/officeDocument/2006/relationships/image" Target="../media/image589.png"/><Relationship Id="rId10" Type="http://schemas.openxmlformats.org/officeDocument/2006/relationships/image" Target="../media/image590.png"/><Relationship Id="rId11" Type="http://schemas.openxmlformats.org/officeDocument/2006/relationships/image" Target="../media/image591.png"/><Relationship Id="rId12" Type="http://schemas.openxmlformats.org/officeDocument/2006/relationships/image" Target="../media/image592.png"/><Relationship Id="rId13" Type="http://schemas.openxmlformats.org/officeDocument/2006/relationships/image" Target="../media/image593.png"/><Relationship Id="rId14" Type="http://schemas.openxmlformats.org/officeDocument/2006/relationships/image" Target="../media/image594.jpg"/><Relationship Id="rId15" Type="http://schemas.openxmlformats.org/officeDocument/2006/relationships/image" Target="../media/image595.jpg"/><Relationship Id="rId16" Type="http://schemas.openxmlformats.org/officeDocument/2006/relationships/image" Target="../media/image596.jpg"/><Relationship Id="rId17" Type="http://schemas.openxmlformats.org/officeDocument/2006/relationships/image" Target="../media/image597.jpg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8.jpg"/><Relationship Id="rId3" Type="http://schemas.openxmlformats.org/officeDocument/2006/relationships/image" Target="../media/image599.jpg"/><Relationship Id="rId4" Type="http://schemas.openxmlformats.org/officeDocument/2006/relationships/image" Target="../media/image600.jpg"/><Relationship Id="rId5" Type="http://schemas.openxmlformats.org/officeDocument/2006/relationships/image" Target="../media/image601.jpg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2.jpg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3.png"/><Relationship Id="rId3" Type="http://schemas.openxmlformats.org/officeDocument/2006/relationships/image" Target="../media/image604.png"/><Relationship Id="rId4" Type="http://schemas.openxmlformats.org/officeDocument/2006/relationships/image" Target="../media/image605.png"/><Relationship Id="rId5" Type="http://schemas.openxmlformats.org/officeDocument/2006/relationships/image" Target="../media/image606.png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trendstore.dk/pantone" TargetMode="External"/><Relationship Id="rId3" Type="http://schemas.openxmlformats.org/officeDocument/2006/relationships/hyperlink" Target="mailto:pantone@pejgruppen.dk" TargetMode="External"/><Relationship Id="rId4" Type="http://schemas.openxmlformats.org/officeDocument/2006/relationships/hyperlink" Target="http://www.trendstore.eu/pantone" TargetMode="External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trendstore.dk/pantone" TargetMode="External"/><Relationship Id="rId3" Type="http://schemas.openxmlformats.org/officeDocument/2006/relationships/hyperlink" Target="mailto:pantone@pejgruppen.dk" TargetMode="External"/><Relationship Id="rId4" Type="http://schemas.openxmlformats.org/officeDocument/2006/relationships/hyperlink" Target="http://www.trendstore.eu/pantone" TargetMode="External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0004" y="2825991"/>
            <a:ext cx="4680000" cy="6498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77237" y="973862"/>
            <a:ext cx="3366135" cy="768985"/>
          </a:xfrm>
          <a:prstGeom prst="rect"/>
        </p:spPr>
        <p:txBody>
          <a:bodyPr wrap="square" lIns="0" tIns="1333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0"/>
              </a:spcBef>
              <a:tabLst>
                <a:tab pos="1067435" algn="l"/>
              </a:tabLst>
            </a:pPr>
            <a:r>
              <a:rPr dirty="0" sz="2800"/>
              <a:t>P</a:t>
            </a:r>
            <a:r>
              <a:rPr dirty="0" sz="2800" spc="-280"/>
              <a:t> </a:t>
            </a:r>
            <a:r>
              <a:rPr dirty="0" sz="2800"/>
              <a:t>E</a:t>
            </a:r>
            <a:r>
              <a:rPr dirty="0" sz="2800" spc="-280"/>
              <a:t> </a:t>
            </a:r>
            <a:r>
              <a:rPr dirty="0" sz="2800"/>
              <a:t>J	T</a:t>
            </a:r>
            <a:r>
              <a:rPr dirty="0" sz="2800" spc="-380"/>
              <a:t> </a:t>
            </a:r>
            <a:r>
              <a:rPr dirty="0" sz="2800"/>
              <a:t>O</a:t>
            </a:r>
            <a:r>
              <a:rPr dirty="0" sz="2800" spc="-300"/>
              <a:t> </a:t>
            </a:r>
            <a:r>
              <a:rPr dirty="0" sz="2800"/>
              <a:t>O</a:t>
            </a:r>
            <a:r>
              <a:rPr dirty="0" sz="2800" spc="-295"/>
              <a:t> </a:t>
            </a:r>
            <a:r>
              <a:rPr dirty="0" sz="2800"/>
              <a:t>L</a:t>
            </a:r>
            <a:r>
              <a:rPr dirty="0" sz="2800" spc="-300"/>
              <a:t> </a:t>
            </a:r>
            <a:r>
              <a:rPr dirty="0" sz="2800"/>
              <a:t>B</a:t>
            </a:r>
            <a:r>
              <a:rPr dirty="0" sz="2800" spc="-295"/>
              <a:t> </a:t>
            </a:r>
            <a:r>
              <a:rPr dirty="0" sz="2800"/>
              <a:t>O</a:t>
            </a:r>
            <a:r>
              <a:rPr dirty="0" sz="2800" spc="-434"/>
              <a:t> </a:t>
            </a:r>
            <a:r>
              <a:rPr dirty="0" sz="2800"/>
              <a:t>X</a:t>
            </a:r>
            <a:endParaRPr sz="2800"/>
          </a:p>
          <a:p>
            <a:pPr algn="ctr" marL="24765">
              <a:lnSpc>
                <a:spcPct val="100000"/>
              </a:lnSpc>
              <a:spcBef>
                <a:spcPts val="340"/>
              </a:spcBef>
            </a:pPr>
            <a:r>
              <a:rPr dirty="0" sz="1000"/>
              <a:t>A </a:t>
            </a:r>
            <a:r>
              <a:rPr dirty="0" sz="1000" spc="180"/>
              <a:t>UTUMN/WINTER </a:t>
            </a:r>
            <a:r>
              <a:rPr dirty="0" sz="1000" spc="130"/>
              <a:t>21/</a:t>
            </a:r>
            <a:r>
              <a:rPr dirty="0" sz="1000" spc="-35"/>
              <a:t> </a:t>
            </a:r>
            <a:r>
              <a:rPr dirty="0" sz="1000" spc="100"/>
              <a:t>22</a:t>
            </a:r>
            <a:r>
              <a:rPr dirty="0" sz="1000" spc="-100"/>
              <a:t> </a:t>
            </a: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6843356" y="9130301"/>
            <a:ext cx="148971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365" b="1">
                <a:latin typeface="Gotham"/>
                <a:cs typeface="Gotham"/>
              </a:rPr>
              <a:t>HYBRID</a:t>
            </a:r>
            <a:r>
              <a:rPr dirty="0" sz="2200" spc="-220" b="1">
                <a:latin typeface="Gotham"/>
                <a:cs typeface="Gotham"/>
              </a:rPr>
              <a:t> </a:t>
            </a:r>
            <a:endParaRPr sz="2200">
              <a:latin typeface="Gotham"/>
              <a:cs typeface="Gotham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010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399645" y="5284752"/>
            <a:ext cx="8694420" cy="27628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8455"/>
              </a:lnSpc>
            </a:pPr>
            <a:r>
              <a:rPr dirty="0" sz="64300">
                <a:solidFill>
                  <a:srgbClr val="FFFFFF"/>
                </a:solidFill>
                <a:latin typeface="Gotham Light"/>
                <a:cs typeface="Gotham Light"/>
              </a:rPr>
              <a:t>1</a:t>
            </a:r>
            <a:endParaRPr sz="64300">
              <a:latin typeface="Gotham Light"/>
              <a:cs typeface="Gotham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6900" y="10351103"/>
            <a:ext cx="5645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Bryan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Rodriguez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10397703"/>
            <a:ext cx="1136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98765" y="5534328"/>
            <a:ext cx="2820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8505" algn="l"/>
              </a:tabLst>
            </a:pPr>
            <a:r>
              <a:rPr dirty="0" sz="1800" spc="240" b="1">
                <a:solidFill>
                  <a:srgbClr val="FFFFFF"/>
                </a:solidFill>
                <a:latin typeface="Gotham"/>
                <a:cs typeface="Gotham"/>
              </a:rPr>
              <a:t>THE	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C</a:t>
            </a:r>
            <a:r>
              <a:rPr dirty="0" sz="1800" spc="-25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300" b="1">
                <a:solidFill>
                  <a:srgbClr val="FFFFFF"/>
                </a:solidFill>
                <a:latin typeface="Gotham"/>
                <a:cs typeface="Gotham"/>
              </a:rPr>
              <a:t>OLLECT</a:t>
            </a:r>
            <a:r>
              <a:rPr dirty="0" sz="1800" spc="-26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240" b="1">
                <a:solidFill>
                  <a:srgbClr val="FFFFFF"/>
                </a:solidFill>
                <a:latin typeface="Gotham"/>
                <a:cs typeface="Gotham"/>
              </a:rPr>
              <a:t>ORS</a:t>
            </a:r>
            <a:r>
              <a:rPr dirty="0" sz="1800" spc="-18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800">
              <a:latin typeface="Gotham"/>
              <a:cs typeface="Gotham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7298" y="2865186"/>
            <a:ext cx="137795" cy="636270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105" b="1">
                <a:latin typeface="Gotham"/>
                <a:cs typeface="Gotham"/>
              </a:rPr>
              <a:t>BRO</a:t>
            </a:r>
            <a:r>
              <a:rPr dirty="0" sz="800" spc="-145" b="1">
                <a:latin typeface="Gotham"/>
                <a:cs typeface="Gotham"/>
              </a:rPr>
              <a:t> </a:t>
            </a:r>
            <a:r>
              <a:rPr dirty="0" sz="800" spc="105" b="1">
                <a:latin typeface="Gotham"/>
                <a:cs typeface="Gotham"/>
              </a:rPr>
              <a:t>WNS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298" y="5294746"/>
            <a:ext cx="137795" cy="760730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140" b="1">
                <a:latin typeface="Gotham"/>
                <a:cs typeface="Gotham"/>
              </a:rPr>
              <a:t>NEUTRALS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983960"/>
            <a:ext cx="338836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185" b="1">
                <a:latin typeface="Gotham"/>
                <a:cs typeface="Gotham"/>
              </a:rPr>
              <a:t>OUR </a:t>
            </a:r>
            <a:r>
              <a:rPr dirty="0" sz="1400" spc="220" b="1">
                <a:latin typeface="Gotham"/>
                <a:cs typeface="Gotham"/>
              </a:rPr>
              <a:t>DEVEL</a:t>
            </a:r>
            <a:r>
              <a:rPr dirty="0" sz="1400" spc="-355" b="1">
                <a:latin typeface="Gotham"/>
                <a:cs typeface="Gotham"/>
              </a:rPr>
              <a:t> </a:t>
            </a:r>
            <a:r>
              <a:rPr dirty="0" sz="1400" spc="229" b="1">
                <a:latin typeface="Gotham"/>
                <a:cs typeface="Gotham"/>
              </a:rPr>
              <a:t>OPMENT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latin typeface="Gotham"/>
                <a:cs typeface="Gotham"/>
              </a:rPr>
              <a:t>A </a:t>
            </a:r>
            <a:r>
              <a:rPr dirty="0" sz="1400" spc="254" b="1">
                <a:latin typeface="Gotham"/>
                <a:cs typeface="Gotham"/>
              </a:rPr>
              <a:t>UTUMN/WINTER </a:t>
            </a:r>
            <a:r>
              <a:rPr dirty="0" sz="1400" spc="185" b="1">
                <a:latin typeface="Gotham"/>
                <a:cs typeface="Gotham"/>
              </a:rPr>
              <a:t>SEA</a:t>
            </a:r>
            <a:r>
              <a:rPr dirty="0" sz="1400" spc="-8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SONS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298" y="2832125"/>
            <a:ext cx="137795" cy="650240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135" b="1">
                <a:latin typeface="Gotham"/>
                <a:cs typeface="Gotham"/>
              </a:rPr>
              <a:t>PURPLES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298" y="5441416"/>
            <a:ext cx="137795" cy="471170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80" b="1">
                <a:latin typeface="Gotham"/>
                <a:cs typeface="Gotham"/>
              </a:rPr>
              <a:t>BL</a:t>
            </a:r>
            <a:r>
              <a:rPr dirty="0" sz="800" spc="-135" b="1">
                <a:latin typeface="Gotham"/>
                <a:cs typeface="Gotham"/>
              </a:rPr>
              <a:t> </a:t>
            </a:r>
            <a:r>
              <a:rPr dirty="0" sz="800" spc="105" b="1">
                <a:latin typeface="Gotham"/>
                <a:cs typeface="Gotham"/>
              </a:rPr>
              <a:t>UES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298" y="7906943"/>
            <a:ext cx="137795" cy="582295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130" b="1">
                <a:latin typeface="Gotham"/>
                <a:cs typeface="Gotham"/>
              </a:rPr>
              <a:t>GREENS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59518" y="497434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0"/>
                </a:moveTo>
                <a:lnTo>
                  <a:pt x="659296" y="1854"/>
                </a:lnTo>
                <a:lnTo>
                  <a:pt x="606105" y="7484"/>
                </a:lnTo>
                <a:lnTo>
                  <a:pt x="554546" y="16989"/>
                </a:lnTo>
                <a:lnTo>
                  <a:pt x="504251" y="30466"/>
                </a:lnTo>
                <a:lnTo>
                  <a:pt x="454850" y="48017"/>
                </a:lnTo>
                <a:lnTo>
                  <a:pt x="405973" y="69739"/>
                </a:lnTo>
                <a:lnTo>
                  <a:pt x="357251" y="95732"/>
                </a:lnTo>
                <a:lnTo>
                  <a:pt x="310378" y="124932"/>
                </a:lnTo>
                <a:lnTo>
                  <a:pt x="267128" y="156401"/>
                </a:lnTo>
                <a:lnTo>
                  <a:pt x="227228" y="190410"/>
                </a:lnTo>
                <a:lnTo>
                  <a:pt x="190410" y="227228"/>
                </a:lnTo>
                <a:lnTo>
                  <a:pt x="156401" y="267128"/>
                </a:lnTo>
                <a:lnTo>
                  <a:pt x="124932" y="310378"/>
                </a:lnTo>
                <a:lnTo>
                  <a:pt x="95732" y="357251"/>
                </a:lnTo>
                <a:lnTo>
                  <a:pt x="69739" y="405973"/>
                </a:lnTo>
                <a:lnTo>
                  <a:pt x="48017" y="454850"/>
                </a:lnTo>
                <a:lnTo>
                  <a:pt x="30466" y="504251"/>
                </a:lnTo>
                <a:lnTo>
                  <a:pt x="16989" y="554546"/>
                </a:lnTo>
                <a:lnTo>
                  <a:pt x="7484" y="606105"/>
                </a:lnTo>
                <a:lnTo>
                  <a:pt x="1854" y="659296"/>
                </a:lnTo>
                <a:lnTo>
                  <a:pt x="0" y="714489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2828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859518" y="5687164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0"/>
                </a:move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9"/>
                </a:lnTo>
                <a:lnTo>
                  <a:pt x="156401" y="447368"/>
                </a:lnTo>
                <a:lnTo>
                  <a:pt x="190410" y="487267"/>
                </a:lnTo>
                <a:lnTo>
                  <a:pt x="227228" y="524087"/>
                </a:lnTo>
                <a:lnTo>
                  <a:pt x="267128" y="558097"/>
                </a:lnTo>
                <a:lnTo>
                  <a:pt x="310378" y="589568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736F7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859518" y="5687164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714489"/>
                </a:moveTo>
                <a:lnTo>
                  <a:pt x="714489" y="0"/>
                </a:ln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9"/>
                </a:lnTo>
                <a:lnTo>
                  <a:pt x="156401" y="447368"/>
                </a:lnTo>
                <a:lnTo>
                  <a:pt x="190410" y="487267"/>
                </a:lnTo>
                <a:lnTo>
                  <a:pt x="227228" y="524087"/>
                </a:lnTo>
                <a:lnTo>
                  <a:pt x="267128" y="558097"/>
                </a:lnTo>
                <a:lnTo>
                  <a:pt x="310378" y="589568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572335" y="5687169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1" y="618756"/>
                </a:lnTo>
                <a:lnTo>
                  <a:pt x="404118" y="589556"/>
                </a:lnTo>
                <a:lnTo>
                  <a:pt x="447366" y="558087"/>
                </a:lnTo>
                <a:lnTo>
                  <a:pt x="487263" y="524078"/>
                </a:lnTo>
                <a:lnTo>
                  <a:pt x="524082" y="487260"/>
                </a:lnTo>
                <a:lnTo>
                  <a:pt x="558092" y="447361"/>
                </a:lnTo>
                <a:lnTo>
                  <a:pt x="589564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solidFill>
            <a:srgbClr val="A4A1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572335" y="5687169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1" y="618756"/>
                </a:lnTo>
                <a:lnTo>
                  <a:pt x="404118" y="589556"/>
                </a:lnTo>
                <a:lnTo>
                  <a:pt x="447366" y="558087"/>
                </a:lnTo>
                <a:lnTo>
                  <a:pt x="487263" y="524078"/>
                </a:lnTo>
                <a:lnTo>
                  <a:pt x="524082" y="487260"/>
                </a:lnTo>
                <a:lnTo>
                  <a:pt x="558092" y="447361"/>
                </a:lnTo>
                <a:lnTo>
                  <a:pt x="589564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572335" y="497434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0" y="0"/>
                </a:moveTo>
                <a:lnTo>
                  <a:pt x="0" y="714489"/>
                </a:lnTo>
                <a:lnTo>
                  <a:pt x="714489" y="714489"/>
                </a:ln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1"/>
                </a:lnTo>
                <a:lnTo>
                  <a:pt x="589564" y="310378"/>
                </a:lnTo>
                <a:lnTo>
                  <a:pt x="558092" y="267128"/>
                </a:lnTo>
                <a:lnTo>
                  <a:pt x="524082" y="227228"/>
                </a:lnTo>
                <a:lnTo>
                  <a:pt x="487263" y="190410"/>
                </a:lnTo>
                <a:lnTo>
                  <a:pt x="447366" y="156401"/>
                </a:lnTo>
                <a:lnTo>
                  <a:pt x="404118" y="124932"/>
                </a:lnTo>
                <a:lnTo>
                  <a:pt x="357251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close/>
              </a:path>
            </a:pathLst>
          </a:custGeom>
          <a:solidFill>
            <a:srgbClr val="F8F7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572335" y="497434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714489"/>
                </a:move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1"/>
                </a:lnTo>
                <a:lnTo>
                  <a:pt x="589564" y="310378"/>
                </a:lnTo>
                <a:lnTo>
                  <a:pt x="558092" y="267128"/>
                </a:lnTo>
                <a:lnTo>
                  <a:pt x="524082" y="227228"/>
                </a:lnTo>
                <a:lnTo>
                  <a:pt x="487263" y="190410"/>
                </a:lnTo>
                <a:lnTo>
                  <a:pt x="447366" y="156401"/>
                </a:lnTo>
                <a:lnTo>
                  <a:pt x="404118" y="124932"/>
                </a:lnTo>
                <a:lnTo>
                  <a:pt x="357251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lnTo>
                  <a:pt x="0" y="714489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083118" y="5197942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3"/>
                </a:lnTo>
                <a:lnTo>
                  <a:pt x="309709" y="34250"/>
                </a:lnTo>
                <a:lnTo>
                  <a:pt x="268823" y="52660"/>
                </a:lnTo>
                <a:lnTo>
                  <a:pt x="230028" y="74599"/>
                </a:lnTo>
                <a:lnTo>
                  <a:pt x="193528" y="99861"/>
                </a:lnTo>
                <a:lnTo>
                  <a:pt x="159530" y="128240"/>
                </a:lnTo>
                <a:lnTo>
                  <a:pt x="128239" y="159532"/>
                </a:lnTo>
                <a:lnTo>
                  <a:pt x="99860" y="193531"/>
                </a:lnTo>
                <a:lnTo>
                  <a:pt x="74599" y="230031"/>
                </a:lnTo>
                <a:lnTo>
                  <a:pt x="52660" y="268828"/>
                </a:lnTo>
                <a:lnTo>
                  <a:pt x="34250" y="309715"/>
                </a:lnTo>
                <a:lnTo>
                  <a:pt x="19573" y="352488"/>
                </a:lnTo>
                <a:lnTo>
                  <a:pt x="8836" y="396941"/>
                </a:lnTo>
                <a:lnTo>
                  <a:pt x="2243" y="442869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7" y="971286"/>
                </a:lnTo>
                <a:lnTo>
                  <a:pt x="627629" y="960548"/>
                </a:lnTo>
                <a:lnTo>
                  <a:pt x="670401" y="945872"/>
                </a:lnTo>
                <a:lnTo>
                  <a:pt x="711288" y="927461"/>
                </a:lnTo>
                <a:lnTo>
                  <a:pt x="750085" y="905523"/>
                </a:lnTo>
                <a:lnTo>
                  <a:pt x="786585" y="880262"/>
                </a:lnTo>
                <a:lnTo>
                  <a:pt x="820585" y="851883"/>
                </a:lnTo>
                <a:lnTo>
                  <a:pt x="851877" y="820591"/>
                </a:lnTo>
                <a:lnTo>
                  <a:pt x="880257" y="786593"/>
                </a:lnTo>
                <a:lnTo>
                  <a:pt x="905519" y="750094"/>
                </a:lnTo>
                <a:lnTo>
                  <a:pt x="927459" y="711298"/>
                </a:lnTo>
                <a:lnTo>
                  <a:pt x="945870" y="670412"/>
                </a:lnTo>
                <a:lnTo>
                  <a:pt x="960547" y="627641"/>
                </a:lnTo>
                <a:lnTo>
                  <a:pt x="971285" y="583189"/>
                </a:lnTo>
                <a:lnTo>
                  <a:pt x="977879" y="537263"/>
                </a:lnTo>
                <a:lnTo>
                  <a:pt x="980122" y="490067"/>
                </a:lnTo>
                <a:lnTo>
                  <a:pt x="977879" y="442869"/>
                </a:lnTo>
                <a:lnTo>
                  <a:pt x="971285" y="396941"/>
                </a:lnTo>
                <a:lnTo>
                  <a:pt x="960547" y="352488"/>
                </a:lnTo>
                <a:lnTo>
                  <a:pt x="945870" y="309715"/>
                </a:lnTo>
                <a:lnTo>
                  <a:pt x="927459" y="268828"/>
                </a:lnTo>
                <a:lnTo>
                  <a:pt x="905519" y="230031"/>
                </a:lnTo>
                <a:lnTo>
                  <a:pt x="880257" y="193531"/>
                </a:lnTo>
                <a:lnTo>
                  <a:pt x="851877" y="159532"/>
                </a:lnTo>
                <a:lnTo>
                  <a:pt x="820585" y="128240"/>
                </a:lnTo>
                <a:lnTo>
                  <a:pt x="786585" y="99861"/>
                </a:lnTo>
                <a:lnTo>
                  <a:pt x="750085" y="74599"/>
                </a:lnTo>
                <a:lnTo>
                  <a:pt x="711288" y="52660"/>
                </a:lnTo>
                <a:lnTo>
                  <a:pt x="670401" y="34250"/>
                </a:lnTo>
                <a:lnTo>
                  <a:pt x="627629" y="19573"/>
                </a:lnTo>
                <a:lnTo>
                  <a:pt x="583177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225659" y="5621050"/>
            <a:ext cx="701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19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7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20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942694" y="497434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0"/>
                </a:moveTo>
                <a:lnTo>
                  <a:pt x="659296" y="1854"/>
                </a:lnTo>
                <a:lnTo>
                  <a:pt x="606105" y="7484"/>
                </a:lnTo>
                <a:lnTo>
                  <a:pt x="554546" y="16989"/>
                </a:lnTo>
                <a:lnTo>
                  <a:pt x="504251" y="30466"/>
                </a:lnTo>
                <a:lnTo>
                  <a:pt x="454850" y="48017"/>
                </a:lnTo>
                <a:lnTo>
                  <a:pt x="405973" y="69739"/>
                </a:lnTo>
                <a:lnTo>
                  <a:pt x="357251" y="95732"/>
                </a:lnTo>
                <a:lnTo>
                  <a:pt x="310378" y="124932"/>
                </a:lnTo>
                <a:lnTo>
                  <a:pt x="267128" y="156401"/>
                </a:lnTo>
                <a:lnTo>
                  <a:pt x="227228" y="190410"/>
                </a:lnTo>
                <a:lnTo>
                  <a:pt x="190410" y="227228"/>
                </a:lnTo>
                <a:lnTo>
                  <a:pt x="156401" y="267128"/>
                </a:lnTo>
                <a:lnTo>
                  <a:pt x="124932" y="310378"/>
                </a:lnTo>
                <a:lnTo>
                  <a:pt x="95732" y="357251"/>
                </a:lnTo>
                <a:lnTo>
                  <a:pt x="69739" y="405973"/>
                </a:lnTo>
                <a:lnTo>
                  <a:pt x="48017" y="454850"/>
                </a:lnTo>
                <a:lnTo>
                  <a:pt x="30466" y="504251"/>
                </a:lnTo>
                <a:lnTo>
                  <a:pt x="16989" y="554546"/>
                </a:lnTo>
                <a:lnTo>
                  <a:pt x="7484" y="606105"/>
                </a:lnTo>
                <a:lnTo>
                  <a:pt x="1854" y="659296"/>
                </a:lnTo>
                <a:lnTo>
                  <a:pt x="0" y="714489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3737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942694" y="5687164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0"/>
                </a:move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9"/>
                </a:lnTo>
                <a:lnTo>
                  <a:pt x="156401" y="447368"/>
                </a:lnTo>
                <a:lnTo>
                  <a:pt x="190410" y="487267"/>
                </a:lnTo>
                <a:lnTo>
                  <a:pt x="227228" y="524087"/>
                </a:lnTo>
                <a:lnTo>
                  <a:pt x="267128" y="558097"/>
                </a:lnTo>
                <a:lnTo>
                  <a:pt x="310378" y="589568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A099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942694" y="5687164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714489"/>
                </a:moveTo>
                <a:lnTo>
                  <a:pt x="714489" y="0"/>
                </a:ln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9"/>
                </a:lnTo>
                <a:lnTo>
                  <a:pt x="156401" y="447368"/>
                </a:lnTo>
                <a:lnTo>
                  <a:pt x="190410" y="487267"/>
                </a:lnTo>
                <a:lnTo>
                  <a:pt x="227228" y="524087"/>
                </a:lnTo>
                <a:lnTo>
                  <a:pt x="267128" y="558097"/>
                </a:lnTo>
                <a:lnTo>
                  <a:pt x="310378" y="589568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655510" y="5687169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1" y="618756"/>
                </a:lnTo>
                <a:lnTo>
                  <a:pt x="404119" y="589556"/>
                </a:lnTo>
                <a:lnTo>
                  <a:pt x="447368" y="558087"/>
                </a:lnTo>
                <a:lnTo>
                  <a:pt x="487267" y="524078"/>
                </a:lnTo>
                <a:lnTo>
                  <a:pt x="524087" y="487260"/>
                </a:lnTo>
                <a:lnTo>
                  <a:pt x="558097" y="447361"/>
                </a:lnTo>
                <a:lnTo>
                  <a:pt x="589568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solidFill>
            <a:srgbClr val="C0B7A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655510" y="5687169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1" y="618756"/>
                </a:lnTo>
                <a:lnTo>
                  <a:pt x="404119" y="589556"/>
                </a:lnTo>
                <a:lnTo>
                  <a:pt x="447368" y="558087"/>
                </a:lnTo>
                <a:lnTo>
                  <a:pt x="487267" y="524078"/>
                </a:lnTo>
                <a:lnTo>
                  <a:pt x="524087" y="487260"/>
                </a:lnTo>
                <a:lnTo>
                  <a:pt x="558097" y="447361"/>
                </a:lnTo>
                <a:lnTo>
                  <a:pt x="589568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655510" y="497434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0" y="0"/>
                </a:moveTo>
                <a:lnTo>
                  <a:pt x="0" y="714489"/>
                </a:lnTo>
                <a:lnTo>
                  <a:pt x="714489" y="714489"/>
                </a:ln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1"/>
                </a:lnTo>
                <a:lnTo>
                  <a:pt x="589568" y="310378"/>
                </a:lnTo>
                <a:lnTo>
                  <a:pt x="558097" y="267128"/>
                </a:lnTo>
                <a:lnTo>
                  <a:pt x="524087" y="227228"/>
                </a:lnTo>
                <a:lnTo>
                  <a:pt x="487267" y="190410"/>
                </a:lnTo>
                <a:lnTo>
                  <a:pt x="447368" y="156401"/>
                </a:lnTo>
                <a:lnTo>
                  <a:pt x="404119" y="124932"/>
                </a:lnTo>
                <a:lnTo>
                  <a:pt x="357251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655510" y="497434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10">
                <a:moveTo>
                  <a:pt x="714489" y="714489"/>
                </a:move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1"/>
                </a:lnTo>
                <a:lnTo>
                  <a:pt x="589568" y="310378"/>
                </a:lnTo>
                <a:lnTo>
                  <a:pt x="558097" y="267128"/>
                </a:lnTo>
                <a:lnTo>
                  <a:pt x="524087" y="227228"/>
                </a:lnTo>
                <a:lnTo>
                  <a:pt x="487267" y="190410"/>
                </a:lnTo>
                <a:lnTo>
                  <a:pt x="447368" y="156401"/>
                </a:lnTo>
                <a:lnTo>
                  <a:pt x="404119" y="124932"/>
                </a:lnTo>
                <a:lnTo>
                  <a:pt x="357251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lnTo>
                  <a:pt x="0" y="714489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166292" y="5197942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3"/>
                </a:lnTo>
                <a:lnTo>
                  <a:pt x="309709" y="34250"/>
                </a:lnTo>
                <a:lnTo>
                  <a:pt x="268823" y="52660"/>
                </a:lnTo>
                <a:lnTo>
                  <a:pt x="230028" y="74599"/>
                </a:lnTo>
                <a:lnTo>
                  <a:pt x="193528" y="99861"/>
                </a:lnTo>
                <a:lnTo>
                  <a:pt x="159530" y="128240"/>
                </a:lnTo>
                <a:lnTo>
                  <a:pt x="128239" y="159532"/>
                </a:lnTo>
                <a:lnTo>
                  <a:pt x="99860" y="193531"/>
                </a:lnTo>
                <a:lnTo>
                  <a:pt x="74599" y="230031"/>
                </a:lnTo>
                <a:lnTo>
                  <a:pt x="52660" y="268828"/>
                </a:lnTo>
                <a:lnTo>
                  <a:pt x="34250" y="309715"/>
                </a:lnTo>
                <a:lnTo>
                  <a:pt x="19573" y="352488"/>
                </a:lnTo>
                <a:lnTo>
                  <a:pt x="8836" y="396941"/>
                </a:lnTo>
                <a:lnTo>
                  <a:pt x="2243" y="442869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7" y="971286"/>
                </a:lnTo>
                <a:lnTo>
                  <a:pt x="627629" y="960548"/>
                </a:lnTo>
                <a:lnTo>
                  <a:pt x="670401" y="945872"/>
                </a:lnTo>
                <a:lnTo>
                  <a:pt x="711288" y="927461"/>
                </a:lnTo>
                <a:lnTo>
                  <a:pt x="750085" y="905523"/>
                </a:lnTo>
                <a:lnTo>
                  <a:pt x="786585" y="880262"/>
                </a:lnTo>
                <a:lnTo>
                  <a:pt x="820585" y="851883"/>
                </a:lnTo>
                <a:lnTo>
                  <a:pt x="851877" y="820591"/>
                </a:lnTo>
                <a:lnTo>
                  <a:pt x="880257" y="786593"/>
                </a:lnTo>
                <a:lnTo>
                  <a:pt x="905519" y="750094"/>
                </a:lnTo>
                <a:lnTo>
                  <a:pt x="927459" y="711298"/>
                </a:lnTo>
                <a:lnTo>
                  <a:pt x="945870" y="670412"/>
                </a:lnTo>
                <a:lnTo>
                  <a:pt x="960547" y="627641"/>
                </a:lnTo>
                <a:lnTo>
                  <a:pt x="971285" y="583189"/>
                </a:lnTo>
                <a:lnTo>
                  <a:pt x="977879" y="537263"/>
                </a:lnTo>
                <a:lnTo>
                  <a:pt x="980122" y="490067"/>
                </a:lnTo>
                <a:lnTo>
                  <a:pt x="977879" y="442869"/>
                </a:lnTo>
                <a:lnTo>
                  <a:pt x="971285" y="396941"/>
                </a:lnTo>
                <a:lnTo>
                  <a:pt x="960547" y="352488"/>
                </a:lnTo>
                <a:lnTo>
                  <a:pt x="945870" y="309715"/>
                </a:lnTo>
                <a:lnTo>
                  <a:pt x="927459" y="268828"/>
                </a:lnTo>
                <a:lnTo>
                  <a:pt x="905519" y="230031"/>
                </a:lnTo>
                <a:lnTo>
                  <a:pt x="880257" y="193531"/>
                </a:lnTo>
                <a:lnTo>
                  <a:pt x="851877" y="159532"/>
                </a:lnTo>
                <a:lnTo>
                  <a:pt x="820585" y="128240"/>
                </a:lnTo>
                <a:lnTo>
                  <a:pt x="786585" y="99861"/>
                </a:lnTo>
                <a:lnTo>
                  <a:pt x="750085" y="74599"/>
                </a:lnTo>
                <a:lnTo>
                  <a:pt x="711288" y="52660"/>
                </a:lnTo>
                <a:lnTo>
                  <a:pt x="670401" y="34250"/>
                </a:lnTo>
                <a:lnTo>
                  <a:pt x="627629" y="19573"/>
                </a:lnTo>
                <a:lnTo>
                  <a:pt x="583177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3314982" y="5621050"/>
            <a:ext cx="6883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105" b="1">
                <a:latin typeface="Gotham"/>
                <a:cs typeface="Gotham"/>
              </a:rPr>
              <a:t>21/</a:t>
            </a:r>
            <a:r>
              <a:rPr dirty="0" sz="800" spc="-16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22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46345" y="245662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0"/>
                </a:moveTo>
                <a:lnTo>
                  <a:pt x="659296" y="1854"/>
                </a:lnTo>
                <a:lnTo>
                  <a:pt x="606105" y="7484"/>
                </a:lnTo>
                <a:lnTo>
                  <a:pt x="554546" y="16989"/>
                </a:lnTo>
                <a:lnTo>
                  <a:pt x="504251" y="30466"/>
                </a:lnTo>
                <a:lnTo>
                  <a:pt x="454850" y="48017"/>
                </a:lnTo>
                <a:lnTo>
                  <a:pt x="405973" y="69739"/>
                </a:lnTo>
                <a:lnTo>
                  <a:pt x="357251" y="95732"/>
                </a:lnTo>
                <a:lnTo>
                  <a:pt x="310378" y="124932"/>
                </a:lnTo>
                <a:lnTo>
                  <a:pt x="267128" y="156401"/>
                </a:lnTo>
                <a:lnTo>
                  <a:pt x="227228" y="190410"/>
                </a:lnTo>
                <a:lnTo>
                  <a:pt x="190410" y="227228"/>
                </a:lnTo>
                <a:lnTo>
                  <a:pt x="156401" y="267128"/>
                </a:lnTo>
                <a:lnTo>
                  <a:pt x="124932" y="310378"/>
                </a:lnTo>
                <a:lnTo>
                  <a:pt x="95732" y="357251"/>
                </a:lnTo>
                <a:lnTo>
                  <a:pt x="69739" y="405973"/>
                </a:lnTo>
                <a:lnTo>
                  <a:pt x="48017" y="454850"/>
                </a:lnTo>
                <a:lnTo>
                  <a:pt x="30466" y="504251"/>
                </a:lnTo>
                <a:lnTo>
                  <a:pt x="16989" y="554546"/>
                </a:lnTo>
                <a:lnTo>
                  <a:pt x="7484" y="606105"/>
                </a:lnTo>
                <a:lnTo>
                  <a:pt x="1854" y="659296"/>
                </a:lnTo>
                <a:lnTo>
                  <a:pt x="0" y="714489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5936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46345" y="316943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0"/>
                </a:move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8"/>
                </a:lnTo>
                <a:lnTo>
                  <a:pt x="156401" y="447366"/>
                </a:lnTo>
                <a:lnTo>
                  <a:pt x="190410" y="487263"/>
                </a:lnTo>
                <a:lnTo>
                  <a:pt x="227228" y="524082"/>
                </a:lnTo>
                <a:lnTo>
                  <a:pt x="267128" y="558092"/>
                </a:lnTo>
                <a:lnTo>
                  <a:pt x="310378" y="589564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752A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46345" y="316943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714489"/>
                </a:moveTo>
                <a:lnTo>
                  <a:pt x="714489" y="0"/>
                </a:ln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8"/>
                </a:lnTo>
                <a:lnTo>
                  <a:pt x="156401" y="447366"/>
                </a:lnTo>
                <a:lnTo>
                  <a:pt x="190410" y="487263"/>
                </a:lnTo>
                <a:lnTo>
                  <a:pt x="227228" y="524082"/>
                </a:lnTo>
                <a:lnTo>
                  <a:pt x="267128" y="558092"/>
                </a:lnTo>
                <a:lnTo>
                  <a:pt x="310378" y="589564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859160" y="316944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0" y="618756"/>
                </a:lnTo>
                <a:lnTo>
                  <a:pt x="404119" y="589556"/>
                </a:lnTo>
                <a:lnTo>
                  <a:pt x="447368" y="558087"/>
                </a:lnTo>
                <a:lnTo>
                  <a:pt x="487267" y="524078"/>
                </a:lnTo>
                <a:lnTo>
                  <a:pt x="524087" y="487260"/>
                </a:lnTo>
                <a:lnTo>
                  <a:pt x="558097" y="447361"/>
                </a:lnTo>
                <a:lnTo>
                  <a:pt x="589568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solidFill>
            <a:srgbClr val="64506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59160" y="316944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0" y="618756"/>
                </a:lnTo>
                <a:lnTo>
                  <a:pt x="404119" y="589556"/>
                </a:lnTo>
                <a:lnTo>
                  <a:pt x="447368" y="558087"/>
                </a:lnTo>
                <a:lnTo>
                  <a:pt x="487267" y="524078"/>
                </a:lnTo>
                <a:lnTo>
                  <a:pt x="524087" y="487260"/>
                </a:lnTo>
                <a:lnTo>
                  <a:pt x="558097" y="447361"/>
                </a:lnTo>
                <a:lnTo>
                  <a:pt x="589568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859160" y="245662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0" y="0"/>
                </a:moveTo>
                <a:lnTo>
                  <a:pt x="0" y="714489"/>
                </a:lnTo>
                <a:lnTo>
                  <a:pt x="714489" y="714489"/>
                </a:ln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1"/>
                </a:lnTo>
                <a:lnTo>
                  <a:pt x="589568" y="310378"/>
                </a:lnTo>
                <a:lnTo>
                  <a:pt x="558097" y="267128"/>
                </a:lnTo>
                <a:lnTo>
                  <a:pt x="524087" y="227228"/>
                </a:lnTo>
                <a:lnTo>
                  <a:pt x="487267" y="190410"/>
                </a:lnTo>
                <a:lnTo>
                  <a:pt x="447368" y="156401"/>
                </a:lnTo>
                <a:lnTo>
                  <a:pt x="404119" y="124932"/>
                </a:lnTo>
                <a:lnTo>
                  <a:pt x="357250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close/>
              </a:path>
            </a:pathLst>
          </a:custGeom>
          <a:solidFill>
            <a:srgbClr val="958C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859160" y="245662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714489"/>
                </a:move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1"/>
                </a:lnTo>
                <a:lnTo>
                  <a:pt x="589568" y="310378"/>
                </a:lnTo>
                <a:lnTo>
                  <a:pt x="558097" y="267128"/>
                </a:lnTo>
                <a:lnTo>
                  <a:pt x="524087" y="227228"/>
                </a:lnTo>
                <a:lnTo>
                  <a:pt x="487267" y="190410"/>
                </a:lnTo>
                <a:lnTo>
                  <a:pt x="447368" y="156401"/>
                </a:lnTo>
                <a:lnTo>
                  <a:pt x="404119" y="124932"/>
                </a:lnTo>
                <a:lnTo>
                  <a:pt x="357250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lnTo>
                  <a:pt x="0" y="714489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369943" y="2680217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3"/>
                </a:lnTo>
                <a:lnTo>
                  <a:pt x="309709" y="34250"/>
                </a:lnTo>
                <a:lnTo>
                  <a:pt x="268823" y="52660"/>
                </a:lnTo>
                <a:lnTo>
                  <a:pt x="230028" y="74599"/>
                </a:lnTo>
                <a:lnTo>
                  <a:pt x="193528" y="99861"/>
                </a:lnTo>
                <a:lnTo>
                  <a:pt x="159530" y="128240"/>
                </a:lnTo>
                <a:lnTo>
                  <a:pt x="128239" y="159532"/>
                </a:lnTo>
                <a:lnTo>
                  <a:pt x="99860" y="193531"/>
                </a:lnTo>
                <a:lnTo>
                  <a:pt x="74599" y="230031"/>
                </a:lnTo>
                <a:lnTo>
                  <a:pt x="52660" y="268828"/>
                </a:lnTo>
                <a:lnTo>
                  <a:pt x="34250" y="309715"/>
                </a:lnTo>
                <a:lnTo>
                  <a:pt x="19573" y="352488"/>
                </a:lnTo>
                <a:lnTo>
                  <a:pt x="8836" y="396941"/>
                </a:lnTo>
                <a:lnTo>
                  <a:pt x="2243" y="442869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69"/>
                </a:lnTo>
                <a:lnTo>
                  <a:pt x="971273" y="396941"/>
                </a:lnTo>
                <a:lnTo>
                  <a:pt x="960535" y="352488"/>
                </a:lnTo>
                <a:lnTo>
                  <a:pt x="945859" y="309715"/>
                </a:lnTo>
                <a:lnTo>
                  <a:pt x="927449" y="268828"/>
                </a:lnTo>
                <a:lnTo>
                  <a:pt x="905510" y="230031"/>
                </a:lnTo>
                <a:lnTo>
                  <a:pt x="880249" y="193531"/>
                </a:lnTo>
                <a:lnTo>
                  <a:pt x="851870" y="159532"/>
                </a:lnTo>
                <a:lnTo>
                  <a:pt x="820579" y="128240"/>
                </a:lnTo>
                <a:lnTo>
                  <a:pt x="786581" y="99861"/>
                </a:lnTo>
                <a:lnTo>
                  <a:pt x="750081" y="74599"/>
                </a:lnTo>
                <a:lnTo>
                  <a:pt x="711286" y="52660"/>
                </a:lnTo>
                <a:lnTo>
                  <a:pt x="670399" y="34250"/>
                </a:lnTo>
                <a:lnTo>
                  <a:pt x="627628" y="19573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512484" y="3103325"/>
            <a:ext cx="701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19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7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20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86344" y="245662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0"/>
                </a:moveTo>
                <a:lnTo>
                  <a:pt x="659296" y="1854"/>
                </a:lnTo>
                <a:lnTo>
                  <a:pt x="606105" y="7484"/>
                </a:lnTo>
                <a:lnTo>
                  <a:pt x="554546" y="16989"/>
                </a:lnTo>
                <a:lnTo>
                  <a:pt x="504251" y="30466"/>
                </a:lnTo>
                <a:lnTo>
                  <a:pt x="454850" y="48017"/>
                </a:lnTo>
                <a:lnTo>
                  <a:pt x="405973" y="69739"/>
                </a:lnTo>
                <a:lnTo>
                  <a:pt x="357251" y="95732"/>
                </a:lnTo>
                <a:lnTo>
                  <a:pt x="310378" y="124932"/>
                </a:lnTo>
                <a:lnTo>
                  <a:pt x="267128" y="156401"/>
                </a:lnTo>
                <a:lnTo>
                  <a:pt x="227228" y="190410"/>
                </a:lnTo>
                <a:lnTo>
                  <a:pt x="190410" y="227228"/>
                </a:lnTo>
                <a:lnTo>
                  <a:pt x="156401" y="267128"/>
                </a:lnTo>
                <a:lnTo>
                  <a:pt x="124932" y="310378"/>
                </a:lnTo>
                <a:lnTo>
                  <a:pt x="95732" y="357251"/>
                </a:lnTo>
                <a:lnTo>
                  <a:pt x="69739" y="405973"/>
                </a:lnTo>
                <a:lnTo>
                  <a:pt x="48017" y="454850"/>
                </a:lnTo>
                <a:lnTo>
                  <a:pt x="30466" y="504251"/>
                </a:lnTo>
                <a:lnTo>
                  <a:pt x="16989" y="554546"/>
                </a:lnTo>
                <a:lnTo>
                  <a:pt x="7484" y="606105"/>
                </a:lnTo>
                <a:lnTo>
                  <a:pt x="1854" y="659296"/>
                </a:lnTo>
                <a:lnTo>
                  <a:pt x="0" y="714489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752A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186344" y="316943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0"/>
                </a:move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8"/>
                </a:lnTo>
                <a:lnTo>
                  <a:pt x="156401" y="447366"/>
                </a:lnTo>
                <a:lnTo>
                  <a:pt x="190410" y="487263"/>
                </a:lnTo>
                <a:lnTo>
                  <a:pt x="227228" y="524082"/>
                </a:lnTo>
                <a:lnTo>
                  <a:pt x="267128" y="558092"/>
                </a:lnTo>
                <a:lnTo>
                  <a:pt x="310378" y="589564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AA154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186344" y="3169438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714489"/>
                </a:moveTo>
                <a:lnTo>
                  <a:pt x="714489" y="0"/>
                </a:ln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8"/>
                </a:lnTo>
                <a:lnTo>
                  <a:pt x="156401" y="447366"/>
                </a:lnTo>
                <a:lnTo>
                  <a:pt x="190410" y="487263"/>
                </a:lnTo>
                <a:lnTo>
                  <a:pt x="227228" y="524082"/>
                </a:lnTo>
                <a:lnTo>
                  <a:pt x="267128" y="558092"/>
                </a:lnTo>
                <a:lnTo>
                  <a:pt x="310378" y="589564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899160" y="316944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1" y="618756"/>
                </a:lnTo>
                <a:lnTo>
                  <a:pt x="404119" y="589556"/>
                </a:lnTo>
                <a:lnTo>
                  <a:pt x="447368" y="558087"/>
                </a:lnTo>
                <a:lnTo>
                  <a:pt x="487267" y="524078"/>
                </a:lnTo>
                <a:lnTo>
                  <a:pt x="524087" y="487260"/>
                </a:lnTo>
                <a:lnTo>
                  <a:pt x="558097" y="447361"/>
                </a:lnTo>
                <a:lnTo>
                  <a:pt x="589568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solidFill>
            <a:srgbClr val="D0A6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899160" y="316944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1" y="618756"/>
                </a:lnTo>
                <a:lnTo>
                  <a:pt x="404119" y="589556"/>
                </a:lnTo>
                <a:lnTo>
                  <a:pt x="447368" y="558087"/>
                </a:lnTo>
                <a:lnTo>
                  <a:pt x="487267" y="524078"/>
                </a:lnTo>
                <a:lnTo>
                  <a:pt x="524087" y="487260"/>
                </a:lnTo>
                <a:lnTo>
                  <a:pt x="558097" y="447361"/>
                </a:lnTo>
                <a:lnTo>
                  <a:pt x="589568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899160" y="245662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0" y="0"/>
                </a:moveTo>
                <a:lnTo>
                  <a:pt x="0" y="714489"/>
                </a:lnTo>
                <a:lnTo>
                  <a:pt x="714489" y="714489"/>
                </a:ln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1"/>
                </a:lnTo>
                <a:lnTo>
                  <a:pt x="589568" y="310378"/>
                </a:lnTo>
                <a:lnTo>
                  <a:pt x="558097" y="267128"/>
                </a:lnTo>
                <a:lnTo>
                  <a:pt x="524087" y="227228"/>
                </a:lnTo>
                <a:lnTo>
                  <a:pt x="487267" y="190410"/>
                </a:lnTo>
                <a:lnTo>
                  <a:pt x="447368" y="156401"/>
                </a:lnTo>
                <a:lnTo>
                  <a:pt x="404119" y="124932"/>
                </a:lnTo>
                <a:lnTo>
                  <a:pt x="357251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close/>
              </a:path>
            </a:pathLst>
          </a:custGeom>
          <a:solidFill>
            <a:srgbClr val="B1AC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899160" y="2456622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714489" y="714489"/>
                </a:move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1"/>
                </a:lnTo>
                <a:lnTo>
                  <a:pt x="589568" y="310378"/>
                </a:lnTo>
                <a:lnTo>
                  <a:pt x="558097" y="267128"/>
                </a:lnTo>
                <a:lnTo>
                  <a:pt x="524087" y="227228"/>
                </a:lnTo>
                <a:lnTo>
                  <a:pt x="487267" y="190410"/>
                </a:lnTo>
                <a:lnTo>
                  <a:pt x="447368" y="156401"/>
                </a:lnTo>
                <a:lnTo>
                  <a:pt x="404119" y="124932"/>
                </a:lnTo>
                <a:lnTo>
                  <a:pt x="357251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lnTo>
                  <a:pt x="0" y="714489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409944" y="2680217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3"/>
                </a:lnTo>
                <a:lnTo>
                  <a:pt x="309709" y="34250"/>
                </a:lnTo>
                <a:lnTo>
                  <a:pt x="268823" y="52660"/>
                </a:lnTo>
                <a:lnTo>
                  <a:pt x="230028" y="74599"/>
                </a:lnTo>
                <a:lnTo>
                  <a:pt x="193528" y="99861"/>
                </a:lnTo>
                <a:lnTo>
                  <a:pt x="159530" y="128240"/>
                </a:lnTo>
                <a:lnTo>
                  <a:pt x="128239" y="159532"/>
                </a:lnTo>
                <a:lnTo>
                  <a:pt x="99860" y="193531"/>
                </a:lnTo>
                <a:lnTo>
                  <a:pt x="74599" y="230031"/>
                </a:lnTo>
                <a:lnTo>
                  <a:pt x="52660" y="268828"/>
                </a:lnTo>
                <a:lnTo>
                  <a:pt x="34250" y="309715"/>
                </a:lnTo>
                <a:lnTo>
                  <a:pt x="19573" y="352488"/>
                </a:lnTo>
                <a:lnTo>
                  <a:pt x="8836" y="396941"/>
                </a:lnTo>
                <a:lnTo>
                  <a:pt x="2243" y="442869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69"/>
                </a:lnTo>
                <a:lnTo>
                  <a:pt x="971273" y="396941"/>
                </a:lnTo>
                <a:lnTo>
                  <a:pt x="960535" y="352488"/>
                </a:lnTo>
                <a:lnTo>
                  <a:pt x="945859" y="309715"/>
                </a:lnTo>
                <a:lnTo>
                  <a:pt x="927449" y="268828"/>
                </a:lnTo>
                <a:lnTo>
                  <a:pt x="905510" y="230031"/>
                </a:lnTo>
                <a:lnTo>
                  <a:pt x="880249" y="193531"/>
                </a:lnTo>
                <a:lnTo>
                  <a:pt x="851870" y="159532"/>
                </a:lnTo>
                <a:lnTo>
                  <a:pt x="820579" y="128240"/>
                </a:lnTo>
                <a:lnTo>
                  <a:pt x="786581" y="99861"/>
                </a:lnTo>
                <a:lnTo>
                  <a:pt x="750081" y="74599"/>
                </a:lnTo>
                <a:lnTo>
                  <a:pt x="711286" y="52660"/>
                </a:lnTo>
                <a:lnTo>
                  <a:pt x="670399" y="34250"/>
                </a:lnTo>
                <a:lnTo>
                  <a:pt x="627628" y="19573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3554973" y="3103325"/>
            <a:ext cx="695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20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8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21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146346" y="7589548"/>
            <a:ext cx="715645" cy="619760"/>
          </a:xfrm>
          <a:custGeom>
            <a:avLst/>
            <a:gdLst/>
            <a:ahLst/>
            <a:cxnLst/>
            <a:rect l="l" t="t" r="r" b="b"/>
            <a:pathLst>
              <a:path w="715644" h="619759">
                <a:moveTo>
                  <a:pt x="357555" y="0"/>
                </a:moveTo>
                <a:lnTo>
                  <a:pt x="310646" y="29228"/>
                </a:lnTo>
                <a:lnTo>
                  <a:pt x="267359" y="60726"/>
                </a:lnTo>
                <a:lnTo>
                  <a:pt x="227426" y="94766"/>
                </a:lnTo>
                <a:lnTo>
                  <a:pt x="190575" y="131617"/>
                </a:lnTo>
                <a:lnTo>
                  <a:pt x="156535" y="171551"/>
                </a:lnTo>
                <a:lnTo>
                  <a:pt x="125036" y="214837"/>
                </a:lnTo>
                <a:lnTo>
                  <a:pt x="95808" y="261747"/>
                </a:lnTo>
                <a:lnTo>
                  <a:pt x="69795" y="310512"/>
                </a:lnTo>
                <a:lnTo>
                  <a:pt x="48056" y="359433"/>
                </a:lnTo>
                <a:lnTo>
                  <a:pt x="30491" y="408878"/>
                </a:lnTo>
                <a:lnTo>
                  <a:pt x="17003" y="459217"/>
                </a:lnTo>
                <a:lnTo>
                  <a:pt x="7490" y="510818"/>
                </a:lnTo>
                <a:lnTo>
                  <a:pt x="1856" y="564053"/>
                </a:lnTo>
                <a:lnTo>
                  <a:pt x="0" y="619290"/>
                </a:lnTo>
                <a:lnTo>
                  <a:pt x="715098" y="619290"/>
                </a:lnTo>
                <a:lnTo>
                  <a:pt x="357555" y="0"/>
                </a:lnTo>
                <a:close/>
              </a:path>
            </a:pathLst>
          </a:custGeom>
          <a:solidFill>
            <a:srgbClr val="6463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46346" y="8207168"/>
            <a:ext cx="715645" cy="619760"/>
          </a:xfrm>
          <a:custGeom>
            <a:avLst/>
            <a:gdLst/>
            <a:ahLst/>
            <a:cxnLst/>
            <a:rect l="l" t="t" r="r" b="b"/>
            <a:pathLst>
              <a:path w="715644" h="619759">
                <a:moveTo>
                  <a:pt x="715098" y="0"/>
                </a:moveTo>
                <a:lnTo>
                  <a:pt x="0" y="0"/>
                </a:lnTo>
                <a:lnTo>
                  <a:pt x="1856" y="55236"/>
                </a:lnTo>
                <a:lnTo>
                  <a:pt x="7490" y="108471"/>
                </a:lnTo>
                <a:lnTo>
                  <a:pt x="17003" y="160072"/>
                </a:lnTo>
                <a:lnTo>
                  <a:pt x="30491" y="210411"/>
                </a:lnTo>
                <a:lnTo>
                  <a:pt x="48056" y="259856"/>
                </a:lnTo>
                <a:lnTo>
                  <a:pt x="69795" y="308777"/>
                </a:lnTo>
                <a:lnTo>
                  <a:pt x="95808" y="357543"/>
                </a:lnTo>
                <a:lnTo>
                  <a:pt x="125036" y="404452"/>
                </a:lnTo>
                <a:lnTo>
                  <a:pt x="156535" y="447739"/>
                </a:lnTo>
                <a:lnTo>
                  <a:pt x="190575" y="487672"/>
                </a:lnTo>
                <a:lnTo>
                  <a:pt x="227426" y="524523"/>
                </a:lnTo>
                <a:lnTo>
                  <a:pt x="267359" y="558563"/>
                </a:lnTo>
                <a:lnTo>
                  <a:pt x="310646" y="590061"/>
                </a:lnTo>
                <a:lnTo>
                  <a:pt x="357555" y="619290"/>
                </a:lnTo>
                <a:lnTo>
                  <a:pt x="715098" y="0"/>
                </a:lnTo>
                <a:close/>
              </a:path>
            </a:pathLst>
          </a:custGeom>
          <a:solidFill>
            <a:srgbClr val="314E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46346" y="8207168"/>
            <a:ext cx="715645" cy="619760"/>
          </a:xfrm>
          <a:custGeom>
            <a:avLst/>
            <a:gdLst/>
            <a:ahLst/>
            <a:cxnLst/>
            <a:rect l="l" t="t" r="r" b="b"/>
            <a:pathLst>
              <a:path w="715644" h="619759">
                <a:moveTo>
                  <a:pt x="715098" y="0"/>
                </a:moveTo>
                <a:lnTo>
                  <a:pt x="0" y="0"/>
                </a:lnTo>
                <a:lnTo>
                  <a:pt x="1856" y="55236"/>
                </a:lnTo>
                <a:lnTo>
                  <a:pt x="7490" y="108471"/>
                </a:lnTo>
                <a:lnTo>
                  <a:pt x="17003" y="160072"/>
                </a:lnTo>
                <a:lnTo>
                  <a:pt x="30491" y="210411"/>
                </a:lnTo>
                <a:lnTo>
                  <a:pt x="48056" y="259856"/>
                </a:lnTo>
                <a:lnTo>
                  <a:pt x="69795" y="308777"/>
                </a:lnTo>
                <a:lnTo>
                  <a:pt x="95808" y="357543"/>
                </a:lnTo>
                <a:lnTo>
                  <a:pt x="125036" y="404452"/>
                </a:lnTo>
                <a:lnTo>
                  <a:pt x="156535" y="447739"/>
                </a:lnTo>
                <a:lnTo>
                  <a:pt x="190575" y="487672"/>
                </a:lnTo>
                <a:lnTo>
                  <a:pt x="227426" y="524523"/>
                </a:lnTo>
                <a:lnTo>
                  <a:pt x="267359" y="558563"/>
                </a:lnTo>
                <a:lnTo>
                  <a:pt x="310646" y="590061"/>
                </a:lnTo>
                <a:lnTo>
                  <a:pt x="357555" y="619290"/>
                </a:lnTo>
                <a:lnTo>
                  <a:pt x="715098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502449" y="8206338"/>
            <a:ext cx="715645" cy="715645"/>
          </a:xfrm>
          <a:custGeom>
            <a:avLst/>
            <a:gdLst/>
            <a:ahLst/>
            <a:cxnLst/>
            <a:rect l="l" t="t" r="r" b="b"/>
            <a:pathLst>
              <a:path w="715644" h="715645">
                <a:moveTo>
                  <a:pt x="357555" y="0"/>
                </a:moveTo>
                <a:lnTo>
                  <a:pt x="0" y="619480"/>
                </a:lnTo>
                <a:lnTo>
                  <a:pt x="48765" y="645499"/>
                </a:lnTo>
                <a:lnTo>
                  <a:pt x="97686" y="667243"/>
                </a:lnTo>
                <a:lnTo>
                  <a:pt x="147132" y="684812"/>
                </a:lnTo>
                <a:lnTo>
                  <a:pt x="197472" y="698305"/>
                </a:lnTo>
                <a:lnTo>
                  <a:pt x="249076" y="707821"/>
                </a:lnTo>
                <a:lnTo>
                  <a:pt x="302314" y="713457"/>
                </a:lnTo>
                <a:lnTo>
                  <a:pt x="357555" y="715314"/>
                </a:lnTo>
                <a:lnTo>
                  <a:pt x="412792" y="713457"/>
                </a:lnTo>
                <a:lnTo>
                  <a:pt x="466026" y="707821"/>
                </a:lnTo>
                <a:lnTo>
                  <a:pt x="517628" y="698305"/>
                </a:lnTo>
                <a:lnTo>
                  <a:pt x="567967" y="684812"/>
                </a:lnTo>
                <a:lnTo>
                  <a:pt x="617412" y="667243"/>
                </a:lnTo>
                <a:lnTo>
                  <a:pt x="666333" y="645499"/>
                </a:lnTo>
                <a:lnTo>
                  <a:pt x="715098" y="619480"/>
                </a:lnTo>
                <a:lnTo>
                  <a:pt x="357555" y="0"/>
                </a:lnTo>
                <a:close/>
              </a:path>
            </a:pathLst>
          </a:custGeom>
          <a:solidFill>
            <a:srgbClr val="56816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02449" y="8206338"/>
            <a:ext cx="715645" cy="715645"/>
          </a:xfrm>
          <a:custGeom>
            <a:avLst/>
            <a:gdLst/>
            <a:ahLst/>
            <a:cxnLst/>
            <a:rect l="l" t="t" r="r" b="b"/>
            <a:pathLst>
              <a:path w="715644" h="715645">
                <a:moveTo>
                  <a:pt x="715098" y="619480"/>
                </a:moveTo>
                <a:lnTo>
                  <a:pt x="357555" y="0"/>
                </a:lnTo>
                <a:lnTo>
                  <a:pt x="0" y="619480"/>
                </a:lnTo>
                <a:lnTo>
                  <a:pt x="48765" y="645499"/>
                </a:lnTo>
                <a:lnTo>
                  <a:pt x="97686" y="667243"/>
                </a:lnTo>
                <a:lnTo>
                  <a:pt x="147132" y="684812"/>
                </a:lnTo>
                <a:lnTo>
                  <a:pt x="197472" y="698305"/>
                </a:lnTo>
                <a:lnTo>
                  <a:pt x="249076" y="707821"/>
                </a:lnTo>
                <a:lnTo>
                  <a:pt x="302314" y="713457"/>
                </a:lnTo>
                <a:lnTo>
                  <a:pt x="357555" y="715314"/>
                </a:lnTo>
                <a:lnTo>
                  <a:pt x="412792" y="713457"/>
                </a:lnTo>
                <a:lnTo>
                  <a:pt x="466026" y="707821"/>
                </a:lnTo>
                <a:lnTo>
                  <a:pt x="517628" y="698305"/>
                </a:lnTo>
                <a:lnTo>
                  <a:pt x="567967" y="684812"/>
                </a:lnTo>
                <a:lnTo>
                  <a:pt x="617412" y="667243"/>
                </a:lnTo>
                <a:lnTo>
                  <a:pt x="666333" y="645499"/>
                </a:lnTo>
                <a:lnTo>
                  <a:pt x="715098" y="61948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858551" y="8207168"/>
            <a:ext cx="715645" cy="619760"/>
          </a:xfrm>
          <a:custGeom>
            <a:avLst/>
            <a:gdLst/>
            <a:ahLst/>
            <a:cxnLst/>
            <a:rect l="l" t="t" r="r" b="b"/>
            <a:pathLst>
              <a:path w="715644" h="619759">
                <a:moveTo>
                  <a:pt x="715098" y="0"/>
                </a:moveTo>
                <a:lnTo>
                  <a:pt x="0" y="0"/>
                </a:lnTo>
                <a:lnTo>
                  <a:pt x="357555" y="619290"/>
                </a:lnTo>
                <a:lnTo>
                  <a:pt x="404465" y="590061"/>
                </a:lnTo>
                <a:lnTo>
                  <a:pt x="447751" y="558563"/>
                </a:lnTo>
                <a:lnTo>
                  <a:pt x="487684" y="524523"/>
                </a:lnTo>
                <a:lnTo>
                  <a:pt x="524534" y="487672"/>
                </a:lnTo>
                <a:lnTo>
                  <a:pt x="558571" y="447739"/>
                </a:lnTo>
                <a:lnTo>
                  <a:pt x="590066" y="404452"/>
                </a:lnTo>
                <a:lnTo>
                  <a:pt x="619290" y="357543"/>
                </a:lnTo>
                <a:lnTo>
                  <a:pt x="645303" y="308777"/>
                </a:lnTo>
                <a:lnTo>
                  <a:pt x="667042" y="259856"/>
                </a:lnTo>
                <a:lnTo>
                  <a:pt x="684607" y="210411"/>
                </a:lnTo>
                <a:lnTo>
                  <a:pt x="698095" y="160072"/>
                </a:lnTo>
                <a:lnTo>
                  <a:pt x="707608" y="108471"/>
                </a:lnTo>
                <a:lnTo>
                  <a:pt x="713242" y="55236"/>
                </a:lnTo>
                <a:lnTo>
                  <a:pt x="715098" y="0"/>
                </a:lnTo>
                <a:close/>
              </a:path>
            </a:pathLst>
          </a:custGeom>
          <a:solidFill>
            <a:srgbClr val="75A15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858551" y="8207168"/>
            <a:ext cx="715645" cy="619760"/>
          </a:xfrm>
          <a:custGeom>
            <a:avLst/>
            <a:gdLst/>
            <a:ahLst/>
            <a:cxnLst/>
            <a:rect l="l" t="t" r="r" b="b"/>
            <a:pathLst>
              <a:path w="715644" h="619759">
                <a:moveTo>
                  <a:pt x="715098" y="0"/>
                </a:moveTo>
                <a:lnTo>
                  <a:pt x="0" y="0"/>
                </a:lnTo>
                <a:lnTo>
                  <a:pt x="357555" y="619290"/>
                </a:lnTo>
                <a:lnTo>
                  <a:pt x="404465" y="590061"/>
                </a:lnTo>
                <a:lnTo>
                  <a:pt x="447751" y="558563"/>
                </a:lnTo>
                <a:lnTo>
                  <a:pt x="487684" y="524523"/>
                </a:lnTo>
                <a:lnTo>
                  <a:pt x="524534" y="487672"/>
                </a:lnTo>
                <a:lnTo>
                  <a:pt x="558571" y="447739"/>
                </a:lnTo>
                <a:lnTo>
                  <a:pt x="590066" y="404452"/>
                </a:lnTo>
                <a:lnTo>
                  <a:pt x="619290" y="357543"/>
                </a:lnTo>
                <a:lnTo>
                  <a:pt x="645303" y="308777"/>
                </a:lnTo>
                <a:lnTo>
                  <a:pt x="667042" y="259856"/>
                </a:lnTo>
                <a:lnTo>
                  <a:pt x="684607" y="210411"/>
                </a:lnTo>
                <a:lnTo>
                  <a:pt x="698095" y="160072"/>
                </a:lnTo>
                <a:lnTo>
                  <a:pt x="707608" y="108471"/>
                </a:lnTo>
                <a:lnTo>
                  <a:pt x="713242" y="55236"/>
                </a:lnTo>
                <a:lnTo>
                  <a:pt x="715098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858551" y="7589548"/>
            <a:ext cx="715645" cy="619760"/>
          </a:xfrm>
          <a:custGeom>
            <a:avLst/>
            <a:gdLst/>
            <a:ahLst/>
            <a:cxnLst/>
            <a:rect l="l" t="t" r="r" b="b"/>
            <a:pathLst>
              <a:path w="715644" h="619759">
                <a:moveTo>
                  <a:pt x="357555" y="0"/>
                </a:moveTo>
                <a:lnTo>
                  <a:pt x="0" y="619290"/>
                </a:lnTo>
                <a:lnTo>
                  <a:pt x="715098" y="619290"/>
                </a:lnTo>
                <a:lnTo>
                  <a:pt x="713242" y="564053"/>
                </a:lnTo>
                <a:lnTo>
                  <a:pt x="707608" y="510818"/>
                </a:lnTo>
                <a:lnTo>
                  <a:pt x="698095" y="459217"/>
                </a:lnTo>
                <a:lnTo>
                  <a:pt x="684607" y="408878"/>
                </a:lnTo>
                <a:lnTo>
                  <a:pt x="667042" y="359433"/>
                </a:lnTo>
                <a:lnTo>
                  <a:pt x="645303" y="310512"/>
                </a:lnTo>
                <a:lnTo>
                  <a:pt x="619290" y="261747"/>
                </a:lnTo>
                <a:lnTo>
                  <a:pt x="590066" y="214837"/>
                </a:lnTo>
                <a:lnTo>
                  <a:pt x="558571" y="171551"/>
                </a:lnTo>
                <a:lnTo>
                  <a:pt x="524534" y="131617"/>
                </a:lnTo>
                <a:lnTo>
                  <a:pt x="487684" y="94766"/>
                </a:lnTo>
                <a:lnTo>
                  <a:pt x="447751" y="60726"/>
                </a:lnTo>
                <a:lnTo>
                  <a:pt x="404465" y="29228"/>
                </a:lnTo>
                <a:lnTo>
                  <a:pt x="357555" y="0"/>
                </a:lnTo>
                <a:close/>
              </a:path>
            </a:pathLst>
          </a:custGeom>
          <a:solidFill>
            <a:srgbClr val="B4B0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858551" y="7589548"/>
            <a:ext cx="715645" cy="619760"/>
          </a:xfrm>
          <a:custGeom>
            <a:avLst/>
            <a:gdLst/>
            <a:ahLst/>
            <a:cxnLst/>
            <a:rect l="l" t="t" r="r" b="b"/>
            <a:pathLst>
              <a:path w="715644" h="619759">
                <a:moveTo>
                  <a:pt x="715098" y="619290"/>
                </a:moveTo>
                <a:lnTo>
                  <a:pt x="713242" y="564053"/>
                </a:lnTo>
                <a:lnTo>
                  <a:pt x="707608" y="510818"/>
                </a:lnTo>
                <a:lnTo>
                  <a:pt x="698095" y="459217"/>
                </a:lnTo>
                <a:lnTo>
                  <a:pt x="684607" y="408878"/>
                </a:lnTo>
                <a:lnTo>
                  <a:pt x="667042" y="359433"/>
                </a:lnTo>
                <a:lnTo>
                  <a:pt x="645303" y="310512"/>
                </a:lnTo>
                <a:lnTo>
                  <a:pt x="619290" y="261747"/>
                </a:lnTo>
                <a:lnTo>
                  <a:pt x="590066" y="214837"/>
                </a:lnTo>
                <a:lnTo>
                  <a:pt x="558571" y="171551"/>
                </a:lnTo>
                <a:lnTo>
                  <a:pt x="524534" y="131617"/>
                </a:lnTo>
                <a:lnTo>
                  <a:pt x="487684" y="94766"/>
                </a:lnTo>
                <a:lnTo>
                  <a:pt x="447751" y="60726"/>
                </a:lnTo>
                <a:lnTo>
                  <a:pt x="404465" y="29228"/>
                </a:lnTo>
                <a:lnTo>
                  <a:pt x="357555" y="0"/>
                </a:lnTo>
                <a:lnTo>
                  <a:pt x="0" y="619290"/>
                </a:lnTo>
                <a:lnTo>
                  <a:pt x="715098" y="61929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502449" y="7494354"/>
            <a:ext cx="715645" cy="715645"/>
          </a:xfrm>
          <a:custGeom>
            <a:avLst/>
            <a:gdLst/>
            <a:ahLst/>
            <a:cxnLst/>
            <a:rect l="l" t="t" r="r" b="b"/>
            <a:pathLst>
              <a:path w="715644" h="715645">
                <a:moveTo>
                  <a:pt x="357555" y="0"/>
                </a:moveTo>
                <a:lnTo>
                  <a:pt x="302314" y="1856"/>
                </a:lnTo>
                <a:lnTo>
                  <a:pt x="249076" y="7493"/>
                </a:lnTo>
                <a:lnTo>
                  <a:pt x="197472" y="17009"/>
                </a:lnTo>
                <a:lnTo>
                  <a:pt x="147132" y="30501"/>
                </a:lnTo>
                <a:lnTo>
                  <a:pt x="97686" y="48071"/>
                </a:lnTo>
                <a:lnTo>
                  <a:pt x="48765" y="69815"/>
                </a:lnTo>
                <a:lnTo>
                  <a:pt x="0" y="95834"/>
                </a:lnTo>
                <a:lnTo>
                  <a:pt x="357555" y="715314"/>
                </a:lnTo>
                <a:lnTo>
                  <a:pt x="715098" y="95834"/>
                </a:lnTo>
                <a:lnTo>
                  <a:pt x="666333" y="69815"/>
                </a:lnTo>
                <a:lnTo>
                  <a:pt x="617412" y="48071"/>
                </a:lnTo>
                <a:lnTo>
                  <a:pt x="567967" y="30501"/>
                </a:lnTo>
                <a:lnTo>
                  <a:pt x="517628" y="17009"/>
                </a:lnTo>
                <a:lnTo>
                  <a:pt x="466026" y="7493"/>
                </a:lnTo>
                <a:lnTo>
                  <a:pt x="412792" y="1856"/>
                </a:lnTo>
                <a:lnTo>
                  <a:pt x="357555" y="0"/>
                </a:lnTo>
                <a:close/>
              </a:path>
            </a:pathLst>
          </a:custGeom>
          <a:solidFill>
            <a:srgbClr val="AAB0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502449" y="7494354"/>
            <a:ext cx="715645" cy="715645"/>
          </a:xfrm>
          <a:custGeom>
            <a:avLst/>
            <a:gdLst/>
            <a:ahLst/>
            <a:cxnLst/>
            <a:rect l="l" t="t" r="r" b="b"/>
            <a:pathLst>
              <a:path w="715644" h="715645">
                <a:moveTo>
                  <a:pt x="715098" y="95834"/>
                </a:moveTo>
                <a:lnTo>
                  <a:pt x="666333" y="69815"/>
                </a:lnTo>
                <a:lnTo>
                  <a:pt x="617412" y="48071"/>
                </a:lnTo>
                <a:lnTo>
                  <a:pt x="567967" y="30501"/>
                </a:lnTo>
                <a:lnTo>
                  <a:pt x="517628" y="17009"/>
                </a:lnTo>
                <a:lnTo>
                  <a:pt x="466026" y="7493"/>
                </a:lnTo>
                <a:lnTo>
                  <a:pt x="412792" y="1856"/>
                </a:lnTo>
                <a:lnTo>
                  <a:pt x="357555" y="0"/>
                </a:lnTo>
                <a:lnTo>
                  <a:pt x="302314" y="1856"/>
                </a:lnTo>
                <a:lnTo>
                  <a:pt x="249076" y="7493"/>
                </a:lnTo>
                <a:lnTo>
                  <a:pt x="197472" y="17009"/>
                </a:lnTo>
                <a:lnTo>
                  <a:pt x="147132" y="30501"/>
                </a:lnTo>
                <a:lnTo>
                  <a:pt x="97686" y="48071"/>
                </a:lnTo>
                <a:lnTo>
                  <a:pt x="48765" y="69815"/>
                </a:lnTo>
                <a:lnTo>
                  <a:pt x="0" y="95834"/>
                </a:lnTo>
                <a:lnTo>
                  <a:pt x="357555" y="715314"/>
                </a:lnTo>
                <a:lnTo>
                  <a:pt x="715098" y="9583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369943" y="7717943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40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3"/>
                </a:lnTo>
                <a:lnTo>
                  <a:pt x="309709" y="34250"/>
                </a:lnTo>
                <a:lnTo>
                  <a:pt x="268823" y="52660"/>
                </a:lnTo>
                <a:lnTo>
                  <a:pt x="230028" y="74599"/>
                </a:lnTo>
                <a:lnTo>
                  <a:pt x="193528" y="99861"/>
                </a:lnTo>
                <a:lnTo>
                  <a:pt x="159530" y="128240"/>
                </a:lnTo>
                <a:lnTo>
                  <a:pt x="128239" y="159532"/>
                </a:lnTo>
                <a:lnTo>
                  <a:pt x="99860" y="193531"/>
                </a:lnTo>
                <a:lnTo>
                  <a:pt x="74599" y="230031"/>
                </a:lnTo>
                <a:lnTo>
                  <a:pt x="52660" y="268828"/>
                </a:lnTo>
                <a:lnTo>
                  <a:pt x="34250" y="309715"/>
                </a:lnTo>
                <a:lnTo>
                  <a:pt x="19573" y="352488"/>
                </a:lnTo>
                <a:lnTo>
                  <a:pt x="8836" y="396941"/>
                </a:lnTo>
                <a:lnTo>
                  <a:pt x="2243" y="442869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69"/>
                </a:lnTo>
                <a:lnTo>
                  <a:pt x="971273" y="396941"/>
                </a:lnTo>
                <a:lnTo>
                  <a:pt x="960535" y="352488"/>
                </a:lnTo>
                <a:lnTo>
                  <a:pt x="945859" y="309715"/>
                </a:lnTo>
                <a:lnTo>
                  <a:pt x="927449" y="268828"/>
                </a:lnTo>
                <a:lnTo>
                  <a:pt x="905510" y="230031"/>
                </a:lnTo>
                <a:lnTo>
                  <a:pt x="880249" y="193531"/>
                </a:lnTo>
                <a:lnTo>
                  <a:pt x="851870" y="159532"/>
                </a:lnTo>
                <a:lnTo>
                  <a:pt x="820579" y="128240"/>
                </a:lnTo>
                <a:lnTo>
                  <a:pt x="786581" y="99861"/>
                </a:lnTo>
                <a:lnTo>
                  <a:pt x="750081" y="74599"/>
                </a:lnTo>
                <a:lnTo>
                  <a:pt x="711286" y="52660"/>
                </a:lnTo>
                <a:lnTo>
                  <a:pt x="670399" y="34250"/>
                </a:lnTo>
                <a:lnTo>
                  <a:pt x="627628" y="19573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512484" y="8141051"/>
            <a:ext cx="701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19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7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20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98582" y="4971557"/>
            <a:ext cx="562610" cy="714375"/>
          </a:xfrm>
          <a:custGeom>
            <a:avLst/>
            <a:gdLst/>
            <a:ahLst/>
            <a:cxnLst/>
            <a:rect l="l" t="t" r="r" b="b"/>
            <a:pathLst>
              <a:path w="562610" h="714375">
                <a:moveTo>
                  <a:pt x="562343" y="0"/>
                </a:moveTo>
                <a:lnTo>
                  <a:pt x="510892" y="1713"/>
                </a:lnTo>
                <a:lnTo>
                  <a:pt x="460467" y="6823"/>
                </a:lnTo>
                <a:lnTo>
                  <a:pt x="411162" y="15286"/>
                </a:lnTo>
                <a:lnTo>
                  <a:pt x="363067" y="27055"/>
                </a:lnTo>
                <a:lnTo>
                  <a:pt x="316277" y="42085"/>
                </a:lnTo>
                <a:lnTo>
                  <a:pt x="270883" y="60332"/>
                </a:lnTo>
                <a:lnTo>
                  <a:pt x="226978" y="81751"/>
                </a:lnTo>
                <a:lnTo>
                  <a:pt x="184655" y="106295"/>
                </a:lnTo>
                <a:lnTo>
                  <a:pt x="144005" y="133921"/>
                </a:lnTo>
                <a:lnTo>
                  <a:pt x="105123" y="164583"/>
                </a:lnTo>
                <a:lnTo>
                  <a:pt x="68099" y="198235"/>
                </a:lnTo>
                <a:lnTo>
                  <a:pt x="33027" y="234833"/>
                </a:lnTo>
                <a:lnTo>
                  <a:pt x="0" y="274332"/>
                </a:lnTo>
                <a:lnTo>
                  <a:pt x="562343" y="713790"/>
                </a:lnTo>
                <a:lnTo>
                  <a:pt x="562343" y="0"/>
                </a:lnTo>
                <a:close/>
              </a:path>
            </a:pathLst>
          </a:custGeom>
          <a:solidFill>
            <a:srgbClr val="3E4F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146687" y="5244573"/>
            <a:ext cx="715645" cy="600075"/>
          </a:xfrm>
          <a:custGeom>
            <a:avLst/>
            <a:gdLst/>
            <a:ahLst/>
            <a:cxnLst/>
            <a:rect l="l" t="t" r="r" b="b"/>
            <a:pathLst>
              <a:path w="715644" h="600075">
                <a:moveTo>
                  <a:pt x="152823" y="0"/>
                </a:moveTo>
                <a:lnTo>
                  <a:pt x="122501" y="41392"/>
                </a:lnTo>
                <a:lnTo>
                  <a:pt x="95505" y="83679"/>
                </a:lnTo>
                <a:lnTo>
                  <a:pt x="71841" y="126832"/>
                </a:lnTo>
                <a:lnTo>
                  <a:pt x="51516" y="170824"/>
                </a:lnTo>
                <a:lnTo>
                  <a:pt x="34534" y="215629"/>
                </a:lnTo>
                <a:lnTo>
                  <a:pt x="20903" y="261219"/>
                </a:lnTo>
                <a:lnTo>
                  <a:pt x="10628" y="307567"/>
                </a:lnTo>
                <a:lnTo>
                  <a:pt x="3715" y="354647"/>
                </a:lnTo>
                <a:lnTo>
                  <a:pt x="170" y="402430"/>
                </a:lnTo>
                <a:lnTo>
                  <a:pt x="0" y="450890"/>
                </a:lnTo>
                <a:lnTo>
                  <a:pt x="3209" y="500000"/>
                </a:lnTo>
                <a:lnTo>
                  <a:pt x="9804" y="549733"/>
                </a:lnTo>
                <a:lnTo>
                  <a:pt x="19791" y="600062"/>
                </a:lnTo>
                <a:lnTo>
                  <a:pt x="715294" y="439483"/>
                </a:lnTo>
                <a:lnTo>
                  <a:pt x="152823" y="0"/>
                </a:lnTo>
                <a:close/>
              </a:path>
            </a:pathLst>
          </a:custGeom>
          <a:solidFill>
            <a:srgbClr val="2E3E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146687" y="5244573"/>
            <a:ext cx="715645" cy="600075"/>
          </a:xfrm>
          <a:custGeom>
            <a:avLst/>
            <a:gdLst/>
            <a:ahLst/>
            <a:cxnLst/>
            <a:rect l="l" t="t" r="r" b="b"/>
            <a:pathLst>
              <a:path w="715644" h="600075">
                <a:moveTo>
                  <a:pt x="715294" y="439483"/>
                </a:moveTo>
                <a:lnTo>
                  <a:pt x="19791" y="600062"/>
                </a:lnTo>
                <a:lnTo>
                  <a:pt x="9804" y="549733"/>
                </a:lnTo>
                <a:lnTo>
                  <a:pt x="3209" y="500000"/>
                </a:lnTo>
                <a:lnTo>
                  <a:pt x="0" y="450890"/>
                </a:lnTo>
                <a:lnTo>
                  <a:pt x="170" y="402430"/>
                </a:lnTo>
                <a:lnTo>
                  <a:pt x="3715" y="354647"/>
                </a:lnTo>
                <a:lnTo>
                  <a:pt x="10628" y="307567"/>
                </a:lnTo>
                <a:lnTo>
                  <a:pt x="20903" y="261219"/>
                </a:lnTo>
                <a:lnTo>
                  <a:pt x="34534" y="215629"/>
                </a:lnTo>
                <a:lnTo>
                  <a:pt x="51516" y="170824"/>
                </a:lnTo>
                <a:lnTo>
                  <a:pt x="71841" y="126832"/>
                </a:lnTo>
                <a:lnTo>
                  <a:pt x="95505" y="83679"/>
                </a:lnTo>
                <a:lnTo>
                  <a:pt x="122501" y="41392"/>
                </a:lnTo>
                <a:lnTo>
                  <a:pt x="152823" y="0"/>
                </a:lnTo>
                <a:lnTo>
                  <a:pt x="715294" y="43948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166246" y="5682437"/>
            <a:ext cx="695325" cy="647065"/>
          </a:xfrm>
          <a:custGeom>
            <a:avLst/>
            <a:gdLst/>
            <a:ahLst/>
            <a:cxnLst/>
            <a:rect l="l" t="t" r="r" b="b"/>
            <a:pathLst>
              <a:path w="695325" h="647064">
                <a:moveTo>
                  <a:pt x="695325" y="0"/>
                </a:moveTo>
                <a:lnTo>
                  <a:pt x="0" y="160566"/>
                </a:lnTo>
                <a:lnTo>
                  <a:pt x="13242" y="210325"/>
                </a:lnTo>
                <a:lnTo>
                  <a:pt x="29563" y="258319"/>
                </a:lnTo>
                <a:lnTo>
                  <a:pt x="48898" y="304470"/>
                </a:lnTo>
                <a:lnTo>
                  <a:pt x="71182" y="348696"/>
                </a:lnTo>
                <a:lnTo>
                  <a:pt x="96349" y="390918"/>
                </a:lnTo>
                <a:lnTo>
                  <a:pt x="124336" y="431054"/>
                </a:lnTo>
                <a:lnTo>
                  <a:pt x="155077" y="469027"/>
                </a:lnTo>
                <a:lnTo>
                  <a:pt x="188508" y="504754"/>
                </a:lnTo>
                <a:lnTo>
                  <a:pt x="224563" y="538156"/>
                </a:lnTo>
                <a:lnTo>
                  <a:pt x="263179" y="569153"/>
                </a:lnTo>
                <a:lnTo>
                  <a:pt x="304289" y="597665"/>
                </a:lnTo>
                <a:lnTo>
                  <a:pt x="347831" y="623611"/>
                </a:lnTo>
                <a:lnTo>
                  <a:pt x="393738" y="646912"/>
                </a:lnTo>
                <a:lnTo>
                  <a:pt x="695325" y="0"/>
                </a:lnTo>
                <a:close/>
              </a:path>
            </a:pathLst>
          </a:custGeom>
          <a:solidFill>
            <a:srgbClr val="2F34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166246" y="5682437"/>
            <a:ext cx="695325" cy="647065"/>
          </a:xfrm>
          <a:custGeom>
            <a:avLst/>
            <a:gdLst/>
            <a:ahLst/>
            <a:cxnLst/>
            <a:rect l="l" t="t" r="r" b="b"/>
            <a:pathLst>
              <a:path w="695325" h="647064">
                <a:moveTo>
                  <a:pt x="695325" y="0"/>
                </a:moveTo>
                <a:lnTo>
                  <a:pt x="393738" y="646912"/>
                </a:lnTo>
                <a:lnTo>
                  <a:pt x="347831" y="623611"/>
                </a:lnTo>
                <a:lnTo>
                  <a:pt x="304289" y="597665"/>
                </a:lnTo>
                <a:lnTo>
                  <a:pt x="263179" y="569153"/>
                </a:lnTo>
                <a:lnTo>
                  <a:pt x="224563" y="538156"/>
                </a:lnTo>
                <a:lnTo>
                  <a:pt x="188508" y="504754"/>
                </a:lnTo>
                <a:lnTo>
                  <a:pt x="155077" y="469027"/>
                </a:lnTo>
                <a:lnTo>
                  <a:pt x="124336" y="431054"/>
                </a:lnTo>
                <a:lnTo>
                  <a:pt x="96349" y="390918"/>
                </a:lnTo>
                <a:lnTo>
                  <a:pt x="71182" y="348696"/>
                </a:lnTo>
                <a:lnTo>
                  <a:pt x="48898" y="304470"/>
                </a:lnTo>
                <a:lnTo>
                  <a:pt x="29563" y="258319"/>
                </a:lnTo>
                <a:lnTo>
                  <a:pt x="13242" y="210325"/>
                </a:lnTo>
                <a:lnTo>
                  <a:pt x="0" y="160566"/>
                </a:lnTo>
                <a:lnTo>
                  <a:pt x="695325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558474" y="5681699"/>
            <a:ext cx="614680" cy="716915"/>
          </a:xfrm>
          <a:custGeom>
            <a:avLst/>
            <a:gdLst/>
            <a:ahLst/>
            <a:cxnLst/>
            <a:rect l="l" t="t" r="r" b="b"/>
            <a:pathLst>
              <a:path w="614680" h="716914">
                <a:moveTo>
                  <a:pt x="301599" y="0"/>
                </a:moveTo>
                <a:lnTo>
                  <a:pt x="0" y="647115"/>
                </a:lnTo>
                <a:lnTo>
                  <a:pt x="47138" y="667351"/>
                </a:lnTo>
                <a:lnTo>
                  <a:pt x="94400" y="684145"/>
                </a:lnTo>
                <a:lnTo>
                  <a:pt x="141757" y="697497"/>
                </a:lnTo>
                <a:lnTo>
                  <a:pt x="189181" y="707407"/>
                </a:lnTo>
                <a:lnTo>
                  <a:pt x="236645" y="713875"/>
                </a:lnTo>
                <a:lnTo>
                  <a:pt x="284120" y="716901"/>
                </a:lnTo>
                <a:lnTo>
                  <a:pt x="331580" y="716487"/>
                </a:lnTo>
                <a:lnTo>
                  <a:pt x="378996" y="712631"/>
                </a:lnTo>
                <a:lnTo>
                  <a:pt x="426341" y="705334"/>
                </a:lnTo>
                <a:lnTo>
                  <a:pt x="473586" y="694597"/>
                </a:lnTo>
                <a:lnTo>
                  <a:pt x="520705" y="680419"/>
                </a:lnTo>
                <a:lnTo>
                  <a:pt x="567669" y="662801"/>
                </a:lnTo>
                <a:lnTo>
                  <a:pt x="614451" y="641743"/>
                </a:lnTo>
                <a:lnTo>
                  <a:pt x="301599" y="0"/>
                </a:lnTo>
                <a:close/>
              </a:path>
            </a:pathLst>
          </a:custGeom>
          <a:solidFill>
            <a:srgbClr val="4563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558474" y="5681699"/>
            <a:ext cx="614680" cy="716915"/>
          </a:xfrm>
          <a:custGeom>
            <a:avLst/>
            <a:gdLst/>
            <a:ahLst/>
            <a:cxnLst/>
            <a:rect l="l" t="t" r="r" b="b"/>
            <a:pathLst>
              <a:path w="614680" h="716914">
                <a:moveTo>
                  <a:pt x="301599" y="0"/>
                </a:moveTo>
                <a:lnTo>
                  <a:pt x="614451" y="641743"/>
                </a:lnTo>
                <a:lnTo>
                  <a:pt x="567669" y="662801"/>
                </a:lnTo>
                <a:lnTo>
                  <a:pt x="520705" y="680419"/>
                </a:lnTo>
                <a:lnTo>
                  <a:pt x="473586" y="694597"/>
                </a:lnTo>
                <a:lnTo>
                  <a:pt x="426341" y="705334"/>
                </a:lnTo>
                <a:lnTo>
                  <a:pt x="378996" y="712631"/>
                </a:lnTo>
                <a:lnTo>
                  <a:pt x="331580" y="716487"/>
                </a:lnTo>
                <a:lnTo>
                  <a:pt x="284120" y="716901"/>
                </a:lnTo>
                <a:lnTo>
                  <a:pt x="236645" y="713875"/>
                </a:lnTo>
                <a:lnTo>
                  <a:pt x="189181" y="707407"/>
                </a:lnTo>
                <a:lnTo>
                  <a:pt x="141757" y="697497"/>
                </a:lnTo>
                <a:lnTo>
                  <a:pt x="94400" y="684145"/>
                </a:lnTo>
                <a:lnTo>
                  <a:pt x="47138" y="667351"/>
                </a:lnTo>
                <a:lnTo>
                  <a:pt x="0" y="647115"/>
                </a:lnTo>
                <a:lnTo>
                  <a:pt x="30159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858590" y="5682464"/>
            <a:ext cx="698500" cy="641985"/>
          </a:xfrm>
          <a:custGeom>
            <a:avLst/>
            <a:gdLst/>
            <a:ahLst/>
            <a:cxnLst/>
            <a:rect l="l" t="t" r="r" b="b"/>
            <a:pathLst>
              <a:path w="698500" h="641985">
                <a:moveTo>
                  <a:pt x="0" y="0"/>
                </a:moveTo>
                <a:lnTo>
                  <a:pt x="312826" y="641553"/>
                </a:lnTo>
                <a:lnTo>
                  <a:pt x="358320" y="617452"/>
                </a:lnTo>
                <a:lnTo>
                  <a:pt x="401402" y="590748"/>
                </a:lnTo>
                <a:lnTo>
                  <a:pt x="442011" y="561521"/>
                </a:lnTo>
                <a:lnTo>
                  <a:pt x="480081" y="529854"/>
                </a:lnTo>
                <a:lnTo>
                  <a:pt x="515549" y="495827"/>
                </a:lnTo>
                <a:lnTo>
                  <a:pt x="548352" y="459522"/>
                </a:lnTo>
                <a:lnTo>
                  <a:pt x="578428" y="421019"/>
                </a:lnTo>
                <a:lnTo>
                  <a:pt x="605711" y="380401"/>
                </a:lnTo>
                <a:lnTo>
                  <a:pt x="630139" y="337748"/>
                </a:lnTo>
                <a:lnTo>
                  <a:pt x="651648" y="293141"/>
                </a:lnTo>
                <a:lnTo>
                  <a:pt x="670175" y="246662"/>
                </a:lnTo>
                <a:lnTo>
                  <a:pt x="685657" y="198392"/>
                </a:lnTo>
                <a:lnTo>
                  <a:pt x="698030" y="148412"/>
                </a:lnTo>
                <a:lnTo>
                  <a:pt x="0" y="0"/>
                </a:lnTo>
                <a:close/>
              </a:path>
            </a:pathLst>
          </a:custGeom>
          <a:solidFill>
            <a:srgbClr val="4B5B6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858590" y="5682464"/>
            <a:ext cx="698500" cy="641985"/>
          </a:xfrm>
          <a:custGeom>
            <a:avLst/>
            <a:gdLst/>
            <a:ahLst/>
            <a:cxnLst/>
            <a:rect l="l" t="t" r="r" b="b"/>
            <a:pathLst>
              <a:path w="698500" h="641985">
                <a:moveTo>
                  <a:pt x="0" y="0"/>
                </a:moveTo>
                <a:lnTo>
                  <a:pt x="698030" y="148412"/>
                </a:lnTo>
                <a:lnTo>
                  <a:pt x="685657" y="198392"/>
                </a:lnTo>
                <a:lnTo>
                  <a:pt x="670175" y="246662"/>
                </a:lnTo>
                <a:lnTo>
                  <a:pt x="651648" y="293141"/>
                </a:lnTo>
                <a:lnTo>
                  <a:pt x="630139" y="337748"/>
                </a:lnTo>
                <a:lnTo>
                  <a:pt x="605711" y="380401"/>
                </a:lnTo>
                <a:lnTo>
                  <a:pt x="578428" y="421019"/>
                </a:lnTo>
                <a:lnTo>
                  <a:pt x="548352" y="459522"/>
                </a:lnTo>
                <a:lnTo>
                  <a:pt x="515549" y="495827"/>
                </a:lnTo>
                <a:lnTo>
                  <a:pt x="480081" y="529854"/>
                </a:lnTo>
                <a:lnTo>
                  <a:pt x="442011" y="561521"/>
                </a:lnTo>
                <a:lnTo>
                  <a:pt x="401402" y="590748"/>
                </a:lnTo>
                <a:lnTo>
                  <a:pt x="358320" y="617452"/>
                </a:lnTo>
                <a:lnTo>
                  <a:pt x="312826" y="6415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858208" y="5234863"/>
            <a:ext cx="715645" cy="598170"/>
          </a:xfrm>
          <a:custGeom>
            <a:avLst/>
            <a:gdLst/>
            <a:ahLst/>
            <a:cxnLst/>
            <a:rect l="l" t="t" r="r" b="b"/>
            <a:pathLst>
              <a:path w="715644" h="598170">
                <a:moveTo>
                  <a:pt x="554723" y="0"/>
                </a:moveTo>
                <a:lnTo>
                  <a:pt x="0" y="449224"/>
                </a:lnTo>
                <a:lnTo>
                  <a:pt x="698195" y="597636"/>
                </a:lnTo>
                <a:lnTo>
                  <a:pt x="707302" y="547141"/>
                </a:lnTo>
                <a:lnTo>
                  <a:pt x="713028" y="497301"/>
                </a:lnTo>
                <a:lnTo>
                  <a:pt x="715380" y="448143"/>
                </a:lnTo>
                <a:lnTo>
                  <a:pt x="714363" y="399694"/>
                </a:lnTo>
                <a:lnTo>
                  <a:pt x="709985" y="351980"/>
                </a:lnTo>
                <a:lnTo>
                  <a:pt x="702252" y="305030"/>
                </a:lnTo>
                <a:lnTo>
                  <a:pt x="691170" y="258869"/>
                </a:lnTo>
                <a:lnTo>
                  <a:pt x="676747" y="213525"/>
                </a:lnTo>
                <a:lnTo>
                  <a:pt x="658987" y="169025"/>
                </a:lnTo>
                <a:lnTo>
                  <a:pt x="637899" y="125395"/>
                </a:lnTo>
                <a:lnTo>
                  <a:pt x="613487" y="82663"/>
                </a:lnTo>
                <a:lnTo>
                  <a:pt x="585760" y="40856"/>
                </a:lnTo>
                <a:lnTo>
                  <a:pt x="554723" y="0"/>
                </a:lnTo>
                <a:close/>
              </a:path>
            </a:pathLst>
          </a:custGeom>
          <a:solidFill>
            <a:srgbClr val="889B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858208" y="5234863"/>
            <a:ext cx="715645" cy="598170"/>
          </a:xfrm>
          <a:custGeom>
            <a:avLst/>
            <a:gdLst/>
            <a:ahLst/>
            <a:cxnLst/>
            <a:rect l="l" t="t" r="r" b="b"/>
            <a:pathLst>
              <a:path w="715644" h="598170">
                <a:moveTo>
                  <a:pt x="0" y="449224"/>
                </a:moveTo>
                <a:lnTo>
                  <a:pt x="554723" y="0"/>
                </a:lnTo>
                <a:lnTo>
                  <a:pt x="585760" y="40856"/>
                </a:lnTo>
                <a:lnTo>
                  <a:pt x="613487" y="82663"/>
                </a:lnTo>
                <a:lnTo>
                  <a:pt x="637899" y="125395"/>
                </a:lnTo>
                <a:lnTo>
                  <a:pt x="658987" y="169025"/>
                </a:lnTo>
                <a:lnTo>
                  <a:pt x="676747" y="213525"/>
                </a:lnTo>
                <a:lnTo>
                  <a:pt x="691170" y="258869"/>
                </a:lnTo>
                <a:lnTo>
                  <a:pt x="702252" y="305030"/>
                </a:lnTo>
                <a:lnTo>
                  <a:pt x="709985" y="351980"/>
                </a:lnTo>
                <a:lnTo>
                  <a:pt x="714363" y="399694"/>
                </a:lnTo>
                <a:lnTo>
                  <a:pt x="715380" y="448143"/>
                </a:lnTo>
                <a:lnTo>
                  <a:pt x="713028" y="497301"/>
                </a:lnTo>
                <a:lnTo>
                  <a:pt x="707302" y="547141"/>
                </a:lnTo>
                <a:lnTo>
                  <a:pt x="698195" y="597636"/>
                </a:lnTo>
                <a:lnTo>
                  <a:pt x="0" y="44922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859255" y="4971557"/>
            <a:ext cx="554990" cy="714375"/>
          </a:xfrm>
          <a:custGeom>
            <a:avLst/>
            <a:gdLst/>
            <a:ahLst/>
            <a:cxnLst/>
            <a:rect l="l" t="t" r="r" b="b"/>
            <a:pathLst>
              <a:path w="554989" h="714375">
                <a:moveTo>
                  <a:pt x="0" y="0"/>
                </a:moveTo>
                <a:lnTo>
                  <a:pt x="0" y="713828"/>
                </a:lnTo>
                <a:lnTo>
                  <a:pt x="554621" y="264604"/>
                </a:lnTo>
                <a:lnTo>
                  <a:pt x="521119" y="225746"/>
                </a:lnTo>
                <a:lnTo>
                  <a:pt x="485999" y="189928"/>
                </a:lnTo>
                <a:lnTo>
                  <a:pt x="449285" y="157163"/>
                </a:lnTo>
                <a:lnTo>
                  <a:pt x="411001" y="127462"/>
                </a:lnTo>
                <a:lnTo>
                  <a:pt x="371175" y="100837"/>
                </a:lnTo>
                <a:lnTo>
                  <a:pt x="329829" y="77300"/>
                </a:lnTo>
                <a:lnTo>
                  <a:pt x="286991" y="56863"/>
                </a:lnTo>
                <a:lnTo>
                  <a:pt x="242684" y="39538"/>
                </a:lnTo>
                <a:lnTo>
                  <a:pt x="196933" y="25335"/>
                </a:lnTo>
                <a:lnTo>
                  <a:pt x="149764" y="14269"/>
                </a:lnTo>
                <a:lnTo>
                  <a:pt x="101202" y="6349"/>
                </a:lnTo>
                <a:lnTo>
                  <a:pt x="51273" y="1589"/>
                </a:lnTo>
                <a:lnTo>
                  <a:pt x="0" y="0"/>
                </a:lnTo>
                <a:close/>
              </a:path>
            </a:pathLst>
          </a:custGeom>
          <a:solidFill>
            <a:srgbClr val="ABBD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859255" y="4971557"/>
            <a:ext cx="554990" cy="714375"/>
          </a:xfrm>
          <a:custGeom>
            <a:avLst/>
            <a:gdLst/>
            <a:ahLst/>
            <a:cxnLst/>
            <a:rect l="l" t="t" r="r" b="b"/>
            <a:pathLst>
              <a:path w="554989" h="714375">
                <a:moveTo>
                  <a:pt x="0" y="713828"/>
                </a:moveTo>
                <a:lnTo>
                  <a:pt x="0" y="0"/>
                </a:lnTo>
                <a:lnTo>
                  <a:pt x="51273" y="1589"/>
                </a:lnTo>
                <a:lnTo>
                  <a:pt x="101202" y="6349"/>
                </a:lnTo>
                <a:lnTo>
                  <a:pt x="149764" y="14269"/>
                </a:lnTo>
                <a:lnTo>
                  <a:pt x="196933" y="25335"/>
                </a:lnTo>
                <a:lnTo>
                  <a:pt x="242684" y="39538"/>
                </a:lnTo>
                <a:lnTo>
                  <a:pt x="286991" y="56863"/>
                </a:lnTo>
                <a:lnTo>
                  <a:pt x="329829" y="77300"/>
                </a:lnTo>
                <a:lnTo>
                  <a:pt x="371175" y="100837"/>
                </a:lnTo>
                <a:lnTo>
                  <a:pt x="411001" y="127462"/>
                </a:lnTo>
                <a:lnTo>
                  <a:pt x="449285" y="157163"/>
                </a:lnTo>
                <a:lnTo>
                  <a:pt x="485999" y="189928"/>
                </a:lnTo>
                <a:lnTo>
                  <a:pt x="521119" y="225746"/>
                </a:lnTo>
                <a:lnTo>
                  <a:pt x="554621" y="264604"/>
                </a:lnTo>
                <a:lnTo>
                  <a:pt x="0" y="713828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373678" y="5193551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1516219" y="5616660"/>
            <a:ext cx="701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19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7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20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338582" y="7494358"/>
            <a:ext cx="562610" cy="714375"/>
          </a:xfrm>
          <a:custGeom>
            <a:avLst/>
            <a:gdLst/>
            <a:ahLst/>
            <a:cxnLst/>
            <a:rect l="l" t="t" r="r" b="b"/>
            <a:pathLst>
              <a:path w="562610" h="714375">
                <a:moveTo>
                  <a:pt x="562343" y="0"/>
                </a:moveTo>
                <a:lnTo>
                  <a:pt x="510892" y="1713"/>
                </a:lnTo>
                <a:lnTo>
                  <a:pt x="460467" y="6823"/>
                </a:lnTo>
                <a:lnTo>
                  <a:pt x="411162" y="15286"/>
                </a:lnTo>
                <a:lnTo>
                  <a:pt x="363067" y="27055"/>
                </a:lnTo>
                <a:lnTo>
                  <a:pt x="316277" y="42085"/>
                </a:lnTo>
                <a:lnTo>
                  <a:pt x="270883" y="60332"/>
                </a:lnTo>
                <a:lnTo>
                  <a:pt x="226978" y="81751"/>
                </a:lnTo>
                <a:lnTo>
                  <a:pt x="184655" y="106295"/>
                </a:lnTo>
                <a:lnTo>
                  <a:pt x="144005" y="133921"/>
                </a:lnTo>
                <a:lnTo>
                  <a:pt x="105123" y="164583"/>
                </a:lnTo>
                <a:lnTo>
                  <a:pt x="68099" y="198235"/>
                </a:lnTo>
                <a:lnTo>
                  <a:pt x="33027" y="234833"/>
                </a:lnTo>
                <a:lnTo>
                  <a:pt x="0" y="274332"/>
                </a:lnTo>
                <a:lnTo>
                  <a:pt x="562343" y="713790"/>
                </a:lnTo>
                <a:lnTo>
                  <a:pt x="562343" y="0"/>
                </a:lnTo>
                <a:close/>
              </a:path>
            </a:pathLst>
          </a:custGeom>
          <a:solidFill>
            <a:srgbClr val="3851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186686" y="7767373"/>
            <a:ext cx="715645" cy="600075"/>
          </a:xfrm>
          <a:custGeom>
            <a:avLst/>
            <a:gdLst/>
            <a:ahLst/>
            <a:cxnLst/>
            <a:rect l="l" t="t" r="r" b="b"/>
            <a:pathLst>
              <a:path w="715645" h="600075">
                <a:moveTo>
                  <a:pt x="152823" y="0"/>
                </a:moveTo>
                <a:lnTo>
                  <a:pt x="122501" y="41392"/>
                </a:lnTo>
                <a:lnTo>
                  <a:pt x="95505" y="83679"/>
                </a:lnTo>
                <a:lnTo>
                  <a:pt x="71841" y="126832"/>
                </a:lnTo>
                <a:lnTo>
                  <a:pt x="51516" y="170824"/>
                </a:lnTo>
                <a:lnTo>
                  <a:pt x="34534" y="215629"/>
                </a:lnTo>
                <a:lnTo>
                  <a:pt x="20903" y="261219"/>
                </a:lnTo>
                <a:lnTo>
                  <a:pt x="10628" y="307567"/>
                </a:lnTo>
                <a:lnTo>
                  <a:pt x="3715" y="354647"/>
                </a:lnTo>
                <a:lnTo>
                  <a:pt x="170" y="402430"/>
                </a:lnTo>
                <a:lnTo>
                  <a:pt x="0" y="450890"/>
                </a:lnTo>
                <a:lnTo>
                  <a:pt x="3209" y="500000"/>
                </a:lnTo>
                <a:lnTo>
                  <a:pt x="9804" y="549733"/>
                </a:lnTo>
                <a:lnTo>
                  <a:pt x="19791" y="600062"/>
                </a:lnTo>
                <a:lnTo>
                  <a:pt x="715294" y="439483"/>
                </a:lnTo>
                <a:lnTo>
                  <a:pt x="152823" y="0"/>
                </a:lnTo>
                <a:close/>
              </a:path>
            </a:pathLst>
          </a:custGeom>
          <a:solidFill>
            <a:srgbClr val="2042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186686" y="7767373"/>
            <a:ext cx="715645" cy="600075"/>
          </a:xfrm>
          <a:custGeom>
            <a:avLst/>
            <a:gdLst/>
            <a:ahLst/>
            <a:cxnLst/>
            <a:rect l="l" t="t" r="r" b="b"/>
            <a:pathLst>
              <a:path w="715645" h="600075">
                <a:moveTo>
                  <a:pt x="715294" y="439483"/>
                </a:moveTo>
                <a:lnTo>
                  <a:pt x="19791" y="600062"/>
                </a:lnTo>
                <a:lnTo>
                  <a:pt x="9804" y="549733"/>
                </a:lnTo>
                <a:lnTo>
                  <a:pt x="3209" y="500000"/>
                </a:lnTo>
                <a:lnTo>
                  <a:pt x="0" y="450890"/>
                </a:lnTo>
                <a:lnTo>
                  <a:pt x="170" y="402430"/>
                </a:lnTo>
                <a:lnTo>
                  <a:pt x="3715" y="354647"/>
                </a:lnTo>
                <a:lnTo>
                  <a:pt x="10628" y="307567"/>
                </a:lnTo>
                <a:lnTo>
                  <a:pt x="20903" y="261219"/>
                </a:lnTo>
                <a:lnTo>
                  <a:pt x="34534" y="215629"/>
                </a:lnTo>
                <a:lnTo>
                  <a:pt x="51516" y="170824"/>
                </a:lnTo>
                <a:lnTo>
                  <a:pt x="71841" y="126832"/>
                </a:lnTo>
                <a:lnTo>
                  <a:pt x="95505" y="83679"/>
                </a:lnTo>
                <a:lnTo>
                  <a:pt x="122501" y="41392"/>
                </a:lnTo>
                <a:lnTo>
                  <a:pt x="152823" y="0"/>
                </a:lnTo>
                <a:lnTo>
                  <a:pt x="715294" y="43948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206245" y="8205238"/>
            <a:ext cx="695325" cy="647065"/>
          </a:xfrm>
          <a:custGeom>
            <a:avLst/>
            <a:gdLst/>
            <a:ahLst/>
            <a:cxnLst/>
            <a:rect l="l" t="t" r="r" b="b"/>
            <a:pathLst>
              <a:path w="695325" h="647065">
                <a:moveTo>
                  <a:pt x="695325" y="0"/>
                </a:moveTo>
                <a:lnTo>
                  <a:pt x="0" y="160566"/>
                </a:lnTo>
                <a:lnTo>
                  <a:pt x="13242" y="210325"/>
                </a:lnTo>
                <a:lnTo>
                  <a:pt x="29563" y="258319"/>
                </a:lnTo>
                <a:lnTo>
                  <a:pt x="48898" y="304470"/>
                </a:lnTo>
                <a:lnTo>
                  <a:pt x="71182" y="348696"/>
                </a:lnTo>
                <a:lnTo>
                  <a:pt x="96349" y="390918"/>
                </a:lnTo>
                <a:lnTo>
                  <a:pt x="124336" y="431054"/>
                </a:lnTo>
                <a:lnTo>
                  <a:pt x="155077" y="469027"/>
                </a:lnTo>
                <a:lnTo>
                  <a:pt x="188508" y="504754"/>
                </a:lnTo>
                <a:lnTo>
                  <a:pt x="224563" y="538156"/>
                </a:lnTo>
                <a:lnTo>
                  <a:pt x="263179" y="569153"/>
                </a:lnTo>
                <a:lnTo>
                  <a:pt x="304289" y="597665"/>
                </a:lnTo>
                <a:lnTo>
                  <a:pt x="347831" y="623611"/>
                </a:lnTo>
                <a:lnTo>
                  <a:pt x="393738" y="646912"/>
                </a:lnTo>
                <a:lnTo>
                  <a:pt x="695325" y="0"/>
                </a:lnTo>
                <a:close/>
              </a:path>
            </a:pathLst>
          </a:custGeom>
          <a:solidFill>
            <a:srgbClr val="5B60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206245" y="8205238"/>
            <a:ext cx="695325" cy="647065"/>
          </a:xfrm>
          <a:custGeom>
            <a:avLst/>
            <a:gdLst/>
            <a:ahLst/>
            <a:cxnLst/>
            <a:rect l="l" t="t" r="r" b="b"/>
            <a:pathLst>
              <a:path w="695325" h="647065">
                <a:moveTo>
                  <a:pt x="695325" y="0"/>
                </a:moveTo>
                <a:lnTo>
                  <a:pt x="393738" y="646912"/>
                </a:lnTo>
                <a:lnTo>
                  <a:pt x="347831" y="623611"/>
                </a:lnTo>
                <a:lnTo>
                  <a:pt x="304289" y="597665"/>
                </a:lnTo>
                <a:lnTo>
                  <a:pt x="263179" y="569153"/>
                </a:lnTo>
                <a:lnTo>
                  <a:pt x="224563" y="538156"/>
                </a:lnTo>
                <a:lnTo>
                  <a:pt x="188508" y="504754"/>
                </a:lnTo>
                <a:lnTo>
                  <a:pt x="155077" y="469027"/>
                </a:lnTo>
                <a:lnTo>
                  <a:pt x="124336" y="431054"/>
                </a:lnTo>
                <a:lnTo>
                  <a:pt x="96349" y="390918"/>
                </a:lnTo>
                <a:lnTo>
                  <a:pt x="71182" y="348696"/>
                </a:lnTo>
                <a:lnTo>
                  <a:pt x="48898" y="304470"/>
                </a:lnTo>
                <a:lnTo>
                  <a:pt x="29563" y="258319"/>
                </a:lnTo>
                <a:lnTo>
                  <a:pt x="13242" y="210325"/>
                </a:lnTo>
                <a:lnTo>
                  <a:pt x="0" y="160566"/>
                </a:lnTo>
                <a:lnTo>
                  <a:pt x="695325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598473" y="8204501"/>
            <a:ext cx="614680" cy="716915"/>
          </a:xfrm>
          <a:custGeom>
            <a:avLst/>
            <a:gdLst/>
            <a:ahLst/>
            <a:cxnLst/>
            <a:rect l="l" t="t" r="r" b="b"/>
            <a:pathLst>
              <a:path w="614679" h="716915">
                <a:moveTo>
                  <a:pt x="301599" y="0"/>
                </a:moveTo>
                <a:lnTo>
                  <a:pt x="0" y="647115"/>
                </a:lnTo>
                <a:lnTo>
                  <a:pt x="47138" y="667351"/>
                </a:lnTo>
                <a:lnTo>
                  <a:pt x="94400" y="684145"/>
                </a:lnTo>
                <a:lnTo>
                  <a:pt x="141757" y="697497"/>
                </a:lnTo>
                <a:lnTo>
                  <a:pt x="189181" y="707407"/>
                </a:lnTo>
                <a:lnTo>
                  <a:pt x="236645" y="713875"/>
                </a:lnTo>
                <a:lnTo>
                  <a:pt x="284120" y="716901"/>
                </a:lnTo>
                <a:lnTo>
                  <a:pt x="331580" y="716487"/>
                </a:lnTo>
                <a:lnTo>
                  <a:pt x="378996" y="712631"/>
                </a:lnTo>
                <a:lnTo>
                  <a:pt x="426341" y="705334"/>
                </a:lnTo>
                <a:lnTo>
                  <a:pt x="473586" y="694597"/>
                </a:lnTo>
                <a:lnTo>
                  <a:pt x="520705" y="680419"/>
                </a:lnTo>
                <a:lnTo>
                  <a:pt x="567669" y="662801"/>
                </a:lnTo>
                <a:lnTo>
                  <a:pt x="614451" y="641743"/>
                </a:lnTo>
                <a:lnTo>
                  <a:pt x="301599" y="0"/>
                </a:lnTo>
                <a:close/>
              </a:path>
            </a:pathLst>
          </a:custGeom>
          <a:solidFill>
            <a:srgbClr val="64775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598473" y="8204501"/>
            <a:ext cx="614680" cy="716915"/>
          </a:xfrm>
          <a:custGeom>
            <a:avLst/>
            <a:gdLst/>
            <a:ahLst/>
            <a:cxnLst/>
            <a:rect l="l" t="t" r="r" b="b"/>
            <a:pathLst>
              <a:path w="614679" h="716915">
                <a:moveTo>
                  <a:pt x="301599" y="0"/>
                </a:moveTo>
                <a:lnTo>
                  <a:pt x="614451" y="641743"/>
                </a:lnTo>
                <a:lnTo>
                  <a:pt x="567669" y="662801"/>
                </a:lnTo>
                <a:lnTo>
                  <a:pt x="520705" y="680419"/>
                </a:lnTo>
                <a:lnTo>
                  <a:pt x="473586" y="694597"/>
                </a:lnTo>
                <a:lnTo>
                  <a:pt x="426341" y="705334"/>
                </a:lnTo>
                <a:lnTo>
                  <a:pt x="378996" y="712631"/>
                </a:lnTo>
                <a:lnTo>
                  <a:pt x="331580" y="716487"/>
                </a:lnTo>
                <a:lnTo>
                  <a:pt x="284120" y="716901"/>
                </a:lnTo>
                <a:lnTo>
                  <a:pt x="236645" y="713875"/>
                </a:lnTo>
                <a:lnTo>
                  <a:pt x="189181" y="707407"/>
                </a:lnTo>
                <a:lnTo>
                  <a:pt x="141757" y="697497"/>
                </a:lnTo>
                <a:lnTo>
                  <a:pt x="94400" y="684145"/>
                </a:lnTo>
                <a:lnTo>
                  <a:pt x="47138" y="667351"/>
                </a:lnTo>
                <a:lnTo>
                  <a:pt x="0" y="647115"/>
                </a:lnTo>
                <a:lnTo>
                  <a:pt x="30159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898589" y="8205264"/>
            <a:ext cx="698500" cy="641985"/>
          </a:xfrm>
          <a:custGeom>
            <a:avLst/>
            <a:gdLst/>
            <a:ahLst/>
            <a:cxnLst/>
            <a:rect l="l" t="t" r="r" b="b"/>
            <a:pathLst>
              <a:path w="698500" h="641984">
                <a:moveTo>
                  <a:pt x="0" y="0"/>
                </a:moveTo>
                <a:lnTo>
                  <a:pt x="312826" y="641553"/>
                </a:lnTo>
                <a:lnTo>
                  <a:pt x="358320" y="617452"/>
                </a:lnTo>
                <a:lnTo>
                  <a:pt x="401402" y="590748"/>
                </a:lnTo>
                <a:lnTo>
                  <a:pt x="442011" y="561521"/>
                </a:lnTo>
                <a:lnTo>
                  <a:pt x="480081" y="529854"/>
                </a:lnTo>
                <a:lnTo>
                  <a:pt x="515549" y="495827"/>
                </a:lnTo>
                <a:lnTo>
                  <a:pt x="548352" y="459522"/>
                </a:lnTo>
                <a:lnTo>
                  <a:pt x="578428" y="421019"/>
                </a:lnTo>
                <a:lnTo>
                  <a:pt x="605711" y="380401"/>
                </a:lnTo>
                <a:lnTo>
                  <a:pt x="630139" y="337748"/>
                </a:lnTo>
                <a:lnTo>
                  <a:pt x="651648" y="293141"/>
                </a:lnTo>
                <a:lnTo>
                  <a:pt x="670175" y="246662"/>
                </a:lnTo>
                <a:lnTo>
                  <a:pt x="685657" y="198392"/>
                </a:lnTo>
                <a:lnTo>
                  <a:pt x="698030" y="148412"/>
                </a:lnTo>
                <a:lnTo>
                  <a:pt x="0" y="0"/>
                </a:lnTo>
                <a:close/>
              </a:path>
            </a:pathLst>
          </a:custGeom>
          <a:solidFill>
            <a:srgbClr val="61958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898589" y="8205264"/>
            <a:ext cx="698500" cy="641985"/>
          </a:xfrm>
          <a:custGeom>
            <a:avLst/>
            <a:gdLst/>
            <a:ahLst/>
            <a:cxnLst/>
            <a:rect l="l" t="t" r="r" b="b"/>
            <a:pathLst>
              <a:path w="698500" h="641984">
                <a:moveTo>
                  <a:pt x="0" y="0"/>
                </a:moveTo>
                <a:lnTo>
                  <a:pt x="698030" y="148412"/>
                </a:lnTo>
                <a:lnTo>
                  <a:pt x="685657" y="198392"/>
                </a:lnTo>
                <a:lnTo>
                  <a:pt x="670175" y="246662"/>
                </a:lnTo>
                <a:lnTo>
                  <a:pt x="651648" y="293141"/>
                </a:lnTo>
                <a:lnTo>
                  <a:pt x="630139" y="337748"/>
                </a:lnTo>
                <a:lnTo>
                  <a:pt x="605711" y="380401"/>
                </a:lnTo>
                <a:lnTo>
                  <a:pt x="578428" y="421019"/>
                </a:lnTo>
                <a:lnTo>
                  <a:pt x="548352" y="459522"/>
                </a:lnTo>
                <a:lnTo>
                  <a:pt x="515549" y="495827"/>
                </a:lnTo>
                <a:lnTo>
                  <a:pt x="480081" y="529854"/>
                </a:lnTo>
                <a:lnTo>
                  <a:pt x="442011" y="561521"/>
                </a:lnTo>
                <a:lnTo>
                  <a:pt x="401402" y="590748"/>
                </a:lnTo>
                <a:lnTo>
                  <a:pt x="358320" y="617452"/>
                </a:lnTo>
                <a:lnTo>
                  <a:pt x="312826" y="6415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3898207" y="7757666"/>
            <a:ext cx="715645" cy="598170"/>
          </a:xfrm>
          <a:custGeom>
            <a:avLst/>
            <a:gdLst/>
            <a:ahLst/>
            <a:cxnLst/>
            <a:rect l="l" t="t" r="r" b="b"/>
            <a:pathLst>
              <a:path w="715645" h="598170">
                <a:moveTo>
                  <a:pt x="554723" y="0"/>
                </a:moveTo>
                <a:lnTo>
                  <a:pt x="0" y="449224"/>
                </a:lnTo>
                <a:lnTo>
                  <a:pt x="698195" y="597636"/>
                </a:lnTo>
                <a:lnTo>
                  <a:pt x="707302" y="547141"/>
                </a:lnTo>
                <a:lnTo>
                  <a:pt x="713028" y="497301"/>
                </a:lnTo>
                <a:lnTo>
                  <a:pt x="715380" y="448143"/>
                </a:lnTo>
                <a:lnTo>
                  <a:pt x="714363" y="399694"/>
                </a:lnTo>
                <a:lnTo>
                  <a:pt x="709985" y="351980"/>
                </a:lnTo>
                <a:lnTo>
                  <a:pt x="702252" y="305030"/>
                </a:lnTo>
                <a:lnTo>
                  <a:pt x="691170" y="258869"/>
                </a:lnTo>
                <a:lnTo>
                  <a:pt x="676747" y="213525"/>
                </a:lnTo>
                <a:lnTo>
                  <a:pt x="658987" y="169025"/>
                </a:lnTo>
                <a:lnTo>
                  <a:pt x="637899" y="125395"/>
                </a:lnTo>
                <a:lnTo>
                  <a:pt x="613487" y="82663"/>
                </a:lnTo>
                <a:lnTo>
                  <a:pt x="585760" y="40856"/>
                </a:lnTo>
                <a:lnTo>
                  <a:pt x="554723" y="0"/>
                </a:lnTo>
                <a:close/>
              </a:path>
            </a:pathLst>
          </a:custGeom>
          <a:solidFill>
            <a:srgbClr val="7BAC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3898207" y="7757666"/>
            <a:ext cx="715645" cy="598170"/>
          </a:xfrm>
          <a:custGeom>
            <a:avLst/>
            <a:gdLst/>
            <a:ahLst/>
            <a:cxnLst/>
            <a:rect l="l" t="t" r="r" b="b"/>
            <a:pathLst>
              <a:path w="715645" h="598170">
                <a:moveTo>
                  <a:pt x="0" y="449224"/>
                </a:moveTo>
                <a:lnTo>
                  <a:pt x="554723" y="0"/>
                </a:lnTo>
                <a:lnTo>
                  <a:pt x="585760" y="40856"/>
                </a:lnTo>
                <a:lnTo>
                  <a:pt x="613487" y="82663"/>
                </a:lnTo>
                <a:lnTo>
                  <a:pt x="637899" y="125395"/>
                </a:lnTo>
                <a:lnTo>
                  <a:pt x="658987" y="169025"/>
                </a:lnTo>
                <a:lnTo>
                  <a:pt x="676747" y="213525"/>
                </a:lnTo>
                <a:lnTo>
                  <a:pt x="691170" y="258869"/>
                </a:lnTo>
                <a:lnTo>
                  <a:pt x="702252" y="305030"/>
                </a:lnTo>
                <a:lnTo>
                  <a:pt x="709985" y="351980"/>
                </a:lnTo>
                <a:lnTo>
                  <a:pt x="714363" y="399694"/>
                </a:lnTo>
                <a:lnTo>
                  <a:pt x="715380" y="448143"/>
                </a:lnTo>
                <a:lnTo>
                  <a:pt x="713028" y="497301"/>
                </a:lnTo>
                <a:lnTo>
                  <a:pt x="707302" y="547141"/>
                </a:lnTo>
                <a:lnTo>
                  <a:pt x="698195" y="597636"/>
                </a:lnTo>
                <a:lnTo>
                  <a:pt x="0" y="44922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3899255" y="7494358"/>
            <a:ext cx="554990" cy="714375"/>
          </a:xfrm>
          <a:custGeom>
            <a:avLst/>
            <a:gdLst/>
            <a:ahLst/>
            <a:cxnLst/>
            <a:rect l="l" t="t" r="r" b="b"/>
            <a:pathLst>
              <a:path w="554989" h="714375">
                <a:moveTo>
                  <a:pt x="0" y="0"/>
                </a:moveTo>
                <a:lnTo>
                  <a:pt x="0" y="713828"/>
                </a:lnTo>
                <a:lnTo>
                  <a:pt x="554621" y="264604"/>
                </a:lnTo>
                <a:lnTo>
                  <a:pt x="521119" y="225746"/>
                </a:lnTo>
                <a:lnTo>
                  <a:pt x="485999" y="189928"/>
                </a:lnTo>
                <a:lnTo>
                  <a:pt x="449285" y="157163"/>
                </a:lnTo>
                <a:lnTo>
                  <a:pt x="411001" y="127462"/>
                </a:lnTo>
                <a:lnTo>
                  <a:pt x="371175" y="100837"/>
                </a:lnTo>
                <a:lnTo>
                  <a:pt x="329829" y="77300"/>
                </a:lnTo>
                <a:lnTo>
                  <a:pt x="286991" y="56863"/>
                </a:lnTo>
                <a:lnTo>
                  <a:pt x="242684" y="39538"/>
                </a:lnTo>
                <a:lnTo>
                  <a:pt x="196933" y="25335"/>
                </a:lnTo>
                <a:lnTo>
                  <a:pt x="149764" y="14269"/>
                </a:lnTo>
                <a:lnTo>
                  <a:pt x="101202" y="6349"/>
                </a:lnTo>
                <a:lnTo>
                  <a:pt x="51273" y="1589"/>
                </a:lnTo>
                <a:lnTo>
                  <a:pt x="0" y="0"/>
                </a:lnTo>
                <a:close/>
              </a:path>
            </a:pathLst>
          </a:custGeom>
          <a:solidFill>
            <a:srgbClr val="8DA1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3899255" y="7494358"/>
            <a:ext cx="554990" cy="714375"/>
          </a:xfrm>
          <a:custGeom>
            <a:avLst/>
            <a:gdLst/>
            <a:ahLst/>
            <a:cxnLst/>
            <a:rect l="l" t="t" r="r" b="b"/>
            <a:pathLst>
              <a:path w="554989" h="714375">
                <a:moveTo>
                  <a:pt x="0" y="713828"/>
                </a:moveTo>
                <a:lnTo>
                  <a:pt x="0" y="0"/>
                </a:lnTo>
                <a:lnTo>
                  <a:pt x="51273" y="1589"/>
                </a:lnTo>
                <a:lnTo>
                  <a:pt x="101202" y="6349"/>
                </a:lnTo>
                <a:lnTo>
                  <a:pt x="149764" y="14269"/>
                </a:lnTo>
                <a:lnTo>
                  <a:pt x="196933" y="25335"/>
                </a:lnTo>
                <a:lnTo>
                  <a:pt x="242684" y="39538"/>
                </a:lnTo>
                <a:lnTo>
                  <a:pt x="286991" y="56863"/>
                </a:lnTo>
                <a:lnTo>
                  <a:pt x="329829" y="77300"/>
                </a:lnTo>
                <a:lnTo>
                  <a:pt x="371175" y="100837"/>
                </a:lnTo>
                <a:lnTo>
                  <a:pt x="411001" y="127462"/>
                </a:lnTo>
                <a:lnTo>
                  <a:pt x="449285" y="157163"/>
                </a:lnTo>
                <a:lnTo>
                  <a:pt x="485999" y="189928"/>
                </a:lnTo>
                <a:lnTo>
                  <a:pt x="521119" y="225746"/>
                </a:lnTo>
                <a:lnTo>
                  <a:pt x="554621" y="264604"/>
                </a:lnTo>
                <a:lnTo>
                  <a:pt x="0" y="713828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3413678" y="7716356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40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3558708" y="8139464"/>
            <a:ext cx="695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20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8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21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357757" y="7494358"/>
            <a:ext cx="562610" cy="714375"/>
          </a:xfrm>
          <a:custGeom>
            <a:avLst/>
            <a:gdLst/>
            <a:ahLst/>
            <a:cxnLst/>
            <a:rect l="l" t="t" r="r" b="b"/>
            <a:pathLst>
              <a:path w="562610" h="714375">
                <a:moveTo>
                  <a:pt x="562343" y="0"/>
                </a:moveTo>
                <a:lnTo>
                  <a:pt x="510892" y="1713"/>
                </a:lnTo>
                <a:lnTo>
                  <a:pt x="460467" y="6823"/>
                </a:lnTo>
                <a:lnTo>
                  <a:pt x="411162" y="15286"/>
                </a:lnTo>
                <a:lnTo>
                  <a:pt x="363067" y="27055"/>
                </a:lnTo>
                <a:lnTo>
                  <a:pt x="316277" y="42085"/>
                </a:lnTo>
                <a:lnTo>
                  <a:pt x="270883" y="60332"/>
                </a:lnTo>
                <a:lnTo>
                  <a:pt x="226978" y="81751"/>
                </a:lnTo>
                <a:lnTo>
                  <a:pt x="184655" y="106295"/>
                </a:lnTo>
                <a:lnTo>
                  <a:pt x="144005" y="133921"/>
                </a:lnTo>
                <a:lnTo>
                  <a:pt x="105123" y="164583"/>
                </a:lnTo>
                <a:lnTo>
                  <a:pt x="68099" y="198235"/>
                </a:lnTo>
                <a:lnTo>
                  <a:pt x="33027" y="234833"/>
                </a:lnTo>
                <a:lnTo>
                  <a:pt x="0" y="274332"/>
                </a:lnTo>
                <a:lnTo>
                  <a:pt x="562343" y="713790"/>
                </a:lnTo>
                <a:lnTo>
                  <a:pt x="562343" y="0"/>
                </a:lnTo>
                <a:close/>
              </a:path>
            </a:pathLst>
          </a:custGeom>
          <a:solidFill>
            <a:srgbClr val="464A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5205862" y="7767373"/>
            <a:ext cx="715645" cy="600075"/>
          </a:xfrm>
          <a:custGeom>
            <a:avLst/>
            <a:gdLst/>
            <a:ahLst/>
            <a:cxnLst/>
            <a:rect l="l" t="t" r="r" b="b"/>
            <a:pathLst>
              <a:path w="715645" h="600075">
                <a:moveTo>
                  <a:pt x="152823" y="0"/>
                </a:moveTo>
                <a:lnTo>
                  <a:pt x="122501" y="41392"/>
                </a:lnTo>
                <a:lnTo>
                  <a:pt x="95505" y="83679"/>
                </a:lnTo>
                <a:lnTo>
                  <a:pt x="71841" y="126832"/>
                </a:lnTo>
                <a:lnTo>
                  <a:pt x="51516" y="170824"/>
                </a:lnTo>
                <a:lnTo>
                  <a:pt x="34534" y="215629"/>
                </a:lnTo>
                <a:lnTo>
                  <a:pt x="20903" y="261219"/>
                </a:lnTo>
                <a:lnTo>
                  <a:pt x="10628" y="307567"/>
                </a:lnTo>
                <a:lnTo>
                  <a:pt x="3715" y="354647"/>
                </a:lnTo>
                <a:lnTo>
                  <a:pt x="170" y="402430"/>
                </a:lnTo>
                <a:lnTo>
                  <a:pt x="0" y="450890"/>
                </a:lnTo>
                <a:lnTo>
                  <a:pt x="3209" y="500000"/>
                </a:lnTo>
                <a:lnTo>
                  <a:pt x="9804" y="549733"/>
                </a:lnTo>
                <a:lnTo>
                  <a:pt x="19791" y="600062"/>
                </a:lnTo>
                <a:lnTo>
                  <a:pt x="715294" y="439483"/>
                </a:lnTo>
                <a:lnTo>
                  <a:pt x="152823" y="0"/>
                </a:lnTo>
                <a:close/>
              </a:path>
            </a:pathLst>
          </a:custGeom>
          <a:solidFill>
            <a:srgbClr val="6769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5205862" y="7767373"/>
            <a:ext cx="715645" cy="600075"/>
          </a:xfrm>
          <a:custGeom>
            <a:avLst/>
            <a:gdLst/>
            <a:ahLst/>
            <a:cxnLst/>
            <a:rect l="l" t="t" r="r" b="b"/>
            <a:pathLst>
              <a:path w="715645" h="600075">
                <a:moveTo>
                  <a:pt x="715294" y="439483"/>
                </a:moveTo>
                <a:lnTo>
                  <a:pt x="19791" y="600062"/>
                </a:lnTo>
                <a:lnTo>
                  <a:pt x="9804" y="549733"/>
                </a:lnTo>
                <a:lnTo>
                  <a:pt x="3209" y="500000"/>
                </a:lnTo>
                <a:lnTo>
                  <a:pt x="0" y="450890"/>
                </a:lnTo>
                <a:lnTo>
                  <a:pt x="170" y="402430"/>
                </a:lnTo>
                <a:lnTo>
                  <a:pt x="3715" y="354647"/>
                </a:lnTo>
                <a:lnTo>
                  <a:pt x="10628" y="307567"/>
                </a:lnTo>
                <a:lnTo>
                  <a:pt x="20903" y="261219"/>
                </a:lnTo>
                <a:lnTo>
                  <a:pt x="34534" y="215629"/>
                </a:lnTo>
                <a:lnTo>
                  <a:pt x="51516" y="170824"/>
                </a:lnTo>
                <a:lnTo>
                  <a:pt x="71841" y="126832"/>
                </a:lnTo>
                <a:lnTo>
                  <a:pt x="95505" y="83679"/>
                </a:lnTo>
                <a:lnTo>
                  <a:pt x="122501" y="41392"/>
                </a:lnTo>
                <a:lnTo>
                  <a:pt x="152823" y="0"/>
                </a:lnTo>
                <a:lnTo>
                  <a:pt x="715294" y="43948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5225420" y="8205238"/>
            <a:ext cx="695325" cy="647065"/>
          </a:xfrm>
          <a:custGeom>
            <a:avLst/>
            <a:gdLst/>
            <a:ahLst/>
            <a:cxnLst/>
            <a:rect l="l" t="t" r="r" b="b"/>
            <a:pathLst>
              <a:path w="695325" h="647065">
                <a:moveTo>
                  <a:pt x="695325" y="0"/>
                </a:moveTo>
                <a:lnTo>
                  <a:pt x="0" y="160566"/>
                </a:lnTo>
                <a:lnTo>
                  <a:pt x="13242" y="210325"/>
                </a:lnTo>
                <a:lnTo>
                  <a:pt x="29563" y="258319"/>
                </a:lnTo>
                <a:lnTo>
                  <a:pt x="48898" y="304470"/>
                </a:lnTo>
                <a:lnTo>
                  <a:pt x="71182" y="348696"/>
                </a:lnTo>
                <a:lnTo>
                  <a:pt x="96349" y="390918"/>
                </a:lnTo>
                <a:lnTo>
                  <a:pt x="124336" y="431054"/>
                </a:lnTo>
                <a:lnTo>
                  <a:pt x="155077" y="469027"/>
                </a:lnTo>
                <a:lnTo>
                  <a:pt x="188508" y="504754"/>
                </a:lnTo>
                <a:lnTo>
                  <a:pt x="224563" y="538156"/>
                </a:lnTo>
                <a:lnTo>
                  <a:pt x="263179" y="569153"/>
                </a:lnTo>
                <a:lnTo>
                  <a:pt x="304289" y="597665"/>
                </a:lnTo>
                <a:lnTo>
                  <a:pt x="347831" y="623611"/>
                </a:lnTo>
                <a:lnTo>
                  <a:pt x="393738" y="646912"/>
                </a:lnTo>
                <a:lnTo>
                  <a:pt x="695325" y="0"/>
                </a:lnTo>
                <a:close/>
              </a:path>
            </a:pathLst>
          </a:custGeom>
          <a:solidFill>
            <a:srgbClr val="7579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5225420" y="8205238"/>
            <a:ext cx="695325" cy="647065"/>
          </a:xfrm>
          <a:custGeom>
            <a:avLst/>
            <a:gdLst/>
            <a:ahLst/>
            <a:cxnLst/>
            <a:rect l="l" t="t" r="r" b="b"/>
            <a:pathLst>
              <a:path w="695325" h="647065">
                <a:moveTo>
                  <a:pt x="695325" y="0"/>
                </a:moveTo>
                <a:lnTo>
                  <a:pt x="393738" y="646912"/>
                </a:lnTo>
                <a:lnTo>
                  <a:pt x="347831" y="623611"/>
                </a:lnTo>
                <a:lnTo>
                  <a:pt x="304289" y="597665"/>
                </a:lnTo>
                <a:lnTo>
                  <a:pt x="263179" y="569153"/>
                </a:lnTo>
                <a:lnTo>
                  <a:pt x="224563" y="538156"/>
                </a:lnTo>
                <a:lnTo>
                  <a:pt x="188508" y="504754"/>
                </a:lnTo>
                <a:lnTo>
                  <a:pt x="155077" y="469027"/>
                </a:lnTo>
                <a:lnTo>
                  <a:pt x="124336" y="431054"/>
                </a:lnTo>
                <a:lnTo>
                  <a:pt x="96349" y="390918"/>
                </a:lnTo>
                <a:lnTo>
                  <a:pt x="71182" y="348696"/>
                </a:lnTo>
                <a:lnTo>
                  <a:pt x="48898" y="304470"/>
                </a:lnTo>
                <a:lnTo>
                  <a:pt x="29563" y="258319"/>
                </a:lnTo>
                <a:lnTo>
                  <a:pt x="13242" y="210325"/>
                </a:lnTo>
                <a:lnTo>
                  <a:pt x="0" y="160566"/>
                </a:lnTo>
                <a:lnTo>
                  <a:pt x="695325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617649" y="8204501"/>
            <a:ext cx="614680" cy="716915"/>
          </a:xfrm>
          <a:custGeom>
            <a:avLst/>
            <a:gdLst/>
            <a:ahLst/>
            <a:cxnLst/>
            <a:rect l="l" t="t" r="r" b="b"/>
            <a:pathLst>
              <a:path w="614679" h="716915">
                <a:moveTo>
                  <a:pt x="301599" y="0"/>
                </a:moveTo>
                <a:lnTo>
                  <a:pt x="0" y="647115"/>
                </a:lnTo>
                <a:lnTo>
                  <a:pt x="47138" y="667351"/>
                </a:lnTo>
                <a:lnTo>
                  <a:pt x="94400" y="684145"/>
                </a:lnTo>
                <a:lnTo>
                  <a:pt x="141757" y="697497"/>
                </a:lnTo>
                <a:lnTo>
                  <a:pt x="189181" y="707407"/>
                </a:lnTo>
                <a:lnTo>
                  <a:pt x="236645" y="713875"/>
                </a:lnTo>
                <a:lnTo>
                  <a:pt x="284120" y="716901"/>
                </a:lnTo>
                <a:lnTo>
                  <a:pt x="331580" y="716487"/>
                </a:lnTo>
                <a:lnTo>
                  <a:pt x="378996" y="712631"/>
                </a:lnTo>
                <a:lnTo>
                  <a:pt x="426341" y="705334"/>
                </a:lnTo>
                <a:lnTo>
                  <a:pt x="473586" y="694597"/>
                </a:lnTo>
                <a:lnTo>
                  <a:pt x="520705" y="680419"/>
                </a:lnTo>
                <a:lnTo>
                  <a:pt x="567669" y="662801"/>
                </a:lnTo>
                <a:lnTo>
                  <a:pt x="614451" y="641743"/>
                </a:lnTo>
                <a:lnTo>
                  <a:pt x="301599" y="0"/>
                </a:lnTo>
                <a:close/>
              </a:path>
            </a:pathLst>
          </a:custGeom>
          <a:solidFill>
            <a:srgbClr val="616F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5617649" y="8204501"/>
            <a:ext cx="614680" cy="716915"/>
          </a:xfrm>
          <a:custGeom>
            <a:avLst/>
            <a:gdLst/>
            <a:ahLst/>
            <a:cxnLst/>
            <a:rect l="l" t="t" r="r" b="b"/>
            <a:pathLst>
              <a:path w="614679" h="716915">
                <a:moveTo>
                  <a:pt x="301599" y="0"/>
                </a:moveTo>
                <a:lnTo>
                  <a:pt x="614451" y="641743"/>
                </a:lnTo>
                <a:lnTo>
                  <a:pt x="567669" y="662801"/>
                </a:lnTo>
                <a:lnTo>
                  <a:pt x="520705" y="680419"/>
                </a:lnTo>
                <a:lnTo>
                  <a:pt x="473586" y="694597"/>
                </a:lnTo>
                <a:lnTo>
                  <a:pt x="426341" y="705334"/>
                </a:lnTo>
                <a:lnTo>
                  <a:pt x="378996" y="712631"/>
                </a:lnTo>
                <a:lnTo>
                  <a:pt x="331580" y="716487"/>
                </a:lnTo>
                <a:lnTo>
                  <a:pt x="284120" y="716901"/>
                </a:lnTo>
                <a:lnTo>
                  <a:pt x="236645" y="713875"/>
                </a:lnTo>
                <a:lnTo>
                  <a:pt x="189181" y="707407"/>
                </a:lnTo>
                <a:lnTo>
                  <a:pt x="141757" y="697497"/>
                </a:lnTo>
                <a:lnTo>
                  <a:pt x="94400" y="684145"/>
                </a:lnTo>
                <a:lnTo>
                  <a:pt x="47138" y="667351"/>
                </a:lnTo>
                <a:lnTo>
                  <a:pt x="0" y="647115"/>
                </a:lnTo>
                <a:lnTo>
                  <a:pt x="30159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5917765" y="8205264"/>
            <a:ext cx="698500" cy="641985"/>
          </a:xfrm>
          <a:custGeom>
            <a:avLst/>
            <a:gdLst/>
            <a:ahLst/>
            <a:cxnLst/>
            <a:rect l="l" t="t" r="r" b="b"/>
            <a:pathLst>
              <a:path w="698500" h="641984">
                <a:moveTo>
                  <a:pt x="0" y="0"/>
                </a:moveTo>
                <a:lnTo>
                  <a:pt x="312826" y="641553"/>
                </a:lnTo>
                <a:lnTo>
                  <a:pt x="358320" y="617452"/>
                </a:lnTo>
                <a:lnTo>
                  <a:pt x="401402" y="590748"/>
                </a:lnTo>
                <a:lnTo>
                  <a:pt x="442011" y="561521"/>
                </a:lnTo>
                <a:lnTo>
                  <a:pt x="480081" y="529854"/>
                </a:lnTo>
                <a:lnTo>
                  <a:pt x="515549" y="495827"/>
                </a:lnTo>
                <a:lnTo>
                  <a:pt x="548352" y="459522"/>
                </a:lnTo>
                <a:lnTo>
                  <a:pt x="578428" y="421019"/>
                </a:lnTo>
                <a:lnTo>
                  <a:pt x="605711" y="380401"/>
                </a:lnTo>
                <a:lnTo>
                  <a:pt x="630139" y="337748"/>
                </a:lnTo>
                <a:lnTo>
                  <a:pt x="651648" y="293141"/>
                </a:lnTo>
                <a:lnTo>
                  <a:pt x="670175" y="246662"/>
                </a:lnTo>
                <a:lnTo>
                  <a:pt x="685657" y="198392"/>
                </a:lnTo>
                <a:lnTo>
                  <a:pt x="698030" y="148412"/>
                </a:lnTo>
                <a:lnTo>
                  <a:pt x="0" y="0"/>
                </a:lnTo>
                <a:close/>
              </a:path>
            </a:pathLst>
          </a:custGeom>
          <a:solidFill>
            <a:srgbClr val="6F9A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5917765" y="8205264"/>
            <a:ext cx="698500" cy="641985"/>
          </a:xfrm>
          <a:custGeom>
            <a:avLst/>
            <a:gdLst/>
            <a:ahLst/>
            <a:cxnLst/>
            <a:rect l="l" t="t" r="r" b="b"/>
            <a:pathLst>
              <a:path w="698500" h="641984">
                <a:moveTo>
                  <a:pt x="0" y="0"/>
                </a:moveTo>
                <a:lnTo>
                  <a:pt x="698030" y="148412"/>
                </a:lnTo>
                <a:lnTo>
                  <a:pt x="685657" y="198392"/>
                </a:lnTo>
                <a:lnTo>
                  <a:pt x="670175" y="246662"/>
                </a:lnTo>
                <a:lnTo>
                  <a:pt x="651648" y="293141"/>
                </a:lnTo>
                <a:lnTo>
                  <a:pt x="630139" y="337748"/>
                </a:lnTo>
                <a:lnTo>
                  <a:pt x="605711" y="380401"/>
                </a:lnTo>
                <a:lnTo>
                  <a:pt x="578428" y="421019"/>
                </a:lnTo>
                <a:lnTo>
                  <a:pt x="548352" y="459522"/>
                </a:lnTo>
                <a:lnTo>
                  <a:pt x="515549" y="495827"/>
                </a:lnTo>
                <a:lnTo>
                  <a:pt x="480081" y="529854"/>
                </a:lnTo>
                <a:lnTo>
                  <a:pt x="442011" y="561521"/>
                </a:lnTo>
                <a:lnTo>
                  <a:pt x="401402" y="590748"/>
                </a:lnTo>
                <a:lnTo>
                  <a:pt x="358320" y="617452"/>
                </a:lnTo>
                <a:lnTo>
                  <a:pt x="312826" y="6415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5917383" y="7757666"/>
            <a:ext cx="715645" cy="598170"/>
          </a:xfrm>
          <a:custGeom>
            <a:avLst/>
            <a:gdLst/>
            <a:ahLst/>
            <a:cxnLst/>
            <a:rect l="l" t="t" r="r" b="b"/>
            <a:pathLst>
              <a:path w="715645" h="598170">
                <a:moveTo>
                  <a:pt x="554723" y="0"/>
                </a:moveTo>
                <a:lnTo>
                  <a:pt x="0" y="449224"/>
                </a:lnTo>
                <a:lnTo>
                  <a:pt x="698195" y="597636"/>
                </a:lnTo>
                <a:lnTo>
                  <a:pt x="707302" y="547141"/>
                </a:lnTo>
                <a:lnTo>
                  <a:pt x="713028" y="497301"/>
                </a:lnTo>
                <a:lnTo>
                  <a:pt x="715380" y="448143"/>
                </a:lnTo>
                <a:lnTo>
                  <a:pt x="714363" y="399694"/>
                </a:lnTo>
                <a:lnTo>
                  <a:pt x="709985" y="351980"/>
                </a:lnTo>
                <a:lnTo>
                  <a:pt x="702252" y="305030"/>
                </a:lnTo>
                <a:lnTo>
                  <a:pt x="691170" y="258869"/>
                </a:lnTo>
                <a:lnTo>
                  <a:pt x="676747" y="213525"/>
                </a:lnTo>
                <a:lnTo>
                  <a:pt x="658987" y="169025"/>
                </a:lnTo>
                <a:lnTo>
                  <a:pt x="637899" y="125395"/>
                </a:lnTo>
                <a:lnTo>
                  <a:pt x="613487" y="82663"/>
                </a:lnTo>
                <a:lnTo>
                  <a:pt x="585760" y="40856"/>
                </a:lnTo>
                <a:lnTo>
                  <a:pt x="554723" y="0"/>
                </a:lnTo>
                <a:close/>
              </a:path>
            </a:pathLst>
          </a:custGeom>
          <a:solidFill>
            <a:srgbClr val="BBB1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5917383" y="7757666"/>
            <a:ext cx="715645" cy="598170"/>
          </a:xfrm>
          <a:custGeom>
            <a:avLst/>
            <a:gdLst/>
            <a:ahLst/>
            <a:cxnLst/>
            <a:rect l="l" t="t" r="r" b="b"/>
            <a:pathLst>
              <a:path w="715645" h="598170">
                <a:moveTo>
                  <a:pt x="0" y="449224"/>
                </a:moveTo>
                <a:lnTo>
                  <a:pt x="554723" y="0"/>
                </a:lnTo>
                <a:lnTo>
                  <a:pt x="585760" y="40856"/>
                </a:lnTo>
                <a:lnTo>
                  <a:pt x="613487" y="82663"/>
                </a:lnTo>
                <a:lnTo>
                  <a:pt x="637899" y="125395"/>
                </a:lnTo>
                <a:lnTo>
                  <a:pt x="658987" y="169025"/>
                </a:lnTo>
                <a:lnTo>
                  <a:pt x="676747" y="213525"/>
                </a:lnTo>
                <a:lnTo>
                  <a:pt x="691170" y="258869"/>
                </a:lnTo>
                <a:lnTo>
                  <a:pt x="702252" y="305030"/>
                </a:lnTo>
                <a:lnTo>
                  <a:pt x="709985" y="351980"/>
                </a:lnTo>
                <a:lnTo>
                  <a:pt x="714363" y="399694"/>
                </a:lnTo>
                <a:lnTo>
                  <a:pt x="715380" y="448143"/>
                </a:lnTo>
                <a:lnTo>
                  <a:pt x="713028" y="497301"/>
                </a:lnTo>
                <a:lnTo>
                  <a:pt x="707302" y="547141"/>
                </a:lnTo>
                <a:lnTo>
                  <a:pt x="698195" y="597636"/>
                </a:lnTo>
                <a:lnTo>
                  <a:pt x="0" y="44922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5918430" y="7494358"/>
            <a:ext cx="554990" cy="714375"/>
          </a:xfrm>
          <a:custGeom>
            <a:avLst/>
            <a:gdLst/>
            <a:ahLst/>
            <a:cxnLst/>
            <a:rect l="l" t="t" r="r" b="b"/>
            <a:pathLst>
              <a:path w="554989" h="714375">
                <a:moveTo>
                  <a:pt x="0" y="0"/>
                </a:moveTo>
                <a:lnTo>
                  <a:pt x="0" y="713828"/>
                </a:lnTo>
                <a:lnTo>
                  <a:pt x="554621" y="264604"/>
                </a:lnTo>
                <a:lnTo>
                  <a:pt x="521119" y="225746"/>
                </a:lnTo>
                <a:lnTo>
                  <a:pt x="485999" y="189928"/>
                </a:lnTo>
                <a:lnTo>
                  <a:pt x="449285" y="157163"/>
                </a:lnTo>
                <a:lnTo>
                  <a:pt x="411001" y="127462"/>
                </a:lnTo>
                <a:lnTo>
                  <a:pt x="371175" y="100837"/>
                </a:lnTo>
                <a:lnTo>
                  <a:pt x="329829" y="77300"/>
                </a:lnTo>
                <a:lnTo>
                  <a:pt x="286991" y="56863"/>
                </a:lnTo>
                <a:lnTo>
                  <a:pt x="242684" y="39538"/>
                </a:lnTo>
                <a:lnTo>
                  <a:pt x="196933" y="25335"/>
                </a:lnTo>
                <a:lnTo>
                  <a:pt x="149764" y="14269"/>
                </a:lnTo>
                <a:lnTo>
                  <a:pt x="101202" y="6349"/>
                </a:lnTo>
                <a:lnTo>
                  <a:pt x="51273" y="1589"/>
                </a:lnTo>
                <a:lnTo>
                  <a:pt x="0" y="0"/>
                </a:lnTo>
                <a:close/>
              </a:path>
            </a:pathLst>
          </a:custGeom>
          <a:solidFill>
            <a:srgbClr val="BABB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5918430" y="7494358"/>
            <a:ext cx="554990" cy="714375"/>
          </a:xfrm>
          <a:custGeom>
            <a:avLst/>
            <a:gdLst/>
            <a:ahLst/>
            <a:cxnLst/>
            <a:rect l="l" t="t" r="r" b="b"/>
            <a:pathLst>
              <a:path w="554989" h="714375">
                <a:moveTo>
                  <a:pt x="0" y="713828"/>
                </a:moveTo>
                <a:lnTo>
                  <a:pt x="0" y="0"/>
                </a:lnTo>
                <a:lnTo>
                  <a:pt x="51273" y="1589"/>
                </a:lnTo>
                <a:lnTo>
                  <a:pt x="101202" y="6349"/>
                </a:lnTo>
                <a:lnTo>
                  <a:pt x="149764" y="14269"/>
                </a:lnTo>
                <a:lnTo>
                  <a:pt x="196933" y="25335"/>
                </a:lnTo>
                <a:lnTo>
                  <a:pt x="242684" y="39538"/>
                </a:lnTo>
                <a:lnTo>
                  <a:pt x="286991" y="56863"/>
                </a:lnTo>
                <a:lnTo>
                  <a:pt x="329829" y="77300"/>
                </a:lnTo>
                <a:lnTo>
                  <a:pt x="371175" y="100837"/>
                </a:lnTo>
                <a:lnTo>
                  <a:pt x="411001" y="127462"/>
                </a:lnTo>
                <a:lnTo>
                  <a:pt x="449285" y="157163"/>
                </a:lnTo>
                <a:lnTo>
                  <a:pt x="485999" y="189928"/>
                </a:lnTo>
                <a:lnTo>
                  <a:pt x="521119" y="225746"/>
                </a:lnTo>
                <a:lnTo>
                  <a:pt x="554621" y="264604"/>
                </a:lnTo>
                <a:lnTo>
                  <a:pt x="0" y="713828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5432852" y="7716356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40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 txBox="1"/>
          <p:nvPr/>
        </p:nvSpPr>
        <p:spPr>
          <a:xfrm>
            <a:off x="5581541" y="8139464"/>
            <a:ext cx="6883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105" b="1">
                <a:latin typeface="Gotham"/>
                <a:cs typeface="Gotham"/>
              </a:rPr>
              <a:t>21/</a:t>
            </a:r>
            <a:r>
              <a:rPr dirty="0" sz="800" spc="-16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22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338582" y="4971557"/>
            <a:ext cx="562610" cy="714375"/>
          </a:xfrm>
          <a:custGeom>
            <a:avLst/>
            <a:gdLst/>
            <a:ahLst/>
            <a:cxnLst/>
            <a:rect l="l" t="t" r="r" b="b"/>
            <a:pathLst>
              <a:path w="562610" h="714375">
                <a:moveTo>
                  <a:pt x="562343" y="0"/>
                </a:moveTo>
                <a:lnTo>
                  <a:pt x="510892" y="1713"/>
                </a:lnTo>
                <a:lnTo>
                  <a:pt x="460467" y="6823"/>
                </a:lnTo>
                <a:lnTo>
                  <a:pt x="411162" y="15286"/>
                </a:lnTo>
                <a:lnTo>
                  <a:pt x="363067" y="27055"/>
                </a:lnTo>
                <a:lnTo>
                  <a:pt x="316277" y="42085"/>
                </a:lnTo>
                <a:lnTo>
                  <a:pt x="270883" y="60332"/>
                </a:lnTo>
                <a:lnTo>
                  <a:pt x="226978" y="81751"/>
                </a:lnTo>
                <a:lnTo>
                  <a:pt x="184655" y="106295"/>
                </a:lnTo>
                <a:lnTo>
                  <a:pt x="144005" y="133921"/>
                </a:lnTo>
                <a:lnTo>
                  <a:pt x="105123" y="164583"/>
                </a:lnTo>
                <a:lnTo>
                  <a:pt x="68099" y="198235"/>
                </a:lnTo>
                <a:lnTo>
                  <a:pt x="33027" y="234833"/>
                </a:lnTo>
                <a:lnTo>
                  <a:pt x="0" y="274332"/>
                </a:lnTo>
                <a:lnTo>
                  <a:pt x="562343" y="713790"/>
                </a:lnTo>
                <a:lnTo>
                  <a:pt x="562343" y="0"/>
                </a:lnTo>
                <a:close/>
              </a:path>
            </a:pathLst>
          </a:custGeom>
          <a:solidFill>
            <a:srgbClr val="2055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186686" y="5244573"/>
            <a:ext cx="715645" cy="600075"/>
          </a:xfrm>
          <a:custGeom>
            <a:avLst/>
            <a:gdLst/>
            <a:ahLst/>
            <a:cxnLst/>
            <a:rect l="l" t="t" r="r" b="b"/>
            <a:pathLst>
              <a:path w="715645" h="600075">
                <a:moveTo>
                  <a:pt x="152823" y="0"/>
                </a:moveTo>
                <a:lnTo>
                  <a:pt x="122501" y="41392"/>
                </a:lnTo>
                <a:lnTo>
                  <a:pt x="95505" y="83679"/>
                </a:lnTo>
                <a:lnTo>
                  <a:pt x="71841" y="126832"/>
                </a:lnTo>
                <a:lnTo>
                  <a:pt x="51516" y="170824"/>
                </a:lnTo>
                <a:lnTo>
                  <a:pt x="34534" y="215629"/>
                </a:lnTo>
                <a:lnTo>
                  <a:pt x="20903" y="261219"/>
                </a:lnTo>
                <a:lnTo>
                  <a:pt x="10628" y="307567"/>
                </a:lnTo>
                <a:lnTo>
                  <a:pt x="3715" y="354647"/>
                </a:lnTo>
                <a:lnTo>
                  <a:pt x="170" y="402430"/>
                </a:lnTo>
                <a:lnTo>
                  <a:pt x="0" y="450890"/>
                </a:lnTo>
                <a:lnTo>
                  <a:pt x="3209" y="500000"/>
                </a:lnTo>
                <a:lnTo>
                  <a:pt x="9804" y="549733"/>
                </a:lnTo>
                <a:lnTo>
                  <a:pt x="19791" y="600062"/>
                </a:lnTo>
                <a:lnTo>
                  <a:pt x="715294" y="439483"/>
                </a:lnTo>
                <a:lnTo>
                  <a:pt x="152823" y="0"/>
                </a:lnTo>
                <a:close/>
              </a:path>
            </a:pathLst>
          </a:custGeom>
          <a:solidFill>
            <a:srgbClr val="1C38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3186686" y="5244573"/>
            <a:ext cx="715645" cy="600075"/>
          </a:xfrm>
          <a:custGeom>
            <a:avLst/>
            <a:gdLst/>
            <a:ahLst/>
            <a:cxnLst/>
            <a:rect l="l" t="t" r="r" b="b"/>
            <a:pathLst>
              <a:path w="715645" h="600075">
                <a:moveTo>
                  <a:pt x="715294" y="439483"/>
                </a:moveTo>
                <a:lnTo>
                  <a:pt x="19791" y="600062"/>
                </a:lnTo>
                <a:lnTo>
                  <a:pt x="9804" y="549733"/>
                </a:lnTo>
                <a:lnTo>
                  <a:pt x="3209" y="500000"/>
                </a:lnTo>
                <a:lnTo>
                  <a:pt x="0" y="450890"/>
                </a:lnTo>
                <a:lnTo>
                  <a:pt x="170" y="402430"/>
                </a:lnTo>
                <a:lnTo>
                  <a:pt x="3715" y="354647"/>
                </a:lnTo>
                <a:lnTo>
                  <a:pt x="10628" y="307567"/>
                </a:lnTo>
                <a:lnTo>
                  <a:pt x="20903" y="261219"/>
                </a:lnTo>
                <a:lnTo>
                  <a:pt x="34534" y="215629"/>
                </a:lnTo>
                <a:lnTo>
                  <a:pt x="51516" y="170824"/>
                </a:lnTo>
                <a:lnTo>
                  <a:pt x="71841" y="126832"/>
                </a:lnTo>
                <a:lnTo>
                  <a:pt x="95505" y="83679"/>
                </a:lnTo>
                <a:lnTo>
                  <a:pt x="122501" y="41392"/>
                </a:lnTo>
                <a:lnTo>
                  <a:pt x="152823" y="0"/>
                </a:lnTo>
                <a:lnTo>
                  <a:pt x="715294" y="43948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3206245" y="5682437"/>
            <a:ext cx="695325" cy="647065"/>
          </a:xfrm>
          <a:custGeom>
            <a:avLst/>
            <a:gdLst/>
            <a:ahLst/>
            <a:cxnLst/>
            <a:rect l="l" t="t" r="r" b="b"/>
            <a:pathLst>
              <a:path w="695325" h="647064">
                <a:moveTo>
                  <a:pt x="695325" y="0"/>
                </a:moveTo>
                <a:lnTo>
                  <a:pt x="0" y="160566"/>
                </a:lnTo>
                <a:lnTo>
                  <a:pt x="13242" y="210325"/>
                </a:lnTo>
                <a:lnTo>
                  <a:pt x="29563" y="258319"/>
                </a:lnTo>
                <a:lnTo>
                  <a:pt x="48898" y="304470"/>
                </a:lnTo>
                <a:lnTo>
                  <a:pt x="71182" y="348696"/>
                </a:lnTo>
                <a:lnTo>
                  <a:pt x="96349" y="390918"/>
                </a:lnTo>
                <a:lnTo>
                  <a:pt x="124336" y="431054"/>
                </a:lnTo>
                <a:lnTo>
                  <a:pt x="155077" y="469027"/>
                </a:lnTo>
                <a:lnTo>
                  <a:pt x="188508" y="504754"/>
                </a:lnTo>
                <a:lnTo>
                  <a:pt x="224563" y="538156"/>
                </a:lnTo>
                <a:lnTo>
                  <a:pt x="263179" y="569153"/>
                </a:lnTo>
                <a:lnTo>
                  <a:pt x="304289" y="597665"/>
                </a:lnTo>
                <a:lnTo>
                  <a:pt x="347831" y="623611"/>
                </a:lnTo>
                <a:lnTo>
                  <a:pt x="393738" y="646912"/>
                </a:lnTo>
                <a:lnTo>
                  <a:pt x="695325" y="0"/>
                </a:lnTo>
                <a:close/>
              </a:path>
            </a:pathLst>
          </a:custGeom>
          <a:solidFill>
            <a:srgbClr val="4665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3206245" y="5682437"/>
            <a:ext cx="695325" cy="647065"/>
          </a:xfrm>
          <a:custGeom>
            <a:avLst/>
            <a:gdLst/>
            <a:ahLst/>
            <a:cxnLst/>
            <a:rect l="l" t="t" r="r" b="b"/>
            <a:pathLst>
              <a:path w="695325" h="647064">
                <a:moveTo>
                  <a:pt x="695325" y="0"/>
                </a:moveTo>
                <a:lnTo>
                  <a:pt x="393738" y="646912"/>
                </a:lnTo>
                <a:lnTo>
                  <a:pt x="347831" y="623611"/>
                </a:lnTo>
                <a:lnTo>
                  <a:pt x="304289" y="597665"/>
                </a:lnTo>
                <a:lnTo>
                  <a:pt x="263179" y="569153"/>
                </a:lnTo>
                <a:lnTo>
                  <a:pt x="224563" y="538156"/>
                </a:lnTo>
                <a:lnTo>
                  <a:pt x="188508" y="504754"/>
                </a:lnTo>
                <a:lnTo>
                  <a:pt x="155077" y="469027"/>
                </a:lnTo>
                <a:lnTo>
                  <a:pt x="124336" y="431054"/>
                </a:lnTo>
                <a:lnTo>
                  <a:pt x="96349" y="390918"/>
                </a:lnTo>
                <a:lnTo>
                  <a:pt x="71182" y="348696"/>
                </a:lnTo>
                <a:lnTo>
                  <a:pt x="48898" y="304470"/>
                </a:lnTo>
                <a:lnTo>
                  <a:pt x="29563" y="258319"/>
                </a:lnTo>
                <a:lnTo>
                  <a:pt x="13242" y="210325"/>
                </a:lnTo>
                <a:lnTo>
                  <a:pt x="0" y="160566"/>
                </a:lnTo>
                <a:lnTo>
                  <a:pt x="695325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3598473" y="5681699"/>
            <a:ext cx="614680" cy="716915"/>
          </a:xfrm>
          <a:custGeom>
            <a:avLst/>
            <a:gdLst/>
            <a:ahLst/>
            <a:cxnLst/>
            <a:rect l="l" t="t" r="r" b="b"/>
            <a:pathLst>
              <a:path w="614679" h="716914">
                <a:moveTo>
                  <a:pt x="301599" y="0"/>
                </a:moveTo>
                <a:lnTo>
                  <a:pt x="0" y="647115"/>
                </a:lnTo>
                <a:lnTo>
                  <a:pt x="47138" y="667351"/>
                </a:lnTo>
                <a:lnTo>
                  <a:pt x="94400" y="684145"/>
                </a:lnTo>
                <a:lnTo>
                  <a:pt x="141757" y="697497"/>
                </a:lnTo>
                <a:lnTo>
                  <a:pt x="189181" y="707407"/>
                </a:lnTo>
                <a:lnTo>
                  <a:pt x="236645" y="713875"/>
                </a:lnTo>
                <a:lnTo>
                  <a:pt x="284120" y="716901"/>
                </a:lnTo>
                <a:lnTo>
                  <a:pt x="331580" y="716487"/>
                </a:lnTo>
                <a:lnTo>
                  <a:pt x="378996" y="712631"/>
                </a:lnTo>
                <a:lnTo>
                  <a:pt x="426341" y="705334"/>
                </a:lnTo>
                <a:lnTo>
                  <a:pt x="473586" y="694597"/>
                </a:lnTo>
                <a:lnTo>
                  <a:pt x="520705" y="680419"/>
                </a:lnTo>
                <a:lnTo>
                  <a:pt x="567669" y="662801"/>
                </a:lnTo>
                <a:lnTo>
                  <a:pt x="614451" y="641743"/>
                </a:lnTo>
                <a:lnTo>
                  <a:pt x="301599" y="0"/>
                </a:lnTo>
                <a:close/>
              </a:path>
            </a:pathLst>
          </a:custGeom>
          <a:solidFill>
            <a:srgbClr val="5C6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3598473" y="5681699"/>
            <a:ext cx="614680" cy="716915"/>
          </a:xfrm>
          <a:custGeom>
            <a:avLst/>
            <a:gdLst/>
            <a:ahLst/>
            <a:cxnLst/>
            <a:rect l="l" t="t" r="r" b="b"/>
            <a:pathLst>
              <a:path w="614679" h="716914">
                <a:moveTo>
                  <a:pt x="301599" y="0"/>
                </a:moveTo>
                <a:lnTo>
                  <a:pt x="614451" y="641743"/>
                </a:lnTo>
                <a:lnTo>
                  <a:pt x="567669" y="662801"/>
                </a:lnTo>
                <a:lnTo>
                  <a:pt x="520705" y="680419"/>
                </a:lnTo>
                <a:lnTo>
                  <a:pt x="473586" y="694597"/>
                </a:lnTo>
                <a:lnTo>
                  <a:pt x="426341" y="705334"/>
                </a:lnTo>
                <a:lnTo>
                  <a:pt x="378996" y="712631"/>
                </a:lnTo>
                <a:lnTo>
                  <a:pt x="331580" y="716487"/>
                </a:lnTo>
                <a:lnTo>
                  <a:pt x="284120" y="716901"/>
                </a:lnTo>
                <a:lnTo>
                  <a:pt x="236645" y="713875"/>
                </a:lnTo>
                <a:lnTo>
                  <a:pt x="189181" y="707407"/>
                </a:lnTo>
                <a:lnTo>
                  <a:pt x="141757" y="697497"/>
                </a:lnTo>
                <a:lnTo>
                  <a:pt x="94400" y="684145"/>
                </a:lnTo>
                <a:lnTo>
                  <a:pt x="47138" y="667351"/>
                </a:lnTo>
                <a:lnTo>
                  <a:pt x="0" y="647115"/>
                </a:lnTo>
                <a:lnTo>
                  <a:pt x="30159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3898589" y="5682464"/>
            <a:ext cx="698500" cy="641985"/>
          </a:xfrm>
          <a:custGeom>
            <a:avLst/>
            <a:gdLst/>
            <a:ahLst/>
            <a:cxnLst/>
            <a:rect l="l" t="t" r="r" b="b"/>
            <a:pathLst>
              <a:path w="698500" h="641985">
                <a:moveTo>
                  <a:pt x="0" y="0"/>
                </a:moveTo>
                <a:lnTo>
                  <a:pt x="312826" y="641553"/>
                </a:lnTo>
                <a:lnTo>
                  <a:pt x="358320" y="617452"/>
                </a:lnTo>
                <a:lnTo>
                  <a:pt x="401402" y="590748"/>
                </a:lnTo>
                <a:lnTo>
                  <a:pt x="442011" y="561521"/>
                </a:lnTo>
                <a:lnTo>
                  <a:pt x="480081" y="529854"/>
                </a:lnTo>
                <a:lnTo>
                  <a:pt x="515549" y="495827"/>
                </a:lnTo>
                <a:lnTo>
                  <a:pt x="548352" y="459522"/>
                </a:lnTo>
                <a:lnTo>
                  <a:pt x="578428" y="421019"/>
                </a:lnTo>
                <a:lnTo>
                  <a:pt x="605711" y="380401"/>
                </a:lnTo>
                <a:lnTo>
                  <a:pt x="630139" y="337748"/>
                </a:lnTo>
                <a:lnTo>
                  <a:pt x="651648" y="293141"/>
                </a:lnTo>
                <a:lnTo>
                  <a:pt x="670175" y="246662"/>
                </a:lnTo>
                <a:lnTo>
                  <a:pt x="685657" y="198392"/>
                </a:lnTo>
                <a:lnTo>
                  <a:pt x="698030" y="148412"/>
                </a:lnTo>
                <a:lnTo>
                  <a:pt x="0" y="0"/>
                </a:lnTo>
                <a:close/>
              </a:path>
            </a:pathLst>
          </a:custGeom>
          <a:solidFill>
            <a:srgbClr val="2272B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3898589" y="5682464"/>
            <a:ext cx="698500" cy="641985"/>
          </a:xfrm>
          <a:custGeom>
            <a:avLst/>
            <a:gdLst/>
            <a:ahLst/>
            <a:cxnLst/>
            <a:rect l="l" t="t" r="r" b="b"/>
            <a:pathLst>
              <a:path w="698500" h="641985">
                <a:moveTo>
                  <a:pt x="0" y="0"/>
                </a:moveTo>
                <a:lnTo>
                  <a:pt x="698030" y="148412"/>
                </a:lnTo>
                <a:lnTo>
                  <a:pt x="685657" y="198392"/>
                </a:lnTo>
                <a:lnTo>
                  <a:pt x="670175" y="246662"/>
                </a:lnTo>
                <a:lnTo>
                  <a:pt x="651648" y="293141"/>
                </a:lnTo>
                <a:lnTo>
                  <a:pt x="630139" y="337748"/>
                </a:lnTo>
                <a:lnTo>
                  <a:pt x="605711" y="380401"/>
                </a:lnTo>
                <a:lnTo>
                  <a:pt x="578428" y="421019"/>
                </a:lnTo>
                <a:lnTo>
                  <a:pt x="548352" y="459522"/>
                </a:lnTo>
                <a:lnTo>
                  <a:pt x="515549" y="495827"/>
                </a:lnTo>
                <a:lnTo>
                  <a:pt x="480081" y="529854"/>
                </a:lnTo>
                <a:lnTo>
                  <a:pt x="442011" y="561521"/>
                </a:lnTo>
                <a:lnTo>
                  <a:pt x="401402" y="590748"/>
                </a:lnTo>
                <a:lnTo>
                  <a:pt x="358320" y="617452"/>
                </a:lnTo>
                <a:lnTo>
                  <a:pt x="312826" y="6415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3898207" y="5234863"/>
            <a:ext cx="715645" cy="598170"/>
          </a:xfrm>
          <a:custGeom>
            <a:avLst/>
            <a:gdLst/>
            <a:ahLst/>
            <a:cxnLst/>
            <a:rect l="l" t="t" r="r" b="b"/>
            <a:pathLst>
              <a:path w="715645" h="598170">
                <a:moveTo>
                  <a:pt x="554723" y="0"/>
                </a:moveTo>
                <a:lnTo>
                  <a:pt x="0" y="449224"/>
                </a:lnTo>
                <a:lnTo>
                  <a:pt x="698195" y="597636"/>
                </a:lnTo>
                <a:lnTo>
                  <a:pt x="707302" y="547141"/>
                </a:lnTo>
                <a:lnTo>
                  <a:pt x="713028" y="497301"/>
                </a:lnTo>
                <a:lnTo>
                  <a:pt x="715380" y="448143"/>
                </a:lnTo>
                <a:lnTo>
                  <a:pt x="714363" y="399694"/>
                </a:lnTo>
                <a:lnTo>
                  <a:pt x="709985" y="351980"/>
                </a:lnTo>
                <a:lnTo>
                  <a:pt x="702252" y="305030"/>
                </a:lnTo>
                <a:lnTo>
                  <a:pt x="691170" y="258869"/>
                </a:lnTo>
                <a:lnTo>
                  <a:pt x="676747" y="213525"/>
                </a:lnTo>
                <a:lnTo>
                  <a:pt x="658987" y="169025"/>
                </a:lnTo>
                <a:lnTo>
                  <a:pt x="637899" y="125395"/>
                </a:lnTo>
                <a:lnTo>
                  <a:pt x="613487" y="82663"/>
                </a:lnTo>
                <a:lnTo>
                  <a:pt x="585760" y="40856"/>
                </a:lnTo>
                <a:lnTo>
                  <a:pt x="554723" y="0"/>
                </a:lnTo>
                <a:close/>
              </a:path>
            </a:pathLst>
          </a:custGeom>
          <a:solidFill>
            <a:srgbClr val="48838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3898207" y="5234863"/>
            <a:ext cx="715645" cy="598170"/>
          </a:xfrm>
          <a:custGeom>
            <a:avLst/>
            <a:gdLst/>
            <a:ahLst/>
            <a:cxnLst/>
            <a:rect l="l" t="t" r="r" b="b"/>
            <a:pathLst>
              <a:path w="715645" h="598170">
                <a:moveTo>
                  <a:pt x="0" y="449224"/>
                </a:moveTo>
                <a:lnTo>
                  <a:pt x="554723" y="0"/>
                </a:lnTo>
                <a:lnTo>
                  <a:pt x="585760" y="40856"/>
                </a:lnTo>
                <a:lnTo>
                  <a:pt x="613487" y="82663"/>
                </a:lnTo>
                <a:lnTo>
                  <a:pt x="637899" y="125395"/>
                </a:lnTo>
                <a:lnTo>
                  <a:pt x="658987" y="169025"/>
                </a:lnTo>
                <a:lnTo>
                  <a:pt x="676747" y="213525"/>
                </a:lnTo>
                <a:lnTo>
                  <a:pt x="691170" y="258869"/>
                </a:lnTo>
                <a:lnTo>
                  <a:pt x="702252" y="305030"/>
                </a:lnTo>
                <a:lnTo>
                  <a:pt x="709985" y="351980"/>
                </a:lnTo>
                <a:lnTo>
                  <a:pt x="714363" y="399694"/>
                </a:lnTo>
                <a:lnTo>
                  <a:pt x="715380" y="448143"/>
                </a:lnTo>
                <a:lnTo>
                  <a:pt x="713028" y="497301"/>
                </a:lnTo>
                <a:lnTo>
                  <a:pt x="707302" y="547141"/>
                </a:lnTo>
                <a:lnTo>
                  <a:pt x="698195" y="597636"/>
                </a:lnTo>
                <a:lnTo>
                  <a:pt x="0" y="44922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3899255" y="4971557"/>
            <a:ext cx="554990" cy="714375"/>
          </a:xfrm>
          <a:custGeom>
            <a:avLst/>
            <a:gdLst/>
            <a:ahLst/>
            <a:cxnLst/>
            <a:rect l="l" t="t" r="r" b="b"/>
            <a:pathLst>
              <a:path w="554989" h="714375">
                <a:moveTo>
                  <a:pt x="0" y="0"/>
                </a:moveTo>
                <a:lnTo>
                  <a:pt x="0" y="713828"/>
                </a:lnTo>
                <a:lnTo>
                  <a:pt x="554621" y="264604"/>
                </a:lnTo>
                <a:lnTo>
                  <a:pt x="521119" y="225746"/>
                </a:lnTo>
                <a:lnTo>
                  <a:pt x="485999" y="189928"/>
                </a:lnTo>
                <a:lnTo>
                  <a:pt x="449285" y="157163"/>
                </a:lnTo>
                <a:lnTo>
                  <a:pt x="411001" y="127462"/>
                </a:lnTo>
                <a:lnTo>
                  <a:pt x="371175" y="100837"/>
                </a:lnTo>
                <a:lnTo>
                  <a:pt x="329829" y="77300"/>
                </a:lnTo>
                <a:lnTo>
                  <a:pt x="286991" y="56863"/>
                </a:lnTo>
                <a:lnTo>
                  <a:pt x="242684" y="39538"/>
                </a:lnTo>
                <a:lnTo>
                  <a:pt x="196933" y="25335"/>
                </a:lnTo>
                <a:lnTo>
                  <a:pt x="149764" y="14269"/>
                </a:lnTo>
                <a:lnTo>
                  <a:pt x="101202" y="6349"/>
                </a:lnTo>
                <a:lnTo>
                  <a:pt x="51273" y="1589"/>
                </a:lnTo>
                <a:lnTo>
                  <a:pt x="0" y="0"/>
                </a:lnTo>
                <a:close/>
              </a:path>
            </a:pathLst>
          </a:custGeom>
          <a:solidFill>
            <a:srgbClr val="007EA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3899255" y="4971557"/>
            <a:ext cx="554990" cy="714375"/>
          </a:xfrm>
          <a:custGeom>
            <a:avLst/>
            <a:gdLst/>
            <a:ahLst/>
            <a:cxnLst/>
            <a:rect l="l" t="t" r="r" b="b"/>
            <a:pathLst>
              <a:path w="554989" h="714375">
                <a:moveTo>
                  <a:pt x="0" y="713828"/>
                </a:moveTo>
                <a:lnTo>
                  <a:pt x="0" y="0"/>
                </a:lnTo>
                <a:lnTo>
                  <a:pt x="51273" y="1589"/>
                </a:lnTo>
                <a:lnTo>
                  <a:pt x="101202" y="6349"/>
                </a:lnTo>
                <a:lnTo>
                  <a:pt x="149764" y="14269"/>
                </a:lnTo>
                <a:lnTo>
                  <a:pt x="196933" y="25335"/>
                </a:lnTo>
                <a:lnTo>
                  <a:pt x="242684" y="39538"/>
                </a:lnTo>
                <a:lnTo>
                  <a:pt x="286991" y="56863"/>
                </a:lnTo>
                <a:lnTo>
                  <a:pt x="329829" y="77300"/>
                </a:lnTo>
                <a:lnTo>
                  <a:pt x="371175" y="100837"/>
                </a:lnTo>
                <a:lnTo>
                  <a:pt x="411001" y="127462"/>
                </a:lnTo>
                <a:lnTo>
                  <a:pt x="449285" y="157163"/>
                </a:lnTo>
                <a:lnTo>
                  <a:pt x="485999" y="189928"/>
                </a:lnTo>
                <a:lnTo>
                  <a:pt x="521119" y="225746"/>
                </a:lnTo>
                <a:lnTo>
                  <a:pt x="554621" y="264604"/>
                </a:lnTo>
                <a:lnTo>
                  <a:pt x="0" y="713828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3413678" y="5193551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 txBox="1"/>
          <p:nvPr/>
        </p:nvSpPr>
        <p:spPr>
          <a:xfrm>
            <a:off x="3558708" y="5616660"/>
            <a:ext cx="695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20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8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21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460484" y="4974351"/>
            <a:ext cx="459740" cy="715645"/>
          </a:xfrm>
          <a:custGeom>
            <a:avLst/>
            <a:gdLst/>
            <a:ahLst/>
            <a:cxnLst/>
            <a:rect l="l" t="t" r="r" b="b"/>
            <a:pathLst>
              <a:path w="459739" h="715645">
                <a:moveTo>
                  <a:pt x="459524" y="0"/>
                </a:moveTo>
                <a:lnTo>
                  <a:pt x="407685" y="1641"/>
                </a:lnTo>
                <a:lnTo>
                  <a:pt x="357310" y="6578"/>
                </a:lnTo>
                <a:lnTo>
                  <a:pt x="308341" y="14833"/>
                </a:lnTo>
                <a:lnTo>
                  <a:pt x="260718" y="26426"/>
                </a:lnTo>
                <a:lnTo>
                  <a:pt x="214383" y="41379"/>
                </a:lnTo>
                <a:lnTo>
                  <a:pt x="169279" y="59713"/>
                </a:lnTo>
                <a:lnTo>
                  <a:pt x="125347" y="81450"/>
                </a:lnTo>
                <a:lnTo>
                  <a:pt x="82529" y="106610"/>
                </a:lnTo>
                <a:lnTo>
                  <a:pt x="40766" y="135214"/>
                </a:lnTo>
                <a:lnTo>
                  <a:pt x="0" y="167284"/>
                </a:lnTo>
                <a:lnTo>
                  <a:pt x="459524" y="715022"/>
                </a:lnTo>
                <a:lnTo>
                  <a:pt x="459524" y="0"/>
                </a:lnTo>
                <a:close/>
              </a:path>
            </a:pathLst>
          </a:custGeom>
          <a:solidFill>
            <a:srgbClr val="3950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5217262" y="5140562"/>
            <a:ext cx="704215" cy="548005"/>
          </a:xfrm>
          <a:custGeom>
            <a:avLst/>
            <a:gdLst/>
            <a:ahLst/>
            <a:cxnLst/>
            <a:rect l="l" t="t" r="r" b="b"/>
            <a:pathLst>
              <a:path w="704214" h="548004">
                <a:moveTo>
                  <a:pt x="244500" y="0"/>
                </a:moveTo>
                <a:lnTo>
                  <a:pt x="205843" y="34584"/>
                </a:lnTo>
                <a:lnTo>
                  <a:pt x="170427" y="70753"/>
                </a:lnTo>
                <a:lnTo>
                  <a:pt x="138220" y="108560"/>
                </a:lnTo>
                <a:lnTo>
                  <a:pt x="109190" y="148058"/>
                </a:lnTo>
                <a:lnTo>
                  <a:pt x="83307" y="189303"/>
                </a:lnTo>
                <a:lnTo>
                  <a:pt x="60539" y="232346"/>
                </a:lnTo>
                <a:lnTo>
                  <a:pt x="40856" y="277242"/>
                </a:lnTo>
                <a:lnTo>
                  <a:pt x="24225" y="324044"/>
                </a:lnTo>
                <a:lnTo>
                  <a:pt x="10617" y="372807"/>
                </a:lnTo>
                <a:lnTo>
                  <a:pt x="0" y="423583"/>
                </a:lnTo>
                <a:lnTo>
                  <a:pt x="704024" y="547738"/>
                </a:lnTo>
                <a:lnTo>
                  <a:pt x="244500" y="0"/>
                </a:lnTo>
                <a:close/>
              </a:path>
            </a:pathLst>
          </a:custGeom>
          <a:solidFill>
            <a:srgbClr val="2F2F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5217262" y="5140562"/>
            <a:ext cx="704215" cy="548005"/>
          </a:xfrm>
          <a:custGeom>
            <a:avLst/>
            <a:gdLst/>
            <a:ahLst/>
            <a:cxnLst/>
            <a:rect l="l" t="t" r="r" b="b"/>
            <a:pathLst>
              <a:path w="704214" h="548004">
                <a:moveTo>
                  <a:pt x="704024" y="547738"/>
                </a:moveTo>
                <a:lnTo>
                  <a:pt x="0" y="423583"/>
                </a:lnTo>
                <a:lnTo>
                  <a:pt x="10617" y="372807"/>
                </a:lnTo>
                <a:lnTo>
                  <a:pt x="24225" y="324044"/>
                </a:lnTo>
                <a:lnTo>
                  <a:pt x="40856" y="277242"/>
                </a:lnTo>
                <a:lnTo>
                  <a:pt x="60539" y="232346"/>
                </a:lnTo>
                <a:lnTo>
                  <a:pt x="83307" y="189303"/>
                </a:lnTo>
                <a:lnTo>
                  <a:pt x="109190" y="148058"/>
                </a:lnTo>
                <a:lnTo>
                  <a:pt x="138220" y="108560"/>
                </a:lnTo>
                <a:lnTo>
                  <a:pt x="170427" y="70753"/>
                </a:lnTo>
                <a:lnTo>
                  <a:pt x="205843" y="34584"/>
                </a:lnTo>
                <a:lnTo>
                  <a:pt x="244500" y="0"/>
                </a:lnTo>
                <a:lnTo>
                  <a:pt x="704024" y="547738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205800" y="5562488"/>
            <a:ext cx="716280" cy="481965"/>
          </a:xfrm>
          <a:custGeom>
            <a:avLst/>
            <a:gdLst/>
            <a:ahLst/>
            <a:cxnLst/>
            <a:rect l="l" t="t" r="r" b="b"/>
            <a:pathLst>
              <a:path w="716279" h="481964">
                <a:moveTo>
                  <a:pt x="11647" y="0"/>
                </a:moveTo>
                <a:lnTo>
                  <a:pt x="4261" y="51348"/>
                </a:lnTo>
                <a:lnTo>
                  <a:pt x="375" y="101827"/>
                </a:lnTo>
                <a:lnTo>
                  <a:pt x="0" y="151496"/>
                </a:lnTo>
                <a:lnTo>
                  <a:pt x="3145" y="200417"/>
                </a:lnTo>
                <a:lnTo>
                  <a:pt x="9823" y="248651"/>
                </a:lnTo>
                <a:lnTo>
                  <a:pt x="20044" y="296261"/>
                </a:lnTo>
                <a:lnTo>
                  <a:pt x="33819" y="343306"/>
                </a:lnTo>
                <a:lnTo>
                  <a:pt x="51158" y="389849"/>
                </a:lnTo>
                <a:lnTo>
                  <a:pt x="72072" y="435951"/>
                </a:lnTo>
                <a:lnTo>
                  <a:pt x="96572" y="481672"/>
                </a:lnTo>
                <a:lnTo>
                  <a:pt x="715774" y="124167"/>
                </a:lnTo>
                <a:lnTo>
                  <a:pt x="11647" y="0"/>
                </a:lnTo>
                <a:close/>
              </a:path>
            </a:pathLst>
          </a:custGeom>
          <a:solidFill>
            <a:srgbClr val="556C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5205800" y="5562488"/>
            <a:ext cx="716280" cy="481965"/>
          </a:xfrm>
          <a:custGeom>
            <a:avLst/>
            <a:gdLst/>
            <a:ahLst/>
            <a:cxnLst/>
            <a:rect l="l" t="t" r="r" b="b"/>
            <a:pathLst>
              <a:path w="716279" h="481964">
                <a:moveTo>
                  <a:pt x="715774" y="124167"/>
                </a:moveTo>
                <a:lnTo>
                  <a:pt x="96572" y="481672"/>
                </a:lnTo>
                <a:lnTo>
                  <a:pt x="72072" y="435951"/>
                </a:lnTo>
                <a:lnTo>
                  <a:pt x="51158" y="389849"/>
                </a:lnTo>
                <a:lnTo>
                  <a:pt x="33819" y="343306"/>
                </a:lnTo>
                <a:lnTo>
                  <a:pt x="20044" y="296261"/>
                </a:lnTo>
                <a:lnTo>
                  <a:pt x="9823" y="248651"/>
                </a:lnTo>
                <a:lnTo>
                  <a:pt x="3145" y="200417"/>
                </a:lnTo>
                <a:lnTo>
                  <a:pt x="0" y="151496"/>
                </a:lnTo>
                <a:lnTo>
                  <a:pt x="375" y="101827"/>
                </a:lnTo>
                <a:lnTo>
                  <a:pt x="4261" y="51348"/>
                </a:lnTo>
                <a:lnTo>
                  <a:pt x="11647" y="0"/>
                </a:lnTo>
                <a:lnTo>
                  <a:pt x="715774" y="12416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5301630" y="5685211"/>
            <a:ext cx="619125" cy="672465"/>
          </a:xfrm>
          <a:custGeom>
            <a:avLst/>
            <a:gdLst/>
            <a:ahLst/>
            <a:cxnLst/>
            <a:rect l="l" t="t" r="r" b="b"/>
            <a:pathLst>
              <a:path w="619125" h="672464">
                <a:moveTo>
                  <a:pt x="619112" y="0"/>
                </a:moveTo>
                <a:lnTo>
                  <a:pt x="0" y="357505"/>
                </a:lnTo>
                <a:lnTo>
                  <a:pt x="27341" y="401589"/>
                </a:lnTo>
                <a:lnTo>
                  <a:pt x="56805" y="442757"/>
                </a:lnTo>
                <a:lnTo>
                  <a:pt x="88437" y="481048"/>
                </a:lnTo>
                <a:lnTo>
                  <a:pt x="122287" y="516503"/>
                </a:lnTo>
                <a:lnTo>
                  <a:pt x="158402" y="549160"/>
                </a:lnTo>
                <a:lnTo>
                  <a:pt x="196829" y="579061"/>
                </a:lnTo>
                <a:lnTo>
                  <a:pt x="237615" y="606245"/>
                </a:lnTo>
                <a:lnTo>
                  <a:pt x="280810" y="630751"/>
                </a:lnTo>
                <a:lnTo>
                  <a:pt x="326459" y="652621"/>
                </a:lnTo>
                <a:lnTo>
                  <a:pt x="374611" y="671893"/>
                </a:lnTo>
                <a:lnTo>
                  <a:pt x="619112" y="0"/>
                </a:lnTo>
                <a:close/>
              </a:path>
            </a:pathLst>
          </a:custGeom>
          <a:solidFill>
            <a:srgbClr val="4C59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5301630" y="5685211"/>
            <a:ext cx="619125" cy="672465"/>
          </a:xfrm>
          <a:custGeom>
            <a:avLst/>
            <a:gdLst/>
            <a:ahLst/>
            <a:cxnLst/>
            <a:rect l="l" t="t" r="r" b="b"/>
            <a:pathLst>
              <a:path w="619125" h="672464">
                <a:moveTo>
                  <a:pt x="619112" y="0"/>
                </a:moveTo>
                <a:lnTo>
                  <a:pt x="374611" y="671893"/>
                </a:lnTo>
                <a:lnTo>
                  <a:pt x="326459" y="652621"/>
                </a:lnTo>
                <a:lnTo>
                  <a:pt x="280810" y="630751"/>
                </a:lnTo>
                <a:lnTo>
                  <a:pt x="237615" y="606245"/>
                </a:lnTo>
                <a:lnTo>
                  <a:pt x="196829" y="579061"/>
                </a:lnTo>
                <a:lnTo>
                  <a:pt x="158402" y="549160"/>
                </a:lnTo>
                <a:lnTo>
                  <a:pt x="122287" y="516503"/>
                </a:lnTo>
                <a:lnTo>
                  <a:pt x="88437" y="481048"/>
                </a:lnTo>
                <a:lnTo>
                  <a:pt x="56805" y="442757"/>
                </a:lnTo>
                <a:lnTo>
                  <a:pt x="27341" y="401589"/>
                </a:lnTo>
                <a:lnTo>
                  <a:pt x="0" y="357505"/>
                </a:lnTo>
                <a:lnTo>
                  <a:pt x="619112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5674673" y="5684643"/>
            <a:ext cx="489584" cy="717550"/>
          </a:xfrm>
          <a:custGeom>
            <a:avLst/>
            <a:gdLst/>
            <a:ahLst/>
            <a:cxnLst/>
            <a:rect l="l" t="t" r="r" b="b"/>
            <a:pathLst>
              <a:path w="489585" h="717550">
                <a:moveTo>
                  <a:pt x="244500" y="0"/>
                </a:moveTo>
                <a:lnTo>
                  <a:pt x="0" y="672020"/>
                </a:lnTo>
                <a:lnTo>
                  <a:pt x="49271" y="688215"/>
                </a:lnTo>
                <a:lnTo>
                  <a:pt x="98295" y="700811"/>
                </a:lnTo>
                <a:lnTo>
                  <a:pt x="147133" y="709809"/>
                </a:lnTo>
                <a:lnTo>
                  <a:pt x="195848" y="715207"/>
                </a:lnTo>
                <a:lnTo>
                  <a:pt x="244501" y="717007"/>
                </a:lnTo>
                <a:lnTo>
                  <a:pt x="293155" y="715207"/>
                </a:lnTo>
                <a:lnTo>
                  <a:pt x="341871" y="709809"/>
                </a:lnTo>
                <a:lnTo>
                  <a:pt x="390712" y="700811"/>
                </a:lnTo>
                <a:lnTo>
                  <a:pt x="439738" y="688215"/>
                </a:lnTo>
                <a:lnTo>
                  <a:pt x="489013" y="672020"/>
                </a:lnTo>
                <a:lnTo>
                  <a:pt x="244500" y="0"/>
                </a:lnTo>
                <a:close/>
              </a:path>
            </a:pathLst>
          </a:custGeom>
          <a:solidFill>
            <a:srgbClr val="2D80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5674673" y="5684643"/>
            <a:ext cx="489584" cy="717550"/>
          </a:xfrm>
          <a:custGeom>
            <a:avLst/>
            <a:gdLst/>
            <a:ahLst/>
            <a:cxnLst/>
            <a:rect l="l" t="t" r="r" b="b"/>
            <a:pathLst>
              <a:path w="489585" h="717550">
                <a:moveTo>
                  <a:pt x="244500" y="0"/>
                </a:moveTo>
                <a:lnTo>
                  <a:pt x="489013" y="672020"/>
                </a:lnTo>
                <a:lnTo>
                  <a:pt x="439738" y="688215"/>
                </a:lnTo>
                <a:lnTo>
                  <a:pt x="390712" y="700811"/>
                </a:lnTo>
                <a:lnTo>
                  <a:pt x="341871" y="709809"/>
                </a:lnTo>
                <a:lnTo>
                  <a:pt x="293155" y="715207"/>
                </a:lnTo>
                <a:lnTo>
                  <a:pt x="244501" y="717007"/>
                </a:lnTo>
                <a:lnTo>
                  <a:pt x="195848" y="715207"/>
                </a:lnTo>
                <a:lnTo>
                  <a:pt x="147133" y="709809"/>
                </a:lnTo>
                <a:lnTo>
                  <a:pt x="98295" y="700811"/>
                </a:lnTo>
                <a:lnTo>
                  <a:pt x="49271" y="688215"/>
                </a:lnTo>
                <a:lnTo>
                  <a:pt x="0" y="672020"/>
                </a:lnTo>
                <a:lnTo>
                  <a:pt x="24450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5917605" y="5685211"/>
            <a:ext cx="619125" cy="672465"/>
          </a:xfrm>
          <a:custGeom>
            <a:avLst/>
            <a:gdLst/>
            <a:ahLst/>
            <a:cxnLst/>
            <a:rect l="l" t="t" r="r" b="b"/>
            <a:pathLst>
              <a:path w="619125" h="672464">
                <a:moveTo>
                  <a:pt x="0" y="0"/>
                </a:moveTo>
                <a:lnTo>
                  <a:pt x="244513" y="671893"/>
                </a:lnTo>
                <a:lnTo>
                  <a:pt x="292661" y="652621"/>
                </a:lnTo>
                <a:lnTo>
                  <a:pt x="338308" y="630751"/>
                </a:lnTo>
                <a:lnTo>
                  <a:pt x="381500" y="606245"/>
                </a:lnTo>
                <a:lnTo>
                  <a:pt x="422285" y="579061"/>
                </a:lnTo>
                <a:lnTo>
                  <a:pt x="460711" y="549160"/>
                </a:lnTo>
                <a:lnTo>
                  <a:pt x="496825" y="516503"/>
                </a:lnTo>
                <a:lnTo>
                  <a:pt x="530674" y="481048"/>
                </a:lnTo>
                <a:lnTo>
                  <a:pt x="562307" y="442757"/>
                </a:lnTo>
                <a:lnTo>
                  <a:pt x="591770" y="401589"/>
                </a:lnTo>
                <a:lnTo>
                  <a:pt x="619112" y="357505"/>
                </a:lnTo>
                <a:lnTo>
                  <a:pt x="0" y="0"/>
                </a:lnTo>
                <a:close/>
              </a:path>
            </a:pathLst>
          </a:custGeom>
          <a:solidFill>
            <a:srgbClr val="91A7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5917605" y="5685211"/>
            <a:ext cx="619125" cy="672465"/>
          </a:xfrm>
          <a:custGeom>
            <a:avLst/>
            <a:gdLst/>
            <a:ahLst/>
            <a:cxnLst/>
            <a:rect l="l" t="t" r="r" b="b"/>
            <a:pathLst>
              <a:path w="619125" h="672464">
                <a:moveTo>
                  <a:pt x="0" y="0"/>
                </a:moveTo>
                <a:lnTo>
                  <a:pt x="619112" y="357505"/>
                </a:lnTo>
                <a:lnTo>
                  <a:pt x="591770" y="401589"/>
                </a:lnTo>
                <a:lnTo>
                  <a:pt x="562307" y="442757"/>
                </a:lnTo>
                <a:lnTo>
                  <a:pt x="530674" y="481048"/>
                </a:lnTo>
                <a:lnTo>
                  <a:pt x="496825" y="516503"/>
                </a:lnTo>
                <a:lnTo>
                  <a:pt x="460711" y="549160"/>
                </a:lnTo>
                <a:lnTo>
                  <a:pt x="422285" y="579061"/>
                </a:lnTo>
                <a:lnTo>
                  <a:pt x="381500" y="606245"/>
                </a:lnTo>
                <a:lnTo>
                  <a:pt x="338308" y="630751"/>
                </a:lnTo>
                <a:lnTo>
                  <a:pt x="292661" y="652621"/>
                </a:lnTo>
                <a:lnTo>
                  <a:pt x="244513" y="67189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5916772" y="5562488"/>
            <a:ext cx="716280" cy="481965"/>
          </a:xfrm>
          <a:custGeom>
            <a:avLst/>
            <a:gdLst/>
            <a:ahLst/>
            <a:cxnLst/>
            <a:rect l="l" t="t" r="r" b="b"/>
            <a:pathLst>
              <a:path w="716279" h="481964">
                <a:moveTo>
                  <a:pt x="704126" y="0"/>
                </a:moveTo>
                <a:lnTo>
                  <a:pt x="0" y="124167"/>
                </a:lnTo>
                <a:lnTo>
                  <a:pt x="619201" y="481672"/>
                </a:lnTo>
                <a:lnTo>
                  <a:pt x="643704" y="435951"/>
                </a:lnTo>
                <a:lnTo>
                  <a:pt x="664621" y="389849"/>
                </a:lnTo>
                <a:lnTo>
                  <a:pt x="681962" y="343306"/>
                </a:lnTo>
                <a:lnTo>
                  <a:pt x="695738" y="296261"/>
                </a:lnTo>
                <a:lnTo>
                  <a:pt x="705959" y="248651"/>
                </a:lnTo>
                <a:lnTo>
                  <a:pt x="712637" y="200417"/>
                </a:lnTo>
                <a:lnTo>
                  <a:pt x="715782" y="151496"/>
                </a:lnTo>
                <a:lnTo>
                  <a:pt x="715404" y="101827"/>
                </a:lnTo>
                <a:lnTo>
                  <a:pt x="711515" y="51348"/>
                </a:lnTo>
                <a:lnTo>
                  <a:pt x="704126" y="0"/>
                </a:lnTo>
                <a:close/>
              </a:path>
            </a:pathLst>
          </a:custGeom>
          <a:solidFill>
            <a:srgbClr val="6E9E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5916772" y="5562488"/>
            <a:ext cx="716280" cy="481965"/>
          </a:xfrm>
          <a:custGeom>
            <a:avLst/>
            <a:gdLst/>
            <a:ahLst/>
            <a:cxnLst/>
            <a:rect l="l" t="t" r="r" b="b"/>
            <a:pathLst>
              <a:path w="716279" h="481964">
                <a:moveTo>
                  <a:pt x="0" y="124167"/>
                </a:moveTo>
                <a:lnTo>
                  <a:pt x="704126" y="0"/>
                </a:lnTo>
                <a:lnTo>
                  <a:pt x="711515" y="51348"/>
                </a:lnTo>
                <a:lnTo>
                  <a:pt x="715404" y="101827"/>
                </a:lnTo>
                <a:lnTo>
                  <a:pt x="715782" y="151496"/>
                </a:lnTo>
                <a:lnTo>
                  <a:pt x="712637" y="200417"/>
                </a:lnTo>
                <a:lnTo>
                  <a:pt x="705959" y="248651"/>
                </a:lnTo>
                <a:lnTo>
                  <a:pt x="695738" y="296261"/>
                </a:lnTo>
                <a:lnTo>
                  <a:pt x="681962" y="343306"/>
                </a:lnTo>
                <a:lnTo>
                  <a:pt x="664621" y="389849"/>
                </a:lnTo>
                <a:lnTo>
                  <a:pt x="643704" y="435951"/>
                </a:lnTo>
                <a:lnTo>
                  <a:pt x="619201" y="481672"/>
                </a:lnTo>
                <a:lnTo>
                  <a:pt x="0" y="12416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917060" y="5140562"/>
            <a:ext cx="704215" cy="548005"/>
          </a:xfrm>
          <a:custGeom>
            <a:avLst/>
            <a:gdLst/>
            <a:ahLst/>
            <a:cxnLst/>
            <a:rect l="l" t="t" r="r" b="b"/>
            <a:pathLst>
              <a:path w="704215" h="548004">
                <a:moveTo>
                  <a:pt x="459524" y="0"/>
                </a:moveTo>
                <a:lnTo>
                  <a:pt x="0" y="547738"/>
                </a:lnTo>
                <a:lnTo>
                  <a:pt x="704024" y="423583"/>
                </a:lnTo>
                <a:lnTo>
                  <a:pt x="693406" y="372807"/>
                </a:lnTo>
                <a:lnTo>
                  <a:pt x="679798" y="324044"/>
                </a:lnTo>
                <a:lnTo>
                  <a:pt x="663168" y="277242"/>
                </a:lnTo>
                <a:lnTo>
                  <a:pt x="643484" y="232346"/>
                </a:lnTo>
                <a:lnTo>
                  <a:pt x="620717" y="189303"/>
                </a:lnTo>
                <a:lnTo>
                  <a:pt x="594834" y="148058"/>
                </a:lnTo>
                <a:lnTo>
                  <a:pt x="565804" y="108560"/>
                </a:lnTo>
                <a:lnTo>
                  <a:pt x="533597" y="70753"/>
                </a:lnTo>
                <a:lnTo>
                  <a:pt x="498180" y="34584"/>
                </a:lnTo>
                <a:lnTo>
                  <a:pt x="459524" y="0"/>
                </a:lnTo>
                <a:close/>
              </a:path>
            </a:pathLst>
          </a:custGeom>
          <a:solidFill>
            <a:srgbClr val="8F9D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5917060" y="5140562"/>
            <a:ext cx="704215" cy="548005"/>
          </a:xfrm>
          <a:custGeom>
            <a:avLst/>
            <a:gdLst/>
            <a:ahLst/>
            <a:cxnLst/>
            <a:rect l="l" t="t" r="r" b="b"/>
            <a:pathLst>
              <a:path w="704215" h="548004">
                <a:moveTo>
                  <a:pt x="0" y="547738"/>
                </a:moveTo>
                <a:lnTo>
                  <a:pt x="459524" y="0"/>
                </a:lnTo>
                <a:lnTo>
                  <a:pt x="498180" y="34584"/>
                </a:lnTo>
                <a:lnTo>
                  <a:pt x="533597" y="70753"/>
                </a:lnTo>
                <a:lnTo>
                  <a:pt x="565804" y="108560"/>
                </a:lnTo>
                <a:lnTo>
                  <a:pt x="594834" y="148058"/>
                </a:lnTo>
                <a:lnTo>
                  <a:pt x="620717" y="189303"/>
                </a:lnTo>
                <a:lnTo>
                  <a:pt x="643484" y="232346"/>
                </a:lnTo>
                <a:lnTo>
                  <a:pt x="663168" y="277242"/>
                </a:lnTo>
                <a:lnTo>
                  <a:pt x="679798" y="324044"/>
                </a:lnTo>
                <a:lnTo>
                  <a:pt x="693406" y="372807"/>
                </a:lnTo>
                <a:lnTo>
                  <a:pt x="704024" y="423583"/>
                </a:lnTo>
                <a:lnTo>
                  <a:pt x="0" y="547738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918339" y="4974351"/>
            <a:ext cx="459740" cy="715645"/>
          </a:xfrm>
          <a:custGeom>
            <a:avLst/>
            <a:gdLst/>
            <a:ahLst/>
            <a:cxnLst/>
            <a:rect l="l" t="t" r="r" b="b"/>
            <a:pathLst>
              <a:path w="459739" h="715645">
                <a:moveTo>
                  <a:pt x="0" y="0"/>
                </a:moveTo>
                <a:lnTo>
                  <a:pt x="0" y="715022"/>
                </a:lnTo>
                <a:lnTo>
                  <a:pt x="459524" y="167284"/>
                </a:lnTo>
                <a:lnTo>
                  <a:pt x="418758" y="135214"/>
                </a:lnTo>
                <a:lnTo>
                  <a:pt x="376994" y="106610"/>
                </a:lnTo>
                <a:lnTo>
                  <a:pt x="334176" y="81450"/>
                </a:lnTo>
                <a:lnTo>
                  <a:pt x="290244" y="59713"/>
                </a:lnTo>
                <a:lnTo>
                  <a:pt x="245140" y="41379"/>
                </a:lnTo>
                <a:lnTo>
                  <a:pt x="198805" y="26426"/>
                </a:lnTo>
                <a:lnTo>
                  <a:pt x="151182" y="14833"/>
                </a:lnTo>
                <a:lnTo>
                  <a:pt x="102213" y="6578"/>
                </a:lnTo>
                <a:lnTo>
                  <a:pt x="51838" y="1641"/>
                </a:lnTo>
                <a:lnTo>
                  <a:pt x="0" y="0"/>
                </a:lnTo>
                <a:close/>
              </a:path>
            </a:pathLst>
          </a:custGeom>
          <a:solidFill>
            <a:srgbClr val="7E879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5918339" y="4974351"/>
            <a:ext cx="459740" cy="715645"/>
          </a:xfrm>
          <a:custGeom>
            <a:avLst/>
            <a:gdLst/>
            <a:ahLst/>
            <a:cxnLst/>
            <a:rect l="l" t="t" r="r" b="b"/>
            <a:pathLst>
              <a:path w="459739" h="715645">
                <a:moveTo>
                  <a:pt x="0" y="715022"/>
                </a:moveTo>
                <a:lnTo>
                  <a:pt x="0" y="0"/>
                </a:lnTo>
                <a:lnTo>
                  <a:pt x="51838" y="1641"/>
                </a:lnTo>
                <a:lnTo>
                  <a:pt x="102213" y="6578"/>
                </a:lnTo>
                <a:lnTo>
                  <a:pt x="151182" y="14833"/>
                </a:lnTo>
                <a:lnTo>
                  <a:pt x="198805" y="26426"/>
                </a:lnTo>
                <a:lnTo>
                  <a:pt x="245140" y="41379"/>
                </a:lnTo>
                <a:lnTo>
                  <a:pt x="290244" y="59713"/>
                </a:lnTo>
                <a:lnTo>
                  <a:pt x="334176" y="81450"/>
                </a:lnTo>
                <a:lnTo>
                  <a:pt x="376994" y="106610"/>
                </a:lnTo>
                <a:lnTo>
                  <a:pt x="418758" y="135214"/>
                </a:lnTo>
                <a:lnTo>
                  <a:pt x="459524" y="167284"/>
                </a:lnTo>
                <a:lnTo>
                  <a:pt x="0" y="71502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5428441" y="5200429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 txBox="1"/>
          <p:nvPr/>
        </p:nvSpPr>
        <p:spPr>
          <a:xfrm>
            <a:off x="5577130" y="5623537"/>
            <a:ext cx="6883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105" b="1">
                <a:latin typeface="Gotham"/>
                <a:cs typeface="Gotham"/>
              </a:rPr>
              <a:t>21/</a:t>
            </a:r>
            <a:r>
              <a:rPr dirty="0" sz="800" spc="-16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22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0893246" y="4974360"/>
            <a:ext cx="717550" cy="1075690"/>
          </a:xfrm>
          <a:custGeom>
            <a:avLst/>
            <a:gdLst/>
            <a:ahLst/>
            <a:cxnLst/>
            <a:rect l="l" t="t" r="r" b="b"/>
            <a:pathLst>
              <a:path w="717550" h="1075689">
                <a:moveTo>
                  <a:pt x="717279" y="0"/>
                </a:moveTo>
                <a:lnTo>
                  <a:pt x="661877" y="1860"/>
                </a:lnTo>
                <a:lnTo>
                  <a:pt x="608482" y="7510"/>
                </a:lnTo>
                <a:lnTo>
                  <a:pt x="556724" y="17047"/>
                </a:lnTo>
                <a:lnTo>
                  <a:pt x="506233" y="30571"/>
                </a:lnTo>
                <a:lnTo>
                  <a:pt x="456638" y="48182"/>
                </a:lnTo>
                <a:lnTo>
                  <a:pt x="407570" y="69979"/>
                </a:lnTo>
                <a:lnTo>
                  <a:pt x="358657" y="96062"/>
                </a:lnTo>
                <a:lnTo>
                  <a:pt x="318580" y="120956"/>
                </a:lnTo>
                <a:lnTo>
                  <a:pt x="280703" y="148030"/>
                </a:lnTo>
                <a:lnTo>
                  <a:pt x="245060" y="177154"/>
                </a:lnTo>
                <a:lnTo>
                  <a:pt x="211685" y="208201"/>
                </a:lnTo>
                <a:lnTo>
                  <a:pt x="180614" y="241040"/>
                </a:lnTo>
                <a:lnTo>
                  <a:pt x="151880" y="275543"/>
                </a:lnTo>
                <a:lnTo>
                  <a:pt x="125519" y="311580"/>
                </a:lnTo>
                <a:lnTo>
                  <a:pt x="101565" y="349024"/>
                </a:lnTo>
                <a:lnTo>
                  <a:pt x="80052" y="387743"/>
                </a:lnTo>
                <a:lnTo>
                  <a:pt x="61016" y="427611"/>
                </a:lnTo>
                <a:lnTo>
                  <a:pt x="44490" y="468496"/>
                </a:lnTo>
                <a:lnTo>
                  <a:pt x="30510" y="510271"/>
                </a:lnTo>
                <a:lnTo>
                  <a:pt x="19109" y="552806"/>
                </a:lnTo>
                <a:lnTo>
                  <a:pt x="10324" y="595973"/>
                </a:lnTo>
                <a:lnTo>
                  <a:pt x="4187" y="639641"/>
                </a:lnTo>
                <a:lnTo>
                  <a:pt x="734" y="683683"/>
                </a:lnTo>
                <a:lnTo>
                  <a:pt x="0" y="727968"/>
                </a:lnTo>
                <a:lnTo>
                  <a:pt x="2018" y="772369"/>
                </a:lnTo>
                <a:lnTo>
                  <a:pt x="6824" y="816755"/>
                </a:lnTo>
                <a:lnTo>
                  <a:pt x="14452" y="860999"/>
                </a:lnTo>
                <a:lnTo>
                  <a:pt x="24937" y="904970"/>
                </a:lnTo>
                <a:lnTo>
                  <a:pt x="38313" y="948539"/>
                </a:lnTo>
                <a:lnTo>
                  <a:pt x="54615" y="991579"/>
                </a:lnTo>
                <a:lnTo>
                  <a:pt x="73877" y="1033958"/>
                </a:lnTo>
                <a:lnTo>
                  <a:pt x="96135" y="1075550"/>
                </a:lnTo>
                <a:lnTo>
                  <a:pt x="717279" y="717029"/>
                </a:lnTo>
                <a:lnTo>
                  <a:pt x="717279" y="0"/>
                </a:lnTo>
                <a:close/>
              </a:path>
            </a:pathLst>
          </a:custGeom>
          <a:solidFill>
            <a:srgbClr val="4651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10989092" y="5690579"/>
            <a:ext cx="1242060" cy="717550"/>
          </a:xfrm>
          <a:custGeom>
            <a:avLst/>
            <a:gdLst/>
            <a:ahLst/>
            <a:cxnLst/>
            <a:rect l="l" t="t" r="r" b="b"/>
            <a:pathLst>
              <a:path w="1242059" h="717550">
                <a:moveTo>
                  <a:pt x="620966" y="0"/>
                </a:moveTo>
                <a:lnTo>
                  <a:pt x="0" y="358648"/>
                </a:lnTo>
                <a:lnTo>
                  <a:pt x="29302" y="405703"/>
                </a:lnTo>
                <a:lnTo>
                  <a:pt x="60884" y="449125"/>
                </a:lnTo>
                <a:lnTo>
                  <a:pt x="95014" y="489182"/>
                </a:lnTo>
                <a:lnTo>
                  <a:pt x="131965" y="526148"/>
                </a:lnTo>
                <a:lnTo>
                  <a:pt x="172006" y="560293"/>
                </a:lnTo>
                <a:lnTo>
                  <a:pt x="215409" y="591889"/>
                </a:lnTo>
                <a:lnTo>
                  <a:pt x="262445" y="621207"/>
                </a:lnTo>
                <a:lnTo>
                  <a:pt x="304036" y="643466"/>
                </a:lnTo>
                <a:lnTo>
                  <a:pt x="346416" y="662730"/>
                </a:lnTo>
                <a:lnTo>
                  <a:pt x="389456" y="679034"/>
                </a:lnTo>
                <a:lnTo>
                  <a:pt x="433026" y="692411"/>
                </a:lnTo>
                <a:lnTo>
                  <a:pt x="476997" y="702896"/>
                </a:lnTo>
                <a:lnTo>
                  <a:pt x="521241" y="710525"/>
                </a:lnTo>
                <a:lnTo>
                  <a:pt x="565628" y="715331"/>
                </a:lnTo>
                <a:lnTo>
                  <a:pt x="610029" y="717350"/>
                </a:lnTo>
                <a:lnTo>
                  <a:pt x="654315" y="716615"/>
                </a:lnTo>
                <a:lnTo>
                  <a:pt x="698357" y="713162"/>
                </a:lnTo>
                <a:lnTo>
                  <a:pt x="742026" y="707025"/>
                </a:lnTo>
                <a:lnTo>
                  <a:pt x="785193" y="698238"/>
                </a:lnTo>
                <a:lnTo>
                  <a:pt x="827729" y="686837"/>
                </a:lnTo>
                <a:lnTo>
                  <a:pt x="869504" y="672855"/>
                </a:lnTo>
                <a:lnTo>
                  <a:pt x="910390" y="656328"/>
                </a:lnTo>
                <a:lnTo>
                  <a:pt x="950257" y="637289"/>
                </a:lnTo>
                <a:lnTo>
                  <a:pt x="988977" y="615774"/>
                </a:lnTo>
                <a:lnTo>
                  <a:pt x="1026420" y="591817"/>
                </a:lnTo>
                <a:lnTo>
                  <a:pt x="1062457" y="565452"/>
                </a:lnTo>
                <a:lnTo>
                  <a:pt x="1096960" y="536715"/>
                </a:lnTo>
                <a:lnTo>
                  <a:pt x="1129798" y="505640"/>
                </a:lnTo>
                <a:lnTo>
                  <a:pt x="1160844" y="472261"/>
                </a:lnTo>
                <a:lnTo>
                  <a:pt x="1189968" y="436613"/>
                </a:lnTo>
                <a:lnTo>
                  <a:pt x="1217040" y="398730"/>
                </a:lnTo>
                <a:lnTo>
                  <a:pt x="1241933" y="358648"/>
                </a:lnTo>
                <a:lnTo>
                  <a:pt x="620966" y="0"/>
                </a:lnTo>
                <a:close/>
              </a:path>
            </a:pathLst>
          </a:custGeom>
          <a:solidFill>
            <a:srgbClr val="6A696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10989092" y="5690579"/>
            <a:ext cx="1242060" cy="717550"/>
          </a:xfrm>
          <a:custGeom>
            <a:avLst/>
            <a:gdLst/>
            <a:ahLst/>
            <a:cxnLst/>
            <a:rect l="l" t="t" r="r" b="b"/>
            <a:pathLst>
              <a:path w="1242059" h="717550">
                <a:moveTo>
                  <a:pt x="620966" y="0"/>
                </a:moveTo>
                <a:lnTo>
                  <a:pt x="1241933" y="358648"/>
                </a:lnTo>
                <a:lnTo>
                  <a:pt x="1217040" y="398730"/>
                </a:lnTo>
                <a:lnTo>
                  <a:pt x="1189968" y="436613"/>
                </a:lnTo>
                <a:lnTo>
                  <a:pt x="1160844" y="472261"/>
                </a:lnTo>
                <a:lnTo>
                  <a:pt x="1129798" y="505640"/>
                </a:lnTo>
                <a:lnTo>
                  <a:pt x="1096960" y="536715"/>
                </a:lnTo>
                <a:lnTo>
                  <a:pt x="1062457" y="565452"/>
                </a:lnTo>
                <a:lnTo>
                  <a:pt x="1026420" y="591817"/>
                </a:lnTo>
                <a:lnTo>
                  <a:pt x="988977" y="615774"/>
                </a:lnTo>
                <a:lnTo>
                  <a:pt x="950257" y="637289"/>
                </a:lnTo>
                <a:lnTo>
                  <a:pt x="910390" y="656328"/>
                </a:lnTo>
                <a:lnTo>
                  <a:pt x="869504" y="672855"/>
                </a:lnTo>
                <a:lnTo>
                  <a:pt x="827729" y="686837"/>
                </a:lnTo>
                <a:lnTo>
                  <a:pt x="785193" y="698238"/>
                </a:lnTo>
                <a:lnTo>
                  <a:pt x="742026" y="707025"/>
                </a:lnTo>
                <a:lnTo>
                  <a:pt x="698357" y="713162"/>
                </a:lnTo>
                <a:lnTo>
                  <a:pt x="654315" y="716615"/>
                </a:lnTo>
                <a:lnTo>
                  <a:pt x="610029" y="717350"/>
                </a:lnTo>
                <a:lnTo>
                  <a:pt x="565628" y="715331"/>
                </a:lnTo>
                <a:lnTo>
                  <a:pt x="521241" y="710525"/>
                </a:lnTo>
                <a:lnTo>
                  <a:pt x="476997" y="702896"/>
                </a:lnTo>
                <a:lnTo>
                  <a:pt x="433026" y="692411"/>
                </a:lnTo>
                <a:lnTo>
                  <a:pt x="389456" y="679034"/>
                </a:lnTo>
                <a:lnTo>
                  <a:pt x="346416" y="662730"/>
                </a:lnTo>
                <a:lnTo>
                  <a:pt x="304036" y="643466"/>
                </a:lnTo>
                <a:lnTo>
                  <a:pt x="262445" y="621207"/>
                </a:lnTo>
                <a:lnTo>
                  <a:pt x="215409" y="591889"/>
                </a:lnTo>
                <a:lnTo>
                  <a:pt x="172006" y="560293"/>
                </a:lnTo>
                <a:lnTo>
                  <a:pt x="131965" y="526148"/>
                </a:lnTo>
                <a:lnTo>
                  <a:pt x="95014" y="489182"/>
                </a:lnTo>
                <a:lnTo>
                  <a:pt x="60884" y="449125"/>
                </a:lnTo>
                <a:lnTo>
                  <a:pt x="29302" y="405703"/>
                </a:lnTo>
                <a:lnTo>
                  <a:pt x="0" y="358648"/>
                </a:lnTo>
                <a:lnTo>
                  <a:pt x="620966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1609592" y="4974360"/>
            <a:ext cx="717550" cy="1075690"/>
          </a:xfrm>
          <a:custGeom>
            <a:avLst/>
            <a:gdLst/>
            <a:ahLst/>
            <a:cxnLst/>
            <a:rect l="l" t="t" r="r" b="b"/>
            <a:pathLst>
              <a:path w="717550" h="1075689">
                <a:moveTo>
                  <a:pt x="0" y="0"/>
                </a:moveTo>
                <a:lnTo>
                  <a:pt x="0" y="717029"/>
                </a:lnTo>
                <a:lnTo>
                  <a:pt x="621144" y="1075550"/>
                </a:lnTo>
                <a:lnTo>
                  <a:pt x="647232" y="1026649"/>
                </a:lnTo>
                <a:lnTo>
                  <a:pt x="669035" y="977593"/>
                </a:lnTo>
                <a:lnTo>
                  <a:pt x="686651" y="928012"/>
                </a:lnTo>
                <a:lnTo>
                  <a:pt x="700179" y="877536"/>
                </a:lnTo>
                <a:lnTo>
                  <a:pt x="709719" y="825794"/>
                </a:lnTo>
                <a:lnTo>
                  <a:pt x="715370" y="772415"/>
                </a:lnTo>
                <a:lnTo>
                  <a:pt x="717232" y="717029"/>
                </a:lnTo>
                <a:lnTo>
                  <a:pt x="715706" y="669883"/>
                </a:lnTo>
                <a:lnTo>
                  <a:pt x="711193" y="623552"/>
                </a:lnTo>
                <a:lnTo>
                  <a:pt x="703785" y="578130"/>
                </a:lnTo>
                <a:lnTo>
                  <a:pt x="693578" y="533711"/>
                </a:lnTo>
                <a:lnTo>
                  <a:pt x="680667" y="490389"/>
                </a:lnTo>
                <a:lnTo>
                  <a:pt x="665145" y="448261"/>
                </a:lnTo>
                <a:lnTo>
                  <a:pt x="647108" y="407418"/>
                </a:lnTo>
                <a:lnTo>
                  <a:pt x="626649" y="367958"/>
                </a:lnTo>
                <a:lnTo>
                  <a:pt x="603864" y="329972"/>
                </a:lnTo>
                <a:lnTo>
                  <a:pt x="578847" y="293558"/>
                </a:lnTo>
                <a:lnTo>
                  <a:pt x="551692" y="258807"/>
                </a:lnTo>
                <a:lnTo>
                  <a:pt x="522494" y="225816"/>
                </a:lnTo>
                <a:lnTo>
                  <a:pt x="491347" y="194679"/>
                </a:lnTo>
                <a:lnTo>
                  <a:pt x="458346" y="165489"/>
                </a:lnTo>
                <a:lnTo>
                  <a:pt x="423586" y="138343"/>
                </a:lnTo>
                <a:lnTo>
                  <a:pt x="387161" y="113333"/>
                </a:lnTo>
                <a:lnTo>
                  <a:pt x="349165" y="90554"/>
                </a:lnTo>
                <a:lnTo>
                  <a:pt x="309693" y="70102"/>
                </a:lnTo>
                <a:lnTo>
                  <a:pt x="268840" y="52070"/>
                </a:lnTo>
                <a:lnTo>
                  <a:pt x="226699" y="36553"/>
                </a:lnTo>
                <a:lnTo>
                  <a:pt x="183366" y="23646"/>
                </a:lnTo>
                <a:lnTo>
                  <a:pt x="138935" y="13442"/>
                </a:lnTo>
                <a:lnTo>
                  <a:pt x="93501" y="6037"/>
                </a:lnTo>
                <a:lnTo>
                  <a:pt x="47157" y="1525"/>
                </a:lnTo>
                <a:lnTo>
                  <a:pt x="0" y="0"/>
                </a:lnTo>
                <a:close/>
              </a:path>
            </a:pathLst>
          </a:custGeom>
          <a:solidFill>
            <a:srgbClr val="AFA6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1609592" y="4974360"/>
            <a:ext cx="717550" cy="1075690"/>
          </a:xfrm>
          <a:custGeom>
            <a:avLst/>
            <a:gdLst/>
            <a:ahLst/>
            <a:cxnLst/>
            <a:rect l="l" t="t" r="r" b="b"/>
            <a:pathLst>
              <a:path w="717550" h="1075689">
                <a:moveTo>
                  <a:pt x="0" y="717029"/>
                </a:moveTo>
                <a:lnTo>
                  <a:pt x="0" y="0"/>
                </a:lnTo>
                <a:lnTo>
                  <a:pt x="47157" y="1525"/>
                </a:lnTo>
                <a:lnTo>
                  <a:pt x="93501" y="6037"/>
                </a:lnTo>
                <a:lnTo>
                  <a:pt x="138935" y="13442"/>
                </a:lnTo>
                <a:lnTo>
                  <a:pt x="183366" y="23646"/>
                </a:lnTo>
                <a:lnTo>
                  <a:pt x="226699" y="36553"/>
                </a:lnTo>
                <a:lnTo>
                  <a:pt x="268840" y="52070"/>
                </a:lnTo>
                <a:lnTo>
                  <a:pt x="309693" y="70102"/>
                </a:lnTo>
                <a:lnTo>
                  <a:pt x="349165" y="90554"/>
                </a:lnTo>
                <a:lnTo>
                  <a:pt x="387161" y="113333"/>
                </a:lnTo>
                <a:lnTo>
                  <a:pt x="423586" y="138343"/>
                </a:lnTo>
                <a:lnTo>
                  <a:pt x="458346" y="165489"/>
                </a:lnTo>
                <a:lnTo>
                  <a:pt x="491347" y="194679"/>
                </a:lnTo>
                <a:lnTo>
                  <a:pt x="522494" y="225816"/>
                </a:lnTo>
                <a:lnTo>
                  <a:pt x="551692" y="258807"/>
                </a:lnTo>
                <a:lnTo>
                  <a:pt x="578847" y="293558"/>
                </a:lnTo>
                <a:lnTo>
                  <a:pt x="603864" y="329972"/>
                </a:lnTo>
                <a:lnTo>
                  <a:pt x="626649" y="367958"/>
                </a:lnTo>
                <a:lnTo>
                  <a:pt x="647108" y="407418"/>
                </a:lnTo>
                <a:lnTo>
                  <a:pt x="665145" y="448261"/>
                </a:lnTo>
                <a:lnTo>
                  <a:pt x="680667" y="490389"/>
                </a:lnTo>
                <a:lnTo>
                  <a:pt x="693578" y="533711"/>
                </a:lnTo>
                <a:lnTo>
                  <a:pt x="703785" y="578130"/>
                </a:lnTo>
                <a:lnTo>
                  <a:pt x="711193" y="623552"/>
                </a:lnTo>
                <a:lnTo>
                  <a:pt x="715706" y="669883"/>
                </a:lnTo>
                <a:lnTo>
                  <a:pt x="717232" y="717029"/>
                </a:lnTo>
                <a:lnTo>
                  <a:pt x="715370" y="772415"/>
                </a:lnTo>
                <a:lnTo>
                  <a:pt x="709719" y="825794"/>
                </a:lnTo>
                <a:lnTo>
                  <a:pt x="700179" y="877536"/>
                </a:lnTo>
                <a:lnTo>
                  <a:pt x="686651" y="928012"/>
                </a:lnTo>
                <a:lnTo>
                  <a:pt x="669035" y="977593"/>
                </a:lnTo>
                <a:lnTo>
                  <a:pt x="647232" y="1026649"/>
                </a:lnTo>
                <a:lnTo>
                  <a:pt x="621144" y="1075550"/>
                </a:lnTo>
                <a:lnTo>
                  <a:pt x="0" y="71702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1119944" y="5201117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 txBox="1"/>
          <p:nvPr/>
        </p:nvSpPr>
        <p:spPr>
          <a:xfrm>
            <a:off x="11264975" y="5624225"/>
            <a:ext cx="695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20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8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21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199246" y="2453458"/>
            <a:ext cx="717550" cy="1075690"/>
          </a:xfrm>
          <a:custGeom>
            <a:avLst/>
            <a:gdLst/>
            <a:ahLst/>
            <a:cxnLst/>
            <a:rect l="l" t="t" r="r" b="b"/>
            <a:pathLst>
              <a:path w="717550" h="1075689">
                <a:moveTo>
                  <a:pt x="717279" y="0"/>
                </a:moveTo>
                <a:lnTo>
                  <a:pt x="661877" y="1860"/>
                </a:lnTo>
                <a:lnTo>
                  <a:pt x="608482" y="7510"/>
                </a:lnTo>
                <a:lnTo>
                  <a:pt x="556724" y="17047"/>
                </a:lnTo>
                <a:lnTo>
                  <a:pt x="506233" y="30571"/>
                </a:lnTo>
                <a:lnTo>
                  <a:pt x="456638" y="48182"/>
                </a:lnTo>
                <a:lnTo>
                  <a:pt x="407570" y="69979"/>
                </a:lnTo>
                <a:lnTo>
                  <a:pt x="358657" y="96062"/>
                </a:lnTo>
                <a:lnTo>
                  <a:pt x="318580" y="120956"/>
                </a:lnTo>
                <a:lnTo>
                  <a:pt x="280703" y="148030"/>
                </a:lnTo>
                <a:lnTo>
                  <a:pt x="245060" y="177154"/>
                </a:lnTo>
                <a:lnTo>
                  <a:pt x="211685" y="208201"/>
                </a:lnTo>
                <a:lnTo>
                  <a:pt x="180614" y="241040"/>
                </a:lnTo>
                <a:lnTo>
                  <a:pt x="151880" y="275543"/>
                </a:lnTo>
                <a:lnTo>
                  <a:pt x="125519" y="311580"/>
                </a:lnTo>
                <a:lnTo>
                  <a:pt x="101565" y="349024"/>
                </a:lnTo>
                <a:lnTo>
                  <a:pt x="80052" y="387743"/>
                </a:lnTo>
                <a:lnTo>
                  <a:pt x="61016" y="427611"/>
                </a:lnTo>
                <a:lnTo>
                  <a:pt x="44490" y="468496"/>
                </a:lnTo>
                <a:lnTo>
                  <a:pt x="30510" y="510271"/>
                </a:lnTo>
                <a:lnTo>
                  <a:pt x="19109" y="552806"/>
                </a:lnTo>
                <a:lnTo>
                  <a:pt x="10324" y="595973"/>
                </a:lnTo>
                <a:lnTo>
                  <a:pt x="4187" y="639641"/>
                </a:lnTo>
                <a:lnTo>
                  <a:pt x="734" y="683683"/>
                </a:lnTo>
                <a:lnTo>
                  <a:pt x="0" y="727968"/>
                </a:lnTo>
                <a:lnTo>
                  <a:pt x="2018" y="772369"/>
                </a:lnTo>
                <a:lnTo>
                  <a:pt x="6824" y="816755"/>
                </a:lnTo>
                <a:lnTo>
                  <a:pt x="14452" y="860999"/>
                </a:lnTo>
                <a:lnTo>
                  <a:pt x="24937" y="904970"/>
                </a:lnTo>
                <a:lnTo>
                  <a:pt x="38313" y="948539"/>
                </a:lnTo>
                <a:lnTo>
                  <a:pt x="54615" y="991579"/>
                </a:lnTo>
                <a:lnTo>
                  <a:pt x="73877" y="1033958"/>
                </a:lnTo>
                <a:lnTo>
                  <a:pt x="96135" y="1075550"/>
                </a:lnTo>
                <a:lnTo>
                  <a:pt x="717279" y="717029"/>
                </a:lnTo>
                <a:lnTo>
                  <a:pt x="717279" y="0"/>
                </a:lnTo>
                <a:close/>
              </a:path>
            </a:pathLst>
          </a:custGeom>
          <a:solidFill>
            <a:srgbClr val="71456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5295093" y="3169678"/>
            <a:ext cx="1242060" cy="717550"/>
          </a:xfrm>
          <a:custGeom>
            <a:avLst/>
            <a:gdLst/>
            <a:ahLst/>
            <a:cxnLst/>
            <a:rect l="l" t="t" r="r" b="b"/>
            <a:pathLst>
              <a:path w="1242059" h="717550">
                <a:moveTo>
                  <a:pt x="620966" y="0"/>
                </a:moveTo>
                <a:lnTo>
                  <a:pt x="0" y="358648"/>
                </a:lnTo>
                <a:lnTo>
                  <a:pt x="29302" y="405703"/>
                </a:lnTo>
                <a:lnTo>
                  <a:pt x="60884" y="449125"/>
                </a:lnTo>
                <a:lnTo>
                  <a:pt x="95014" y="489182"/>
                </a:lnTo>
                <a:lnTo>
                  <a:pt x="131965" y="526148"/>
                </a:lnTo>
                <a:lnTo>
                  <a:pt x="172006" y="560293"/>
                </a:lnTo>
                <a:lnTo>
                  <a:pt x="215409" y="591889"/>
                </a:lnTo>
                <a:lnTo>
                  <a:pt x="262445" y="621207"/>
                </a:lnTo>
                <a:lnTo>
                  <a:pt x="304036" y="643466"/>
                </a:lnTo>
                <a:lnTo>
                  <a:pt x="346416" y="662730"/>
                </a:lnTo>
                <a:lnTo>
                  <a:pt x="389456" y="679034"/>
                </a:lnTo>
                <a:lnTo>
                  <a:pt x="433026" y="692411"/>
                </a:lnTo>
                <a:lnTo>
                  <a:pt x="476997" y="702896"/>
                </a:lnTo>
                <a:lnTo>
                  <a:pt x="521241" y="710525"/>
                </a:lnTo>
                <a:lnTo>
                  <a:pt x="565628" y="715331"/>
                </a:lnTo>
                <a:lnTo>
                  <a:pt x="610029" y="717350"/>
                </a:lnTo>
                <a:lnTo>
                  <a:pt x="654315" y="716615"/>
                </a:lnTo>
                <a:lnTo>
                  <a:pt x="698357" y="713162"/>
                </a:lnTo>
                <a:lnTo>
                  <a:pt x="742026" y="707025"/>
                </a:lnTo>
                <a:lnTo>
                  <a:pt x="785193" y="698238"/>
                </a:lnTo>
                <a:lnTo>
                  <a:pt x="827729" y="686837"/>
                </a:lnTo>
                <a:lnTo>
                  <a:pt x="869504" y="672855"/>
                </a:lnTo>
                <a:lnTo>
                  <a:pt x="910390" y="656328"/>
                </a:lnTo>
                <a:lnTo>
                  <a:pt x="950257" y="637289"/>
                </a:lnTo>
                <a:lnTo>
                  <a:pt x="988977" y="615774"/>
                </a:lnTo>
                <a:lnTo>
                  <a:pt x="1026420" y="591817"/>
                </a:lnTo>
                <a:lnTo>
                  <a:pt x="1062457" y="565452"/>
                </a:lnTo>
                <a:lnTo>
                  <a:pt x="1096960" y="536715"/>
                </a:lnTo>
                <a:lnTo>
                  <a:pt x="1129798" y="505640"/>
                </a:lnTo>
                <a:lnTo>
                  <a:pt x="1160844" y="472261"/>
                </a:lnTo>
                <a:lnTo>
                  <a:pt x="1189968" y="436613"/>
                </a:lnTo>
                <a:lnTo>
                  <a:pt x="1217040" y="398730"/>
                </a:lnTo>
                <a:lnTo>
                  <a:pt x="1241933" y="358648"/>
                </a:lnTo>
                <a:lnTo>
                  <a:pt x="620966" y="0"/>
                </a:lnTo>
                <a:close/>
              </a:path>
            </a:pathLst>
          </a:custGeom>
          <a:solidFill>
            <a:srgbClr val="9985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5295093" y="3169678"/>
            <a:ext cx="1242060" cy="717550"/>
          </a:xfrm>
          <a:custGeom>
            <a:avLst/>
            <a:gdLst/>
            <a:ahLst/>
            <a:cxnLst/>
            <a:rect l="l" t="t" r="r" b="b"/>
            <a:pathLst>
              <a:path w="1242059" h="717550">
                <a:moveTo>
                  <a:pt x="620966" y="0"/>
                </a:moveTo>
                <a:lnTo>
                  <a:pt x="1241933" y="358648"/>
                </a:lnTo>
                <a:lnTo>
                  <a:pt x="1217040" y="398730"/>
                </a:lnTo>
                <a:lnTo>
                  <a:pt x="1189968" y="436613"/>
                </a:lnTo>
                <a:lnTo>
                  <a:pt x="1160844" y="472261"/>
                </a:lnTo>
                <a:lnTo>
                  <a:pt x="1129798" y="505640"/>
                </a:lnTo>
                <a:lnTo>
                  <a:pt x="1096960" y="536715"/>
                </a:lnTo>
                <a:lnTo>
                  <a:pt x="1062457" y="565452"/>
                </a:lnTo>
                <a:lnTo>
                  <a:pt x="1026420" y="591817"/>
                </a:lnTo>
                <a:lnTo>
                  <a:pt x="988977" y="615774"/>
                </a:lnTo>
                <a:lnTo>
                  <a:pt x="950257" y="637289"/>
                </a:lnTo>
                <a:lnTo>
                  <a:pt x="910390" y="656328"/>
                </a:lnTo>
                <a:lnTo>
                  <a:pt x="869504" y="672855"/>
                </a:lnTo>
                <a:lnTo>
                  <a:pt x="827729" y="686837"/>
                </a:lnTo>
                <a:lnTo>
                  <a:pt x="785193" y="698238"/>
                </a:lnTo>
                <a:lnTo>
                  <a:pt x="742026" y="707025"/>
                </a:lnTo>
                <a:lnTo>
                  <a:pt x="698357" y="713162"/>
                </a:lnTo>
                <a:lnTo>
                  <a:pt x="654315" y="716615"/>
                </a:lnTo>
                <a:lnTo>
                  <a:pt x="610029" y="717350"/>
                </a:lnTo>
                <a:lnTo>
                  <a:pt x="565628" y="715331"/>
                </a:lnTo>
                <a:lnTo>
                  <a:pt x="521241" y="710525"/>
                </a:lnTo>
                <a:lnTo>
                  <a:pt x="476997" y="702896"/>
                </a:lnTo>
                <a:lnTo>
                  <a:pt x="433026" y="692411"/>
                </a:lnTo>
                <a:lnTo>
                  <a:pt x="389456" y="679034"/>
                </a:lnTo>
                <a:lnTo>
                  <a:pt x="346416" y="662730"/>
                </a:lnTo>
                <a:lnTo>
                  <a:pt x="304036" y="643466"/>
                </a:lnTo>
                <a:lnTo>
                  <a:pt x="262445" y="621207"/>
                </a:lnTo>
                <a:lnTo>
                  <a:pt x="215409" y="591889"/>
                </a:lnTo>
                <a:lnTo>
                  <a:pt x="172006" y="560293"/>
                </a:lnTo>
                <a:lnTo>
                  <a:pt x="131965" y="526148"/>
                </a:lnTo>
                <a:lnTo>
                  <a:pt x="95014" y="489182"/>
                </a:lnTo>
                <a:lnTo>
                  <a:pt x="60884" y="449125"/>
                </a:lnTo>
                <a:lnTo>
                  <a:pt x="29302" y="405703"/>
                </a:lnTo>
                <a:lnTo>
                  <a:pt x="0" y="358648"/>
                </a:lnTo>
                <a:lnTo>
                  <a:pt x="620966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5915592" y="2453458"/>
            <a:ext cx="717550" cy="1075690"/>
          </a:xfrm>
          <a:custGeom>
            <a:avLst/>
            <a:gdLst/>
            <a:ahLst/>
            <a:cxnLst/>
            <a:rect l="l" t="t" r="r" b="b"/>
            <a:pathLst>
              <a:path w="717550" h="1075689">
                <a:moveTo>
                  <a:pt x="0" y="0"/>
                </a:moveTo>
                <a:lnTo>
                  <a:pt x="0" y="717029"/>
                </a:lnTo>
                <a:lnTo>
                  <a:pt x="621144" y="1075550"/>
                </a:lnTo>
                <a:lnTo>
                  <a:pt x="647232" y="1026649"/>
                </a:lnTo>
                <a:lnTo>
                  <a:pt x="669035" y="977593"/>
                </a:lnTo>
                <a:lnTo>
                  <a:pt x="686651" y="928012"/>
                </a:lnTo>
                <a:lnTo>
                  <a:pt x="700179" y="877536"/>
                </a:lnTo>
                <a:lnTo>
                  <a:pt x="709719" y="825794"/>
                </a:lnTo>
                <a:lnTo>
                  <a:pt x="715370" y="772415"/>
                </a:lnTo>
                <a:lnTo>
                  <a:pt x="717232" y="717029"/>
                </a:lnTo>
                <a:lnTo>
                  <a:pt x="715706" y="669883"/>
                </a:lnTo>
                <a:lnTo>
                  <a:pt x="711193" y="623552"/>
                </a:lnTo>
                <a:lnTo>
                  <a:pt x="703785" y="578130"/>
                </a:lnTo>
                <a:lnTo>
                  <a:pt x="693578" y="533711"/>
                </a:lnTo>
                <a:lnTo>
                  <a:pt x="680667" y="490389"/>
                </a:lnTo>
                <a:lnTo>
                  <a:pt x="665145" y="448261"/>
                </a:lnTo>
                <a:lnTo>
                  <a:pt x="647108" y="407418"/>
                </a:lnTo>
                <a:lnTo>
                  <a:pt x="626649" y="367958"/>
                </a:lnTo>
                <a:lnTo>
                  <a:pt x="603864" y="329972"/>
                </a:lnTo>
                <a:lnTo>
                  <a:pt x="578847" y="293558"/>
                </a:lnTo>
                <a:lnTo>
                  <a:pt x="551692" y="258807"/>
                </a:lnTo>
                <a:lnTo>
                  <a:pt x="522494" y="225816"/>
                </a:lnTo>
                <a:lnTo>
                  <a:pt x="491347" y="194679"/>
                </a:lnTo>
                <a:lnTo>
                  <a:pt x="458346" y="165489"/>
                </a:lnTo>
                <a:lnTo>
                  <a:pt x="423586" y="138343"/>
                </a:lnTo>
                <a:lnTo>
                  <a:pt x="387161" y="113333"/>
                </a:lnTo>
                <a:lnTo>
                  <a:pt x="349165" y="90554"/>
                </a:lnTo>
                <a:lnTo>
                  <a:pt x="309693" y="70102"/>
                </a:lnTo>
                <a:lnTo>
                  <a:pt x="268840" y="52070"/>
                </a:lnTo>
                <a:lnTo>
                  <a:pt x="226699" y="36553"/>
                </a:lnTo>
                <a:lnTo>
                  <a:pt x="183366" y="23646"/>
                </a:lnTo>
                <a:lnTo>
                  <a:pt x="138935" y="13442"/>
                </a:lnTo>
                <a:lnTo>
                  <a:pt x="93501" y="6037"/>
                </a:lnTo>
                <a:lnTo>
                  <a:pt x="47157" y="1525"/>
                </a:lnTo>
                <a:lnTo>
                  <a:pt x="0" y="0"/>
                </a:lnTo>
                <a:close/>
              </a:path>
            </a:pathLst>
          </a:custGeom>
          <a:solidFill>
            <a:srgbClr val="B186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5915592" y="2453458"/>
            <a:ext cx="717550" cy="1075690"/>
          </a:xfrm>
          <a:custGeom>
            <a:avLst/>
            <a:gdLst/>
            <a:ahLst/>
            <a:cxnLst/>
            <a:rect l="l" t="t" r="r" b="b"/>
            <a:pathLst>
              <a:path w="717550" h="1075689">
                <a:moveTo>
                  <a:pt x="0" y="717029"/>
                </a:moveTo>
                <a:lnTo>
                  <a:pt x="0" y="0"/>
                </a:lnTo>
                <a:lnTo>
                  <a:pt x="47157" y="1525"/>
                </a:lnTo>
                <a:lnTo>
                  <a:pt x="93501" y="6037"/>
                </a:lnTo>
                <a:lnTo>
                  <a:pt x="138935" y="13442"/>
                </a:lnTo>
                <a:lnTo>
                  <a:pt x="183366" y="23646"/>
                </a:lnTo>
                <a:lnTo>
                  <a:pt x="226699" y="36553"/>
                </a:lnTo>
                <a:lnTo>
                  <a:pt x="268840" y="52070"/>
                </a:lnTo>
                <a:lnTo>
                  <a:pt x="309693" y="70102"/>
                </a:lnTo>
                <a:lnTo>
                  <a:pt x="349165" y="90554"/>
                </a:lnTo>
                <a:lnTo>
                  <a:pt x="387161" y="113333"/>
                </a:lnTo>
                <a:lnTo>
                  <a:pt x="423586" y="138343"/>
                </a:lnTo>
                <a:lnTo>
                  <a:pt x="458346" y="165489"/>
                </a:lnTo>
                <a:lnTo>
                  <a:pt x="491347" y="194679"/>
                </a:lnTo>
                <a:lnTo>
                  <a:pt x="522494" y="225816"/>
                </a:lnTo>
                <a:lnTo>
                  <a:pt x="551692" y="258807"/>
                </a:lnTo>
                <a:lnTo>
                  <a:pt x="578847" y="293558"/>
                </a:lnTo>
                <a:lnTo>
                  <a:pt x="603864" y="329972"/>
                </a:lnTo>
                <a:lnTo>
                  <a:pt x="626649" y="367958"/>
                </a:lnTo>
                <a:lnTo>
                  <a:pt x="647108" y="407418"/>
                </a:lnTo>
                <a:lnTo>
                  <a:pt x="665145" y="448261"/>
                </a:lnTo>
                <a:lnTo>
                  <a:pt x="680667" y="490389"/>
                </a:lnTo>
                <a:lnTo>
                  <a:pt x="693578" y="533711"/>
                </a:lnTo>
                <a:lnTo>
                  <a:pt x="703785" y="578130"/>
                </a:lnTo>
                <a:lnTo>
                  <a:pt x="711193" y="623552"/>
                </a:lnTo>
                <a:lnTo>
                  <a:pt x="715706" y="669883"/>
                </a:lnTo>
                <a:lnTo>
                  <a:pt x="717232" y="717029"/>
                </a:lnTo>
                <a:lnTo>
                  <a:pt x="715370" y="772415"/>
                </a:lnTo>
                <a:lnTo>
                  <a:pt x="709719" y="825794"/>
                </a:lnTo>
                <a:lnTo>
                  <a:pt x="700179" y="877536"/>
                </a:lnTo>
                <a:lnTo>
                  <a:pt x="686651" y="928012"/>
                </a:lnTo>
                <a:lnTo>
                  <a:pt x="669035" y="977593"/>
                </a:lnTo>
                <a:lnTo>
                  <a:pt x="647232" y="1026649"/>
                </a:lnTo>
                <a:lnTo>
                  <a:pt x="621144" y="1075550"/>
                </a:lnTo>
                <a:lnTo>
                  <a:pt x="0" y="71702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5425945" y="2680210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39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 txBox="1"/>
          <p:nvPr/>
        </p:nvSpPr>
        <p:spPr>
          <a:xfrm>
            <a:off x="5574633" y="3103319"/>
            <a:ext cx="6883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105" b="1">
                <a:latin typeface="Gotham"/>
                <a:cs typeface="Gotham"/>
              </a:rPr>
              <a:t>21/</a:t>
            </a:r>
            <a:r>
              <a:rPr dirty="0" sz="800" spc="-16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22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3232472" y="2456626"/>
            <a:ext cx="421640" cy="718185"/>
          </a:xfrm>
          <a:custGeom>
            <a:avLst/>
            <a:gdLst/>
            <a:ahLst/>
            <a:cxnLst/>
            <a:rect l="l" t="t" r="r" b="b"/>
            <a:pathLst>
              <a:path w="421640" h="718185">
                <a:moveTo>
                  <a:pt x="421068" y="0"/>
                </a:moveTo>
                <a:lnTo>
                  <a:pt x="369163" y="1633"/>
                </a:lnTo>
                <a:lnTo>
                  <a:pt x="318860" y="6562"/>
                </a:lnTo>
                <a:lnTo>
                  <a:pt x="270020" y="14832"/>
                </a:lnTo>
                <a:lnTo>
                  <a:pt x="222507" y="26487"/>
                </a:lnTo>
                <a:lnTo>
                  <a:pt x="176181" y="41574"/>
                </a:lnTo>
                <a:lnTo>
                  <a:pt x="130905" y="60135"/>
                </a:lnTo>
                <a:lnTo>
                  <a:pt x="86541" y="82217"/>
                </a:lnTo>
                <a:lnTo>
                  <a:pt x="42952" y="107864"/>
                </a:lnTo>
                <a:lnTo>
                  <a:pt x="0" y="137121"/>
                </a:lnTo>
                <a:lnTo>
                  <a:pt x="421068" y="717969"/>
                </a:lnTo>
                <a:lnTo>
                  <a:pt x="421068" y="0"/>
                </a:lnTo>
                <a:close/>
              </a:path>
            </a:pathLst>
          </a:custGeom>
          <a:solidFill>
            <a:srgbClr val="625B5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2972846" y="2593305"/>
            <a:ext cx="681355" cy="581025"/>
          </a:xfrm>
          <a:custGeom>
            <a:avLst/>
            <a:gdLst/>
            <a:ahLst/>
            <a:cxnLst/>
            <a:rect l="l" t="t" r="r" b="b"/>
            <a:pathLst>
              <a:path w="681355" h="581025">
                <a:moveTo>
                  <a:pt x="260235" y="0"/>
                </a:moveTo>
                <a:lnTo>
                  <a:pt x="219201" y="31899"/>
                </a:lnTo>
                <a:lnTo>
                  <a:pt x="181396" y="65522"/>
                </a:lnTo>
                <a:lnTo>
                  <a:pt x="146733" y="100985"/>
                </a:lnTo>
                <a:lnTo>
                  <a:pt x="115129" y="138406"/>
                </a:lnTo>
                <a:lnTo>
                  <a:pt x="86498" y="177903"/>
                </a:lnTo>
                <a:lnTo>
                  <a:pt x="60754" y="219592"/>
                </a:lnTo>
                <a:lnTo>
                  <a:pt x="37813" y="263591"/>
                </a:lnTo>
                <a:lnTo>
                  <a:pt x="17590" y="310018"/>
                </a:lnTo>
                <a:lnTo>
                  <a:pt x="0" y="358990"/>
                </a:lnTo>
                <a:lnTo>
                  <a:pt x="681304" y="580859"/>
                </a:lnTo>
                <a:lnTo>
                  <a:pt x="260235" y="0"/>
                </a:lnTo>
                <a:close/>
              </a:path>
            </a:pathLst>
          </a:custGeom>
          <a:solidFill>
            <a:srgbClr val="8239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2972846" y="2593305"/>
            <a:ext cx="681355" cy="581025"/>
          </a:xfrm>
          <a:custGeom>
            <a:avLst/>
            <a:gdLst/>
            <a:ahLst/>
            <a:cxnLst/>
            <a:rect l="l" t="t" r="r" b="b"/>
            <a:pathLst>
              <a:path w="681355" h="581025">
                <a:moveTo>
                  <a:pt x="681304" y="580859"/>
                </a:moveTo>
                <a:lnTo>
                  <a:pt x="0" y="358990"/>
                </a:lnTo>
                <a:lnTo>
                  <a:pt x="17590" y="310018"/>
                </a:lnTo>
                <a:lnTo>
                  <a:pt x="37813" y="263591"/>
                </a:lnTo>
                <a:lnTo>
                  <a:pt x="60754" y="219592"/>
                </a:lnTo>
                <a:lnTo>
                  <a:pt x="86498" y="177903"/>
                </a:lnTo>
                <a:lnTo>
                  <a:pt x="115129" y="138406"/>
                </a:lnTo>
                <a:lnTo>
                  <a:pt x="146733" y="100985"/>
                </a:lnTo>
                <a:lnTo>
                  <a:pt x="181396" y="65522"/>
                </a:lnTo>
                <a:lnTo>
                  <a:pt x="219201" y="31899"/>
                </a:lnTo>
                <a:lnTo>
                  <a:pt x="260235" y="0"/>
                </a:lnTo>
                <a:lnTo>
                  <a:pt x="681304" y="5808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2936805" y="2951581"/>
            <a:ext cx="718185" cy="443865"/>
          </a:xfrm>
          <a:custGeom>
            <a:avLst/>
            <a:gdLst/>
            <a:ahLst/>
            <a:cxnLst/>
            <a:rect l="l" t="t" r="r" b="b"/>
            <a:pathLst>
              <a:path w="718184" h="443864">
                <a:moveTo>
                  <a:pt x="36227" y="0"/>
                </a:moveTo>
                <a:lnTo>
                  <a:pt x="21736" y="49981"/>
                </a:lnTo>
                <a:lnTo>
                  <a:pt x="10868" y="99454"/>
                </a:lnTo>
                <a:lnTo>
                  <a:pt x="3622" y="148565"/>
                </a:lnTo>
                <a:lnTo>
                  <a:pt x="0" y="197458"/>
                </a:lnTo>
                <a:lnTo>
                  <a:pt x="0" y="246279"/>
                </a:lnTo>
                <a:lnTo>
                  <a:pt x="3622" y="295172"/>
                </a:lnTo>
                <a:lnTo>
                  <a:pt x="10868" y="344283"/>
                </a:lnTo>
                <a:lnTo>
                  <a:pt x="21736" y="393756"/>
                </a:lnTo>
                <a:lnTo>
                  <a:pt x="36227" y="443738"/>
                </a:lnTo>
                <a:lnTo>
                  <a:pt x="717582" y="221869"/>
                </a:lnTo>
                <a:lnTo>
                  <a:pt x="36227" y="0"/>
                </a:lnTo>
                <a:close/>
              </a:path>
            </a:pathLst>
          </a:custGeom>
          <a:solidFill>
            <a:srgbClr val="5933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2936805" y="2951581"/>
            <a:ext cx="718185" cy="443865"/>
          </a:xfrm>
          <a:custGeom>
            <a:avLst/>
            <a:gdLst/>
            <a:ahLst/>
            <a:cxnLst/>
            <a:rect l="l" t="t" r="r" b="b"/>
            <a:pathLst>
              <a:path w="718184" h="443864">
                <a:moveTo>
                  <a:pt x="717582" y="221869"/>
                </a:moveTo>
                <a:lnTo>
                  <a:pt x="36227" y="443738"/>
                </a:lnTo>
                <a:lnTo>
                  <a:pt x="21736" y="393756"/>
                </a:lnTo>
                <a:lnTo>
                  <a:pt x="10868" y="344283"/>
                </a:lnTo>
                <a:lnTo>
                  <a:pt x="3622" y="295172"/>
                </a:lnTo>
                <a:lnTo>
                  <a:pt x="0" y="246279"/>
                </a:lnTo>
                <a:lnTo>
                  <a:pt x="0" y="197458"/>
                </a:lnTo>
                <a:lnTo>
                  <a:pt x="3622" y="148565"/>
                </a:lnTo>
                <a:lnTo>
                  <a:pt x="10868" y="99454"/>
                </a:lnTo>
                <a:lnTo>
                  <a:pt x="21736" y="49981"/>
                </a:lnTo>
                <a:lnTo>
                  <a:pt x="36227" y="0"/>
                </a:lnTo>
                <a:lnTo>
                  <a:pt x="717582" y="22186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2972846" y="3172736"/>
            <a:ext cx="681355" cy="581025"/>
          </a:xfrm>
          <a:custGeom>
            <a:avLst/>
            <a:gdLst/>
            <a:ahLst/>
            <a:cxnLst/>
            <a:rect l="l" t="t" r="r" b="b"/>
            <a:pathLst>
              <a:path w="681355" h="581025">
                <a:moveTo>
                  <a:pt x="681304" y="0"/>
                </a:moveTo>
                <a:lnTo>
                  <a:pt x="0" y="221869"/>
                </a:lnTo>
                <a:lnTo>
                  <a:pt x="17590" y="270840"/>
                </a:lnTo>
                <a:lnTo>
                  <a:pt x="37813" y="317267"/>
                </a:lnTo>
                <a:lnTo>
                  <a:pt x="60754" y="361267"/>
                </a:lnTo>
                <a:lnTo>
                  <a:pt x="86498" y="402956"/>
                </a:lnTo>
                <a:lnTo>
                  <a:pt x="115129" y="442453"/>
                </a:lnTo>
                <a:lnTo>
                  <a:pt x="146733" y="479874"/>
                </a:lnTo>
                <a:lnTo>
                  <a:pt x="181396" y="515337"/>
                </a:lnTo>
                <a:lnTo>
                  <a:pt x="219201" y="548960"/>
                </a:lnTo>
                <a:lnTo>
                  <a:pt x="260235" y="580859"/>
                </a:lnTo>
                <a:lnTo>
                  <a:pt x="681304" y="0"/>
                </a:lnTo>
                <a:close/>
              </a:path>
            </a:pathLst>
          </a:custGeom>
          <a:solidFill>
            <a:srgbClr val="7464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2972846" y="3172736"/>
            <a:ext cx="681355" cy="581025"/>
          </a:xfrm>
          <a:custGeom>
            <a:avLst/>
            <a:gdLst/>
            <a:ahLst/>
            <a:cxnLst/>
            <a:rect l="l" t="t" r="r" b="b"/>
            <a:pathLst>
              <a:path w="681355" h="581025">
                <a:moveTo>
                  <a:pt x="681304" y="0"/>
                </a:moveTo>
                <a:lnTo>
                  <a:pt x="260235" y="580859"/>
                </a:lnTo>
                <a:lnTo>
                  <a:pt x="219201" y="548960"/>
                </a:lnTo>
                <a:lnTo>
                  <a:pt x="181396" y="515337"/>
                </a:lnTo>
                <a:lnTo>
                  <a:pt x="146733" y="479874"/>
                </a:lnTo>
                <a:lnTo>
                  <a:pt x="115129" y="442453"/>
                </a:lnTo>
                <a:lnTo>
                  <a:pt x="86498" y="402956"/>
                </a:lnTo>
                <a:lnTo>
                  <a:pt x="60754" y="361267"/>
                </a:lnTo>
                <a:lnTo>
                  <a:pt x="37813" y="317267"/>
                </a:lnTo>
                <a:lnTo>
                  <a:pt x="17590" y="270840"/>
                </a:lnTo>
                <a:lnTo>
                  <a:pt x="0" y="221869"/>
                </a:lnTo>
                <a:lnTo>
                  <a:pt x="681304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3232472" y="3172309"/>
            <a:ext cx="421640" cy="718185"/>
          </a:xfrm>
          <a:custGeom>
            <a:avLst/>
            <a:gdLst/>
            <a:ahLst/>
            <a:cxnLst/>
            <a:rect l="l" t="t" r="r" b="b"/>
            <a:pathLst>
              <a:path w="421640" h="718185">
                <a:moveTo>
                  <a:pt x="421068" y="0"/>
                </a:moveTo>
                <a:lnTo>
                  <a:pt x="0" y="580847"/>
                </a:lnTo>
                <a:lnTo>
                  <a:pt x="42952" y="610104"/>
                </a:lnTo>
                <a:lnTo>
                  <a:pt x="86541" y="635751"/>
                </a:lnTo>
                <a:lnTo>
                  <a:pt x="130905" y="657833"/>
                </a:lnTo>
                <a:lnTo>
                  <a:pt x="176181" y="676394"/>
                </a:lnTo>
                <a:lnTo>
                  <a:pt x="222507" y="691481"/>
                </a:lnTo>
                <a:lnTo>
                  <a:pt x="270020" y="703136"/>
                </a:lnTo>
                <a:lnTo>
                  <a:pt x="318860" y="711406"/>
                </a:lnTo>
                <a:lnTo>
                  <a:pt x="369163" y="716336"/>
                </a:lnTo>
                <a:lnTo>
                  <a:pt x="421068" y="717969"/>
                </a:lnTo>
                <a:lnTo>
                  <a:pt x="421068" y="0"/>
                </a:lnTo>
                <a:close/>
              </a:path>
            </a:pathLst>
          </a:custGeom>
          <a:solidFill>
            <a:srgbClr val="856C4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3232472" y="3172309"/>
            <a:ext cx="421640" cy="718185"/>
          </a:xfrm>
          <a:custGeom>
            <a:avLst/>
            <a:gdLst/>
            <a:ahLst/>
            <a:cxnLst/>
            <a:rect l="l" t="t" r="r" b="b"/>
            <a:pathLst>
              <a:path w="421640" h="718185">
                <a:moveTo>
                  <a:pt x="421068" y="0"/>
                </a:moveTo>
                <a:lnTo>
                  <a:pt x="421068" y="717969"/>
                </a:lnTo>
                <a:lnTo>
                  <a:pt x="369163" y="716336"/>
                </a:lnTo>
                <a:lnTo>
                  <a:pt x="318860" y="711406"/>
                </a:lnTo>
                <a:lnTo>
                  <a:pt x="270020" y="703136"/>
                </a:lnTo>
                <a:lnTo>
                  <a:pt x="222507" y="691481"/>
                </a:lnTo>
                <a:lnTo>
                  <a:pt x="176181" y="676394"/>
                </a:lnTo>
                <a:lnTo>
                  <a:pt x="130905" y="657833"/>
                </a:lnTo>
                <a:lnTo>
                  <a:pt x="86541" y="635751"/>
                </a:lnTo>
                <a:lnTo>
                  <a:pt x="42952" y="610104"/>
                </a:lnTo>
                <a:lnTo>
                  <a:pt x="0" y="580847"/>
                </a:lnTo>
                <a:lnTo>
                  <a:pt x="421068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3652803" y="3172309"/>
            <a:ext cx="421640" cy="718185"/>
          </a:xfrm>
          <a:custGeom>
            <a:avLst/>
            <a:gdLst/>
            <a:ahLst/>
            <a:cxnLst/>
            <a:rect l="l" t="t" r="r" b="b"/>
            <a:pathLst>
              <a:path w="421640" h="718185">
                <a:moveTo>
                  <a:pt x="0" y="0"/>
                </a:moveTo>
                <a:lnTo>
                  <a:pt x="0" y="717969"/>
                </a:lnTo>
                <a:lnTo>
                  <a:pt x="51905" y="716336"/>
                </a:lnTo>
                <a:lnTo>
                  <a:pt x="102209" y="711406"/>
                </a:lnTo>
                <a:lnTo>
                  <a:pt x="151050" y="703136"/>
                </a:lnTo>
                <a:lnTo>
                  <a:pt x="198565" y="691481"/>
                </a:lnTo>
                <a:lnTo>
                  <a:pt x="244892" y="676394"/>
                </a:lnTo>
                <a:lnTo>
                  <a:pt x="290168" y="657833"/>
                </a:lnTo>
                <a:lnTo>
                  <a:pt x="334531" y="635751"/>
                </a:lnTo>
                <a:lnTo>
                  <a:pt x="378119" y="610104"/>
                </a:lnTo>
                <a:lnTo>
                  <a:pt x="421068" y="580847"/>
                </a:lnTo>
                <a:lnTo>
                  <a:pt x="0" y="0"/>
                </a:lnTo>
                <a:close/>
              </a:path>
            </a:pathLst>
          </a:custGeom>
          <a:solidFill>
            <a:srgbClr val="6960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13652803" y="3172309"/>
            <a:ext cx="421640" cy="718185"/>
          </a:xfrm>
          <a:custGeom>
            <a:avLst/>
            <a:gdLst/>
            <a:ahLst/>
            <a:cxnLst/>
            <a:rect l="l" t="t" r="r" b="b"/>
            <a:pathLst>
              <a:path w="421640" h="718185">
                <a:moveTo>
                  <a:pt x="0" y="0"/>
                </a:moveTo>
                <a:lnTo>
                  <a:pt x="421068" y="580847"/>
                </a:lnTo>
                <a:lnTo>
                  <a:pt x="378119" y="610104"/>
                </a:lnTo>
                <a:lnTo>
                  <a:pt x="334531" y="635751"/>
                </a:lnTo>
                <a:lnTo>
                  <a:pt x="290168" y="657833"/>
                </a:lnTo>
                <a:lnTo>
                  <a:pt x="244892" y="676394"/>
                </a:lnTo>
                <a:lnTo>
                  <a:pt x="198565" y="691481"/>
                </a:lnTo>
                <a:lnTo>
                  <a:pt x="151050" y="703136"/>
                </a:lnTo>
                <a:lnTo>
                  <a:pt x="102209" y="711406"/>
                </a:lnTo>
                <a:lnTo>
                  <a:pt x="51905" y="716336"/>
                </a:lnTo>
                <a:lnTo>
                  <a:pt x="0" y="717969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13652196" y="3172736"/>
            <a:ext cx="681355" cy="581025"/>
          </a:xfrm>
          <a:custGeom>
            <a:avLst/>
            <a:gdLst/>
            <a:ahLst/>
            <a:cxnLst/>
            <a:rect l="l" t="t" r="r" b="b"/>
            <a:pathLst>
              <a:path w="681355" h="581025">
                <a:moveTo>
                  <a:pt x="0" y="0"/>
                </a:moveTo>
                <a:lnTo>
                  <a:pt x="421068" y="580859"/>
                </a:lnTo>
                <a:lnTo>
                  <a:pt x="462102" y="548960"/>
                </a:lnTo>
                <a:lnTo>
                  <a:pt x="499907" y="515337"/>
                </a:lnTo>
                <a:lnTo>
                  <a:pt x="534570" y="479874"/>
                </a:lnTo>
                <a:lnTo>
                  <a:pt x="566174" y="442453"/>
                </a:lnTo>
                <a:lnTo>
                  <a:pt x="594806" y="402956"/>
                </a:lnTo>
                <a:lnTo>
                  <a:pt x="620549" y="361267"/>
                </a:lnTo>
                <a:lnTo>
                  <a:pt x="643490" y="317267"/>
                </a:lnTo>
                <a:lnTo>
                  <a:pt x="663713" y="270840"/>
                </a:lnTo>
                <a:lnTo>
                  <a:pt x="681304" y="221869"/>
                </a:lnTo>
                <a:lnTo>
                  <a:pt x="0" y="0"/>
                </a:lnTo>
                <a:close/>
              </a:path>
            </a:pathLst>
          </a:custGeom>
          <a:solidFill>
            <a:srgbClr val="AE84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3652196" y="3172736"/>
            <a:ext cx="681355" cy="581025"/>
          </a:xfrm>
          <a:custGeom>
            <a:avLst/>
            <a:gdLst/>
            <a:ahLst/>
            <a:cxnLst/>
            <a:rect l="l" t="t" r="r" b="b"/>
            <a:pathLst>
              <a:path w="681355" h="581025">
                <a:moveTo>
                  <a:pt x="0" y="0"/>
                </a:moveTo>
                <a:lnTo>
                  <a:pt x="681304" y="221869"/>
                </a:lnTo>
                <a:lnTo>
                  <a:pt x="663713" y="270840"/>
                </a:lnTo>
                <a:lnTo>
                  <a:pt x="643490" y="317267"/>
                </a:lnTo>
                <a:lnTo>
                  <a:pt x="620549" y="361267"/>
                </a:lnTo>
                <a:lnTo>
                  <a:pt x="594806" y="402956"/>
                </a:lnTo>
                <a:lnTo>
                  <a:pt x="566174" y="442453"/>
                </a:lnTo>
                <a:lnTo>
                  <a:pt x="534570" y="479874"/>
                </a:lnTo>
                <a:lnTo>
                  <a:pt x="499907" y="515337"/>
                </a:lnTo>
                <a:lnTo>
                  <a:pt x="462102" y="548960"/>
                </a:lnTo>
                <a:lnTo>
                  <a:pt x="421068" y="58085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3651957" y="2951581"/>
            <a:ext cx="718185" cy="443865"/>
          </a:xfrm>
          <a:custGeom>
            <a:avLst/>
            <a:gdLst/>
            <a:ahLst/>
            <a:cxnLst/>
            <a:rect l="l" t="t" r="r" b="b"/>
            <a:pathLst>
              <a:path w="718184" h="443864">
                <a:moveTo>
                  <a:pt x="681355" y="0"/>
                </a:moveTo>
                <a:lnTo>
                  <a:pt x="0" y="221869"/>
                </a:lnTo>
                <a:lnTo>
                  <a:pt x="681355" y="443738"/>
                </a:lnTo>
                <a:lnTo>
                  <a:pt x="695846" y="393756"/>
                </a:lnTo>
                <a:lnTo>
                  <a:pt x="706714" y="344283"/>
                </a:lnTo>
                <a:lnTo>
                  <a:pt x="713960" y="295172"/>
                </a:lnTo>
                <a:lnTo>
                  <a:pt x="717582" y="246279"/>
                </a:lnTo>
                <a:lnTo>
                  <a:pt x="717582" y="197458"/>
                </a:lnTo>
                <a:lnTo>
                  <a:pt x="713960" y="148565"/>
                </a:lnTo>
                <a:lnTo>
                  <a:pt x="706714" y="99454"/>
                </a:lnTo>
                <a:lnTo>
                  <a:pt x="695846" y="49981"/>
                </a:lnTo>
                <a:lnTo>
                  <a:pt x="681355" y="0"/>
                </a:lnTo>
                <a:close/>
              </a:path>
            </a:pathLst>
          </a:custGeom>
          <a:solidFill>
            <a:srgbClr val="90807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3651957" y="2951581"/>
            <a:ext cx="718185" cy="443865"/>
          </a:xfrm>
          <a:custGeom>
            <a:avLst/>
            <a:gdLst/>
            <a:ahLst/>
            <a:cxnLst/>
            <a:rect l="l" t="t" r="r" b="b"/>
            <a:pathLst>
              <a:path w="718184" h="443864">
                <a:moveTo>
                  <a:pt x="0" y="221869"/>
                </a:moveTo>
                <a:lnTo>
                  <a:pt x="681355" y="0"/>
                </a:lnTo>
                <a:lnTo>
                  <a:pt x="695846" y="49981"/>
                </a:lnTo>
                <a:lnTo>
                  <a:pt x="706714" y="99454"/>
                </a:lnTo>
                <a:lnTo>
                  <a:pt x="713960" y="148565"/>
                </a:lnTo>
                <a:lnTo>
                  <a:pt x="717582" y="197458"/>
                </a:lnTo>
                <a:lnTo>
                  <a:pt x="717582" y="246279"/>
                </a:lnTo>
                <a:lnTo>
                  <a:pt x="713960" y="295172"/>
                </a:lnTo>
                <a:lnTo>
                  <a:pt x="706714" y="344283"/>
                </a:lnTo>
                <a:lnTo>
                  <a:pt x="695846" y="393756"/>
                </a:lnTo>
                <a:lnTo>
                  <a:pt x="681355" y="443738"/>
                </a:lnTo>
                <a:lnTo>
                  <a:pt x="0" y="22186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3652196" y="2593305"/>
            <a:ext cx="681355" cy="581025"/>
          </a:xfrm>
          <a:custGeom>
            <a:avLst/>
            <a:gdLst/>
            <a:ahLst/>
            <a:cxnLst/>
            <a:rect l="l" t="t" r="r" b="b"/>
            <a:pathLst>
              <a:path w="681355" h="581025">
                <a:moveTo>
                  <a:pt x="421068" y="0"/>
                </a:moveTo>
                <a:lnTo>
                  <a:pt x="0" y="580859"/>
                </a:lnTo>
                <a:lnTo>
                  <a:pt x="681304" y="358990"/>
                </a:lnTo>
                <a:lnTo>
                  <a:pt x="663713" y="310018"/>
                </a:lnTo>
                <a:lnTo>
                  <a:pt x="643490" y="263591"/>
                </a:lnTo>
                <a:lnTo>
                  <a:pt x="620549" y="219592"/>
                </a:lnTo>
                <a:lnTo>
                  <a:pt x="594806" y="177903"/>
                </a:lnTo>
                <a:lnTo>
                  <a:pt x="566174" y="138406"/>
                </a:lnTo>
                <a:lnTo>
                  <a:pt x="534570" y="100985"/>
                </a:lnTo>
                <a:lnTo>
                  <a:pt x="499907" y="65522"/>
                </a:lnTo>
                <a:lnTo>
                  <a:pt x="462102" y="31899"/>
                </a:lnTo>
                <a:lnTo>
                  <a:pt x="421068" y="0"/>
                </a:lnTo>
                <a:close/>
              </a:path>
            </a:pathLst>
          </a:custGeom>
          <a:solidFill>
            <a:srgbClr val="9C8C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3652196" y="2593305"/>
            <a:ext cx="681355" cy="581025"/>
          </a:xfrm>
          <a:custGeom>
            <a:avLst/>
            <a:gdLst/>
            <a:ahLst/>
            <a:cxnLst/>
            <a:rect l="l" t="t" r="r" b="b"/>
            <a:pathLst>
              <a:path w="681355" h="581025">
                <a:moveTo>
                  <a:pt x="0" y="580859"/>
                </a:moveTo>
                <a:lnTo>
                  <a:pt x="421068" y="0"/>
                </a:lnTo>
                <a:lnTo>
                  <a:pt x="462102" y="31899"/>
                </a:lnTo>
                <a:lnTo>
                  <a:pt x="499907" y="65522"/>
                </a:lnTo>
                <a:lnTo>
                  <a:pt x="534570" y="100985"/>
                </a:lnTo>
                <a:lnTo>
                  <a:pt x="566174" y="138406"/>
                </a:lnTo>
                <a:lnTo>
                  <a:pt x="594806" y="177903"/>
                </a:lnTo>
                <a:lnTo>
                  <a:pt x="620549" y="219592"/>
                </a:lnTo>
                <a:lnTo>
                  <a:pt x="643490" y="263591"/>
                </a:lnTo>
                <a:lnTo>
                  <a:pt x="663713" y="310018"/>
                </a:lnTo>
                <a:lnTo>
                  <a:pt x="681304" y="358990"/>
                </a:lnTo>
                <a:lnTo>
                  <a:pt x="0" y="58085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3652803" y="2456626"/>
            <a:ext cx="421640" cy="718185"/>
          </a:xfrm>
          <a:custGeom>
            <a:avLst/>
            <a:gdLst/>
            <a:ahLst/>
            <a:cxnLst/>
            <a:rect l="l" t="t" r="r" b="b"/>
            <a:pathLst>
              <a:path w="421640" h="718185">
                <a:moveTo>
                  <a:pt x="0" y="0"/>
                </a:moveTo>
                <a:lnTo>
                  <a:pt x="0" y="717969"/>
                </a:lnTo>
                <a:lnTo>
                  <a:pt x="421068" y="137121"/>
                </a:lnTo>
                <a:lnTo>
                  <a:pt x="378119" y="107864"/>
                </a:lnTo>
                <a:lnTo>
                  <a:pt x="334531" y="82217"/>
                </a:lnTo>
                <a:lnTo>
                  <a:pt x="290168" y="60135"/>
                </a:lnTo>
                <a:lnTo>
                  <a:pt x="244892" y="41574"/>
                </a:lnTo>
                <a:lnTo>
                  <a:pt x="198565" y="26487"/>
                </a:lnTo>
                <a:lnTo>
                  <a:pt x="151050" y="14832"/>
                </a:lnTo>
                <a:lnTo>
                  <a:pt x="102209" y="6562"/>
                </a:lnTo>
                <a:lnTo>
                  <a:pt x="51905" y="1633"/>
                </a:lnTo>
                <a:lnTo>
                  <a:pt x="0" y="0"/>
                </a:lnTo>
                <a:close/>
              </a:path>
            </a:pathLst>
          </a:custGeom>
          <a:solidFill>
            <a:srgbClr val="BB98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3652803" y="2456626"/>
            <a:ext cx="421640" cy="718185"/>
          </a:xfrm>
          <a:custGeom>
            <a:avLst/>
            <a:gdLst/>
            <a:ahLst/>
            <a:cxnLst/>
            <a:rect l="l" t="t" r="r" b="b"/>
            <a:pathLst>
              <a:path w="421640" h="718185">
                <a:moveTo>
                  <a:pt x="0" y="717969"/>
                </a:moveTo>
                <a:lnTo>
                  <a:pt x="0" y="0"/>
                </a:lnTo>
                <a:lnTo>
                  <a:pt x="51905" y="1633"/>
                </a:lnTo>
                <a:lnTo>
                  <a:pt x="102209" y="6562"/>
                </a:lnTo>
                <a:lnTo>
                  <a:pt x="151050" y="14832"/>
                </a:lnTo>
                <a:lnTo>
                  <a:pt x="198565" y="26487"/>
                </a:lnTo>
                <a:lnTo>
                  <a:pt x="244892" y="41574"/>
                </a:lnTo>
                <a:lnTo>
                  <a:pt x="290168" y="60135"/>
                </a:lnTo>
                <a:lnTo>
                  <a:pt x="334531" y="82217"/>
                </a:lnTo>
                <a:lnTo>
                  <a:pt x="378119" y="107864"/>
                </a:lnTo>
                <a:lnTo>
                  <a:pt x="421068" y="137121"/>
                </a:lnTo>
                <a:lnTo>
                  <a:pt x="0" y="717969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3163119" y="2683385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7" y="971286"/>
                </a:lnTo>
                <a:lnTo>
                  <a:pt x="627629" y="960548"/>
                </a:lnTo>
                <a:lnTo>
                  <a:pt x="670401" y="945872"/>
                </a:lnTo>
                <a:lnTo>
                  <a:pt x="711288" y="927461"/>
                </a:lnTo>
                <a:lnTo>
                  <a:pt x="750085" y="905523"/>
                </a:lnTo>
                <a:lnTo>
                  <a:pt x="786585" y="880262"/>
                </a:lnTo>
                <a:lnTo>
                  <a:pt x="820585" y="851883"/>
                </a:lnTo>
                <a:lnTo>
                  <a:pt x="851877" y="820591"/>
                </a:lnTo>
                <a:lnTo>
                  <a:pt x="880257" y="786593"/>
                </a:lnTo>
                <a:lnTo>
                  <a:pt x="905519" y="750094"/>
                </a:lnTo>
                <a:lnTo>
                  <a:pt x="927459" y="711298"/>
                </a:lnTo>
                <a:lnTo>
                  <a:pt x="945870" y="670412"/>
                </a:lnTo>
                <a:lnTo>
                  <a:pt x="960547" y="627641"/>
                </a:lnTo>
                <a:lnTo>
                  <a:pt x="971285" y="583189"/>
                </a:lnTo>
                <a:lnTo>
                  <a:pt x="977879" y="537263"/>
                </a:lnTo>
                <a:lnTo>
                  <a:pt x="980122" y="490067"/>
                </a:lnTo>
                <a:lnTo>
                  <a:pt x="977879" y="442871"/>
                </a:lnTo>
                <a:lnTo>
                  <a:pt x="971285" y="396945"/>
                </a:lnTo>
                <a:lnTo>
                  <a:pt x="960547" y="352493"/>
                </a:lnTo>
                <a:lnTo>
                  <a:pt x="945870" y="309720"/>
                </a:lnTo>
                <a:lnTo>
                  <a:pt x="927459" y="268833"/>
                </a:lnTo>
                <a:lnTo>
                  <a:pt x="905519" y="230037"/>
                </a:lnTo>
                <a:lnTo>
                  <a:pt x="880257" y="193536"/>
                </a:lnTo>
                <a:lnTo>
                  <a:pt x="851877" y="159537"/>
                </a:lnTo>
                <a:lnTo>
                  <a:pt x="820585" y="128245"/>
                </a:lnTo>
                <a:lnTo>
                  <a:pt x="786585" y="99865"/>
                </a:lnTo>
                <a:lnTo>
                  <a:pt x="750085" y="74602"/>
                </a:lnTo>
                <a:lnTo>
                  <a:pt x="711288" y="52663"/>
                </a:lnTo>
                <a:lnTo>
                  <a:pt x="670401" y="34252"/>
                </a:lnTo>
                <a:lnTo>
                  <a:pt x="627629" y="19574"/>
                </a:lnTo>
                <a:lnTo>
                  <a:pt x="583177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 txBox="1"/>
          <p:nvPr/>
        </p:nvSpPr>
        <p:spPr>
          <a:xfrm>
            <a:off x="13311809" y="3106494"/>
            <a:ext cx="6883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105" b="1">
                <a:latin typeface="Gotham"/>
                <a:cs typeface="Gotham"/>
              </a:rPr>
              <a:t>21/</a:t>
            </a:r>
            <a:r>
              <a:rPr dirty="0" sz="800" spc="-16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22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1194658" y="4014611"/>
            <a:ext cx="128270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latin typeface="Barlow"/>
                <a:cs typeface="Barlow"/>
              </a:rPr>
              <a:t>Brunlige &amp; </a:t>
            </a:r>
            <a:r>
              <a:rPr dirty="0" sz="900" spc="-5">
                <a:latin typeface="Barlow"/>
                <a:cs typeface="Barlow"/>
              </a:rPr>
              <a:t>kalkede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lilla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Brownish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chalky</a:t>
            </a:r>
            <a:r>
              <a:rPr dirty="0" sz="900" spc="-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purples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3125985" y="4014611"/>
            <a:ext cx="150050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58419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Tåget </a:t>
            </a:r>
            <a:r>
              <a:rPr dirty="0" sz="900">
                <a:latin typeface="Barlow"/>
                <a:cs typeface="Barlow"/>
              </a:rPr>
              <a:t>lilla &amp; </a:t>
            </a:r>
            <a:r>
              <a:rPr dirty="0" sz="900" spc="-5">
                <a:latin typeface="Barlow"/>
                <a:cs typeface="Barlow"/>
              </a:rPr>
              <a:t>pink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undertoner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Misty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purple 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pink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undertones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5196187" y="4014611"/>
            <a:ext cx="144018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28575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Romantiske </a:t>
            </a:r>
            <a:r>
              <a:rPr dirty="0" sz="900">
                <a:latin typeface="Barlow"/>
                <a:cs typeface="Barlow"/>
              </a:rPr>
              <a:t>&amp; </a:t>
            </a:r>
            <a:r>
              <a:rPr dirty="0" sz="900" spc="-5">
                <a:latin typeface="Barlow"/>
                <a:cs typeface="Barlow"/>
              </a:rPr>
              <a:t>botaniske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lilla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Romantic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botanical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purples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204259" y="6534698"/>
            <a:ext cx="126428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57785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latin typeface="Barlow"/>
                <a:cs typeface="Barlow"/>
              </a:rPr>
              <a:t>Himmelblå &amp; </a:t>
            </a:r>
            <a:r>
              <a:rPr dirty="0" sz="900" spc="-5">
                <a:latin typeface="Barlow"/>
                <a:cs typeface="Barlow"/>
              </a:rPr>
              <a:t>dunkle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blå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Sky-blue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shadowy</a:t>
            </a:r>
            <a:r>
              <a:rPr dirty="0" sz="900" spc="-5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blues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3212282" y="6534698"/>
            <a:ext cx="132778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latin typeface="Barlow"/>
                <a:cs typeface="Barlow"/>
              </a:rPr>
              <a:t>Denim- &amp; </a:t>
            </a:r>
            <a:r>
              <a:rPr dirty="0" sz="900" spc="-5">
                <a:latin typeface="Barlow"/>
                <a:cs typeface="Barlow"/>
              </a:rPr>
              <a:t>friske </a:t>
            </a:r>
            <a:r>
              <a:rPr dirty="0" sz="900">
                <a:latin typeface="Barlow"/>
                <a:cs typeface="Barlow"/>
              </a:rPr>
              <a:t>turkise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blå</a:t>
            </a:r>
            <a:endParaRPr sz="900">
              <a:latin typeface="Barlow"/>
              <a:cs typeface="Barlow"/>
            </a:endParaRPr>
          </a:p>
          <a:p>
            <a:pPr marL="5461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Denim 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fresh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aqua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blues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5204874" y="6534698"/>
            <a:ext cx="142303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Kølige </a:t>
            </a:r>
            <a:r>
              <a:rPr dirty="0" sz="900">
                <a:latin typeface="Barlow"/>
                <a:cs typeface="Barlow"/>
              </a:rPr>
              <a:t>blå med </a:t>
            </a:r>
            <a:r>
              <a:rPr dirty="0" sz="900" spc="-5">
                <a:latin typeface="Barlow"/>
                <a:cs typeface="Barlow"/>
              </a:rPr>
              <a:t>grønligt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skær</a:t>
            </a:r>
            <a:endParaRPr sz="900">
              <a:latin typeface="Barlow"/>
              <a:cs typeface="Barlow"/>
            </a:endParaRPr>
          </a:p>
          <a:p>
            <a:pPr marL="65405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Cool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blues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green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tinge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1182771" y="9054785"/>
            <a:ext cx="130683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latin typeface="Barlow"/>
                <a:cs typeface="Barlow"/>
              </a:rPr>
              <a:t>Brune &amp; </a:t>
            </a:r>
            <a:r>
              <a:rPr dirty="0" sz="900" spc="-5">
                <a:latin typeface="Barlow"/>
                <a:cs typeface="Barlow"/>
              </a:rPr>
              <a:t>botaniske</a:t>
            </a:r>
            <a:r>
              <a:rPr dirty="0" sz="900" spc="-6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grønne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Browns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botanical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greens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3099696" y="9054785"/>
            <a:ext cx="155321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Army-, spinat </a:t>
            </a:r>
            <a:r>
              <a:rPr dirty="0" sz="900">
                <a:latin typeface="Barlow"/>
                <a:cs typeface="Barlow"/>
              </a:rPr>
              <a:t>&amp; </a:t>
            </a:r>
            <a:r>
              <a:rPr dirty="0" sz="900" spc="-5">
                <a:latin typeface="Barlow"/>
                <a:cs typeface="Barlow"/>
              </a:rPr>
              <a:t>grønblå</a:t>
            </a:r>
            <a:r>
              <a:rPr dirty="0" sz="900" spc="-1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grønne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Army,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spinach 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teal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greens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5171841" y="9054785"/>
            <a:ext cx="148907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10">
                <a:latin typeface="Barlow"/>
                <a:cs typeface="Barlow"/>
              </a:rPr>
              <a:t>Støvede </a:t>
            </a:r>
            <a:r>
              <a:rPr dirty="0" sz="900" spc="-5">
                <a:latin typeface="Barlow"/>
                <a:cs typeface="Barlow"/>
              </a:rPr>
              <a:t>grønne </a:t>
            </a:r>
            <a:r>
              <a:rPr dirty="0" sz="900">
                <a:latin typeface="Barlow"/>
                <a:cs typeface="Barlow"/>
              </a:rPr>
              <a:t>&amp; virtuel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grøn</a:t>
            </a:r>
            <a:endParaRPr sz="900">
              <a:latin typeface="Barlow"/>
              <a:cs typeface="Barlow"/>
            </a:endParaRPr>
          </a:p>
          <a:p>
            <a:pPr marL="6985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Dusty greens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virtual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green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8903621" y="4014840"/>
            <a:ext cx="133350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Karamel- </a:t>
            </a:r>
            <a:r>
              <a:rPr dirty="0" sz="900">
                <a:latin typeface="Barlow"/>
                <a:cs typeface="Barlow"/>
              </a:rPr>
              <a:t>&amp; sandede</a:t>
            </a:r>
            <a:r>
              <a:rPr dirty="0" sz="900" spc="-5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brune</a:t>
            </a:r>
            <a:endParaRPr sz="900">
              <a:latin typeface="Barlow"/>
              <a:cs typeface="Barlow"/>
            </a:endParaRPr>
          </a:p>
          <a:p>
            <a:pPr marL="7747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Caramel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sandy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browns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10968908" y="4014840"/>
            <a:ext cx="128333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Lerede </a:t>
            </a:r>
            <a:r>
              <a:rPr dirty="0" sz="900">
                <a:latin typeface="Barlow"/>
                <a:cs typeface="Barlow"/>
              </a:rPr>
              <a:t>&amp; </a:t>
            </a:r>
            <a:r>
              <a:rPr dirty="0" sz="900" spc="-5">
                <a:latin typeface="Barlow"/>
                <a:cs typeface="Barlow"/>
              </a:rPr>
              <a:t>varme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rødbrune</a:t>
            </a:r>
            <a:endParaRPr sz="900">
              <a:latin typeface="Barlow"/>
              <a:cs typeface="Barlow"/>
            </a:endParaRPr>
          </a:p>
          <a:p>
            <a:pPr marL="14604">
              <a:lnSpc>
                <a:spcPct val="100000"/>
              </a:lnSpc>
              <a:spcBef>
                <a:spcPts val="32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Clayey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warm red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browns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12969616" y="4014840"/>
            <a:ext cx="136144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Rolige </a:t>
            </a:r>
            <a:r>
              <a:rPr dirty="0" sz="900">
                <a:latin typeface="Barlow"/>
                <a:cs typeface="Barlow"/>
              </a:rPr>
              <a:t>&amp; nu </a:t>
            </a:r>
            <a:r>
              <a:rPr dirty="0" sz="900" spc="-5">
                <a:latin typeface="Barlow"/>
                <a:cs typeface="Barlow"/>
              </a:rPr>
              <a:t>klassiske</a:t>
            </a:r>
            <a:r>
              <a:rPr dirty="0" sz="900" spc="-6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brune</a:t>
            </a:r>
            <a:endParaRPr sz="900">
              <a:latin typeface="Barlow"/>
              <a:cs typeface="Barlow"/>
            </a:endParaRPr>
          </a:p>
          <a:p>
            <a:pPr marL="36195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Calm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now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classic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browns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9109133" y="6534927"/>
            <a:ext cx="92265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10">
                <a:latin typeface="Barlow"/>
                <a:cs typeface="Barlow"/>
              </a:rPr>
              <a:t>Varme </a:t>
            </a:r>
            <a:r>
              <a:rPr dirty="0" sz="900">
                <a:latin typeface="Barlow"/>
                <a:cs typeface="Barlow"/>
              </a:rPr>
              <a:t>&amp; bløde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grå</a:t>
            </a:r>
            <a:endParaRPr sz="900">
              <a:latin typeface="Barlow"/>
              <a:cs typeface="Barlow"/>
            </a:endParaRPr>
          </a:p>
          <a:p>
            <a:pPr marL="23495">
              <a:lnSpc>
                <a:spcPct val="100000"/>
              </a:lnSpc>
              <a:spcBef>
                <a:spcPts val="32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Warm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soft</a:t>
            </a:r>
            <a:r>
              <a:rPr dirty="0" sz="900" spc="-8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greys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11075893" y="6534927"/>
            <a:ext cx="106934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4953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Beton- </a:t>
            </a:r>
            <a:r>
              <a:rPr dirty="0" sz="900">
                <a:latin typeface="Barlow"/>
                <a:cs typeface="Barlow"/>
              </a:rPr>
              <a:t>&amp; blålige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grå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Concrete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blue</a:t>
            </a:r>
            <a:r>
              <a:rPr dirty="0" sz="900" spc="-7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greys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12934868" y="6534927"/>
            <a:ext cx="143129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latin typeface="Barlow"/>
                <a:cs typeface="Barlow"/>
              </a:rPr>
              <a:t>Sort/hvid &amp; brunlige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grå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Black/white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brownish</a:t>
            </a:r>
            <a:r>
              <a:rPr dirty="0" sz="900" spc="-6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greys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11272889" y="2454355"/>
            <a:ext cx="338455" cy="720090"/>
          </a:xfrm>
          <a:custGeom>
            <a:avLst/>
            <a:gdLst/>
            <a:ahLst/>
            <a:cxnLst/>
            <a:rect l="l" t="t" r="r" b="b"/>
            <a:pathLst>
              <a:path w="338454" h="720089">
                <a:moveTo>
                  <a:pt x="338023" y="0"/>
                </a:moveTo>
                <a:lnTo>
                  <a:pt x="286519" y="1660"/>
                </a:lnTo>
                <a:lnTo>
                  <a:pt x="236482" y="6682"/>
                </a:lnTo>
                <a:lnTo>
                  <a:pt x="187675" y="15124"/>
                </a:lnTo>
                <a:lnTo>
                  <a:pt x="139860" y="27046"/>
                </a:lnTo>
                <a:lnTo>
                  <a:pt x="92801" y="42508"/>
                </a:lnTo>
                <a:lnTo>
                  <a:pt x="46260" y="61570"/>
                </a:lnTo>
                <a:lnTo>
                  <a:pt x="0" y="84289"/>
                </a:lnTo>
                <a:lnTo>
                  <a:pt x="338023" y="720077"/>
                </a:lnTo>
                <a:lnTo>
                  <a:pt x="338023" y="0"/>
                </a:lnTo>
                <a:close/>
              </a:path>
            </a:pathLst>
          </a:custGeom>
          <a:solidFill>
            <a:srgbClr val="4C33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1015769" y="2537711"/>
            <a:ext cx="596900" cy="636270"/>
          </a:xfrm>
          <a:custGeom>
            <a:avLst/>
            <a:gdLst/>
            <a:ahLst/>
            <a:cxnLst/>
            <a:rect l="l" t="t" r="r" b="b"/>
            <a:pathLst>
              <a:path w="596900" h="636269">
                <a:moveTo>
                  <a:pt x="258876" y="0"/>
                </a:moveTo>
                <a:lnTo>
                  <a:pt x="214180" y="25648"/>
                </a:lnTo>
                <a:lnTo>
                  <a:pt x="172358" y="53575"/>
                </a:lnTo>
                <a:lnTo>
                  <a:pt x="133229" y="83944"/>
                </a:lnTo>
                <a:lnTo>
                  <a:pt x="96610" y="116920"/>
                </a:lnTo>
                <a:lnTo>
                  <a:pt x="62320" y="152665"/>
                </a:lnTo>
                <a:lnTo>
                  <a:pt x="30177" y="191344"/>
                </a:lnTo>
                <a:lnTo>
                  <a:pt x="0" y="233121"/>
                </a:lnTo>
                <a:lnTo>
                  <a:pt x="596900" y="635787"/>
                </a:lnTo>
                <a:lnTo>
                  <a:pt x="258876" y="0"/>
                </a:lnTo>
                <a:close/>
              </a:path>
            </a:pathLst>
          </a:custGeom>
          <a:solidFill>
            <a:srgbClr val="834C3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1015769" y="2537711"/>
            <a:ext cx="596900" cy="636270"/>
          </a:xfrm>
          <a:custGeom>
            <a:avLst/>
            <a:gdLst/>
            <a:ahLst/>
            <a:cxnLst/>
            <a:rect l="l" t="t" r="r" b="b"/>
            <a:pathLst>
              <a:path w="596900" h="636269">
                <a:moveTo>
                  <a:pt x="596900" y="635787"/>
                </a:moveTo>
                <a:lnTo>
                  <a:pt x="0" y="233121"/>
                </a:lnTo>
                <a:lnTo>
                  <a:pt x="30177" y="191344"/>
                </a:lnTo>
                <a:lnTo>
                  <a:pt x="62320" y="152665"/>
                </a:lnTo>
                <a:lnTo>
                  <a:pt x="96610" y="116920"/>
                </a:lnTo>
                <a:lnTo>
                  <a:pt x="133229" y="83944"/>
                </a:lnTo>
                <a:lnTo>
                  <a:pt x="172358" y="53575"/>
                </a:lnTo>
                <a:lnTo>
                  <a:pt x="214180" y="25648"/>
                </a:lnTo>
                <a:lnTo>
                  <a:pt x="258876" y="0"/>
                </a:lnTo>
                <a:lnTo>
                  <a:pt x="596900" y="63578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0897730" y="2769184"/>
            <a:ext cx="716280" cy="403225"/>
          </a:xfrm>
          <a:custGeom>
            <a:avLst/>
            <a:gdLst/>
            <a:ahLst/>
            <a:cxnLst/>
            <a:rect l="l" t="t" r="r" b="b"/>
            <a:pathLst>
              <a:path w="716279" h="403225">
                <a:moveTo>
                  <a:pt x="119151" y="0"/>
                </a:moveTo>
                <a:lnTo>
                  <a:pt x="91723" y="43634"/>
                </a:lnTo>
                <a:lnTo>
                  <a:pt x="67904" y="87932"/>
                </a:lnTo>
                <a:lnTo>
                  <a:pt x="47610" y="133122"/>
                </a:lnTo>
                <a:lnTo>
                  <a:pt x="30757" y="179434"/>
                </a:lnTo>
                <a:lnTo>
                  <a:pt x="17260" y="227097"/>
                </a:lnTo>
                <a:lnTo>
                  <a:pt x="7036" y="276340"/>
                </a:lnTo>
                <a:lnTo>
                  <a:pt x="0" y="327393"/>
                </a:lnTo>
                <a:lnTo>
                  <a:pt x="716051" y="402666"/>
                </a:lnTo>
                <a:lnTo>
                  <a:pt x="119151" y="0"/>
                </a:lnTo>
                <a:close/>
              </a:path>
            </a:pathLst>
          </a:custGeom>
          <a:solidFill>
            <a:srgbClr val="7A34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0897730" y="2769184"/>
            <a:ext cx="716280" cy="403225"/>
          </a:xfrm>
          <a:custGeom>
            <a:avLst/>
            <a:gdLst/>
            <a:ahLst/>
            <a:cxnLst/>
            <a:rect l="l" t="t" r="r" b="b"/>
            <a:pathLst>
              <a:path w="716279" h="403225">
                <a:moveTo>
                  <a:pt x="716051" y="402666"/>
                </a:moveTo>
                <a:lnTo>
                  <a:pt x="0" y="327393"/>
                </a:lnTo>
                <a:lnTo>
                  <a:pt x="7036" y="276340"/>
                </a:lnTo>
                <a:lnTo>
                  <a:pt x="17260" y="227097"/>
                </a:lnTo>
                <a:lnTo>
                  <a:pt x="30757" y="179434"/>
                </a:lnTo>
                <a:lnTo>
                  <a:pt x="47610" y="133122"/>
                </a:lnTo>
                <a:lnTo>
                  <a:pt x="67904" y="87932"/>
                </a:lnTo>
                <a:lnTo>
                  <a:pt x="91723" y="43634"/>
                </a:lnTo>
                <a:lnTo>
                  <a:pt x="119151" y="0"/>
                </a:lnTo>
                <a:lnTo>
                  <a:pt x="716051" y="40266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0893325" y="3094602"/>
            <a:ext cx="721360" cy="334010"/>
          </a:xfrm>
          <a:custGeom>
            <a:avLst/>
            <a:gdLst/>
            <a:ahLst/>
            <a:cxnLst/>
            <a:rect l="l" t="t" r="r" b="b"/>
            <a:pathLst>
              <a:path w="721359" h="334010">
                <a:moveTo>
                  <a:pt x="4535" y="0"/>
                </a:moveTo>
                <a:lnTo>
                  <a:pt x="651" y="50726"/>
                </a:lnTo>
                <a:lnTo>
                  <a:pt x="0" y="99266"/>
                </a:lnTo>
                <a:lnTo>
                  <a:pt x="2672" y="146311"/>
                </a:lnTo>
                <a:lnTo>
                  <a:pt x="8759" y="192556"/>
                </a:lnTo>
                <a:lnTo>
                  <a:pt x="18353" y="238690"/>
                </a:lnTo>
                <a:lnTo>
                  <a:pt x="31545" y="285408"/>
                </a:lnTo>
                <a:lnTo>
                  <a:pt x="48426" y="333400"/>
                </a:lnTo>
                <a:lnTo>
                  <a:pt x="720815" y="75285"/>
                </a:lnTo>
                <a:lnTo>
                  <a:pt x="4535" y="0"/>
                </a:lnTo>
                <a:close/>
              </a:path>
            </a:pathLst>
          </a:custGeom>
          <a:solidFill>
            <a:srgbClr val="6C45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0893325" y="3094602"/>
            <a:ext cx="721360" cy="334010"/>
          </a:xfrm>
          <a:custGeom>
            <a:avLst/>
            <a:gdLst/>
            <a:ahLst/>
            <a:cxnLst/>
            <a:rect l="l" t="t" r="r" b="b"/>
            <a:pathLst>
              <a:path w="721359" h="334010">
                <a:moveTo>
                  <a:pt x="720815" y="75285"/>
                </a:moveTo>
                <a:lnTo>
                  <a:pt x="48426" y="333400"/>
                </a:lnTo>
                <a:lnTo>
                  <a:pt x="31545" y="285408"/>
                </a:lnTo>
                <a:lnTo>
                  <a:pt x="18353" y="238690"/>
                </a:lnTo>
                <a:lnTo>
                  <a:pt x="8759" y="192556"/>
                </a:lnTo>
                <a:lnTo>
                  <a:pt x="2672" y="146311"/>
                </a:lnTo>
                <a:lnTo>
                  <a:pt x="0" y="99266"/>
                </a:lnTo>
                <a:lnTo>
                  <a:pt x="651" y="50726"/>
                </a:lnTo>
                <a:lnTo>
                  <a:pt x="4535" y="0"/>
                </a:lnTo>
                <a:lnTo>
                  <a:pt x="720815" y="7528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0941112" y="3168086"/>
            <a:ext cx="672465" cy="543560"/>
          </a:xfrm>
          <a:custGeom>
            <a:avLst/>
            <a:gdLst/>
            <a:ahLst/>
            <a:cxnLst/>
            <a:rect l="l" t="t" r="r" b="b"/>
            <a:pathLst>
              <a:path w="672465" h="543560">
                <a:moveTo>
                  <a:pt x="672172" y="0"/>
                </a:moveTo>
                <a:lnTo>
                  <a:pt x="0" y="258051"/>
                </a:lnTo>
                <a:lnTo>
                  <a:pt x="20009" y="305547"/>
                </a:lnTo>
                <a:lnTo>
                  <a:pt x="42630" y="350468"/>
                </a:lnTo>
                <a:lnTo>
                  <a:pt x="68002" y="393015"/>
                </a:lnTo>
                <a:lnTo>
                  <a:pt x="96266" y="433388"/>
                </a:lnTo>
                <a:lnTo>
                  <a:pt x="127561" y="471786"/>
                </a:lnTo>
                <a:lnTo>
                  <a:pt x="162029" y="508409"/>
                </a:lnTo>
                <a:lnTo>
                  <a:pt x="199809" y="543458"/>
                </a:lnTo>
                <a:lnTo>
                  <a:pt x="672172" y="0"/>
                </a:lnTo>
                <a:close/>
              </a:path>
            </a:pathLst>
          </a:custGeom>
          <a:solidFill>
            <a:srgbClr val="694D3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0941112" y="3168086"/>
            <a:ext cx="672465" cy="543560"/>
          </a:xfrm>
          <a:custGeom>
            <a:avLst/>
            <a:gdLst/>
            <a:ahLst/>
            <a:cxnLst/>
            <a:rect l="l" t="t" r="r" b="b"/>
            <a:pathLst>
              <a:path w="672465" h="543560">
                <a:moveTo>
                  <a:pt x="672172" y="0"/>
                </a:moveTo>
                <a:lnTo>
                  <a:pt x="199809" y="543458"/>
                </a:lnTo>
                <a:lnTo>
                  <a:pt x="162029" y="508409"/>
                </a:lnTo>
                <a:lnTo>
                  <a:pt x="127561" y="471786"/>
                </a:lnTo>
                <a:lnTo>
                  <a:pt x="96266" y="433388"/>
                </a:lnTo>
                <a:lnTo>
                  <a:pt x="68002" y="393015"/>
                </a:lnTo>
                <a:lnTo>
                  <a:pt x="42630" y="350468"/>
                </a:lnTo>
                <a:lnTo>
                  <a:pt x="20009" y="305547"/>
                </a:lnTo>
                <a:lnTo>
                  <a:pt x="0" y="258051"/>
                </a:lnTo>
                <a:lnTo>
                  <a:pt x="672172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1139420" y="3166782"/>
            <a:ext cx="472440" cy="701675"/>
          </a:xfrm>
          <a:custGeom>
            <a:avLst/>
            <a:gdLst/>
            <a:ahLst/>
            <a:cxnLst/>
            <a:rect l="l" t="t" r="r" b="b"/>
            <a:pathLst>
              <a:path w="472440" h="701675">
                <a:moveTo>
                  <a:pt x="472363" y="0"/>
                </a:moveTo>
                <a:lnTo>
                  <a:pt x="0" y="543458"/>
                </a:lnTo>
                <a:lnTo>
                  <a:pt x="39963" y="575995"/>
                </a:lnTo>
                <a:lnTo>
                  <a:pt x="81023" y="605034"/>
                </a:lnTo>
                <a:lnTo>
                  <a:pt x="123398" y="630686"/>
                </a:lnTo>
                <a:lnTo>
                  <a:pt x="167305" y="653061"/>
                </a:lnTo>
                <a:lnTo>
                  <a:pt x="212962" y="672269"/>
                </a:lnTo>
                <a:lnTo>
                  <a:pt x="260588" y="688420"/>
                </a:lnTo>
                <a:lnTo>
                  <a:pt x="310400" y="701624"/>
                </a:lnTo>
                <a:lnTo>
                  <a:pt x="472363" y="0"/>
                </a:lnTo>
                <a:close/>
              </a:path>
            </a:pathLst>
          </a:custGeom>
          <a:solidFill>
            <a:srgbClr val="52423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1139420" y="3166782"/>
            <a:ext cx="472440" cy="701675"/>
          </a:xfrm>
          <a:custGeom>
            <a:avLst/>
            <a:gdLst/>
            <a:ahLst/>
            <a:cxnLst/>
            <a:rect l="l" t="t" r="r" b="b"/>
            <a:pathLst>
              <a:path w="472440" h="701675">
                <a:moveTo>
                  <a:pt x="472363" y="0"/>
                </a:moveTo>
                <a:lnTo>
                  <a:pt x="310400" y="701624"/>
                </a:lnTo>
                <a:lnTo>
                  <a:pt x="260588" y="688420"/>
                </a:lnTo>
                <a:lnTo>
                  <a:pt x="212962" y="672269"/>
                </a:lnTo>
                <a:lnTo>
                  <a:pt x="167305" y="653061"/>
                </a:lnTo>
                <a:lnTo>
                  <a:pt x="123398" y="630686"/>
                </a:lnTo>
                <a:lnTo>
                  <a:pt x="81023" y="605034"/>
                </a:lnTo>
                <a:lnTo>
                  <a:pt x="39963" y="575995"/>
                </a:lnTo>
                <a:lnTo>
                  <a:pt x="0" y="543458"/>
                </a:lnTo>
                <a:lnTo>
                  <a:pt x="472363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1447880" y="3166186"/>
            <a:ext cx="336550" cy="721995"/>
          </a:xfrm>
          <a:custGeom>
            <a:avLst/>
            <a:gdLst/>
            <a:ahLst/>
            <a:cxnLst/>
            <a:rect l="l" t="t" r="r" b="b"/>
            <a:pathLst>
              <a:path w="336550" h="721995">
                <a:moveTo>
                  <a:pt x="162001" y="0"/>
                </a:moveTo>
                <a:lnTo>
                  <a:pt x="0" y="701878"/>
                </a:lnTo>
                <a:lnTo>
                  <a:pt x="49867" y="711915"/>
                </a:lnTo>
                <a:lnTo>
                  <a:pt x="97960" y="718477"/>
                </a:lnTo>
                <a:lnTo>
                  <a:pt x="144974" y="721557"/>
                </a:lnTo>
                <a:lnTo>
                  <a:pt x="191609" y="721150"/>
                </a:lnTo>
                <a:lnTo>
                  <a:pt x="238563" y="717249"/>
                </a:lnTo>
                <a:lnTo>
                  <a:pt x="286533" y="709849"/>
                </a:lnTo>
                <a:lnTo>
                  <a:pt x="336219" y="698944"/>
                </a:lnTo>
                <a:lnTo>
                  <a:pt x="162001" y="0"/>
                </a:lnTo>
                <a:close/>
              </a:path>
            </a:pathLst>
          </a:custGeom>
          <a:solidFill>
            <a:srgbClr val="9068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1447880" y="3166186"/>
            <a:ext cx="336550" cy="721995"/>
          </a:xfrm>
          <a:custGeom>
            <a:avLst/>
            <a:gdLst/>
            <a:ahLst/>
            <a:cxnLst/>
            <a:rect l="l" t="t" r="r" b="b"/>
            <a:pathLst>
              <a:path w="336550" h="721995">
                <a:moveTo>
                  <a:pt x="162001" y="0"/>
                </a:moveTo>
                <a:lnTo>
                  <a:pt x="336219" y="698944"/>
                </a:lnTo>
                <a:lnTo>
                  <a:pt x="286533" y="709849"/>
                </a:lnTo>
                <a:lnTo>
                  <a:pt x="238563" y="717249"/>
                </a:lnTo>
                <a:lnTo>
                  <a:pt x="191609" y="721150"/>
                </a:lnTo>
                <a:lnTo>
                  <a:pt x="144974" y="721557"/>
                </a:lnTo>
                <a:lnTo>
                  <a:pt x="97960" y="718477"/>
                </a:lnTo>
                <a:lnTo>
                  <a:pt x="49867" y="711915"/>
                </a:lnTo>
                <a:lnTo>
                  <a:pt x="0" y="701878"/>
                </a:lnTo>
                <a:lnTo>
                  <a:pt x="162001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1607989" y="3166815"/>
            <a:ext cx="481965" cy="699135"/>
          </a:xfrm>
          <a:custGeom>
            <a:avLst/>
            <a:gdLst/>
            <a:ahLst/>
            <a:cxnLst/>
            <a:rect l="l" t="t" r="r" b="b"/>
            <a:pathLst>
              <a:path w="481965" h="699135">
                <a:moveTo>
                  <a:pt x="0" y="0"/>
                </a:moveTo>
                <a:lnTo>
                  <a:pt x="174180" y="698690"/>
                </a:lnTo>
                <a:lnTo>
                  <a:pt x="223755" y="684615"/>
                </a:lnTo>
                <a:lnTo>
                  <a:pt x="271094" y="667634"/>
                </a:lnTo>
                <a:lnTo>
                  <a:pt x="316411" y="647633"/>
                </a:lnTo>
                <a:lnTo>
                  <a:pt x="359922" y="624496"/>
                </a:lnTo>
                <a:lnTo>
                  <a:pt x="401842" y="598109"/>
                </a:lnTo>
                <a:lnTo>
                  <a:pt x="442388" y="568357"/>
                </a:lnTo>
                <a:lnTo>
                  <a:pt x="481774" y="535127"/>
                </a:lnTo>
                <a:lnTo>
                  <a:pt x="0" y="0"/>
                </a:lnTo>
                <a:close/>
              </a:path>
            </a:pathLst>
          </a:custGeom>
          <a:solidFill>
            <a:srgbClr val="9659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1607989" y="3166815"/>
            <a:ext cx="481965" cy="699135"/>
          </a:xfrm>
          <a:custGeom>
            <a:avLst/>
            <a:gdLst/>
            <a:ahLst/>
            <a:cxnLst/>
            <a:rect l="l" t="t" r="r" b="b"/>
            <a:pathLst>
              <a:path w="481965" h="699135">
                <a:moveTo>
                  <a:pt x="0" y="0"/>
                </a:moveTo>
                <a:lnTo>
                  <a:pt x="481774" y="535127"/>
                </a:lnTo>
                <a:lnTo>
                  <a:pt x="442388" y="568357"/>
                </a:lnTo>
                <a:lnTo>
                  <a:pt x="401842" y="598109"/>
                </a:lnTo>
                <a:lnTo>
                  <a:pt x="359922" y="624496"/>
                </a:lnTo>
                <a:lnTo>
                  <a:pt x="316411" y="647633"/>
                </a:lnTo>
                <a:lnTo>
                  <a:pt x="271094" y="667634"/>
                </a:lnTo>
                <a:lnTo>
                  <a:pt x="223755" y="684615"/>
                </a:lnTo>
                <a:lnTo>
                  <a:pt x="174180" y="6986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1606510" y="3168145"/>
            <a:ext cx="676910" cy="535305"/>
          </a:xfrm>
          <a:custGeom>
            <a:avLst/>
            <a:gdLst/>
            <a:ahLst/>
            <a:cxnLst/>
            <a:rect l="l" t="t" r="r" b="b"/>
            <a:pathLst>
              <a:path w="676909" h="535304">
                <a:moveTo>
                  <a:pt x="0" y="0"/>
                </a:moveTo>
                <a:lnTo>
                  <a:pt x="481774" y="535127"/>
                </a:lnTo>
                <a:lnTo>
                  <a:pt x="518937" y="499423"/>
                </a:lnTo>
                <a:lnTo>
                  <a:pt x="552762" y="462203"/>
                </a:lnTo>
                <a:lnTo>
                  <a:pt x="583383" y="423266"/>
                </a:lnTo>
                <a:lnTo>
                  <a:pt x="610939" y="382408"/>
                </a:lnTo>
                <a:lnTo>
                  <a:pt x="635566" y="339425"/>
                </a:lnTo>
                <a:lnTo>
                  <a:pt x="657401" y="294116"/>
                </a:lnTo>
                <a:lnTo>
                  <a:pt x="676579" y="246278"/>
                </a:lnTo>
                <a:lnTo>
                  <a:pt x="0" y="0"/>
                </a:lnTo>
                <a:close/>
              </a:path>
            </a:pathLst>
          </a:custGeom>
          <a:solidFill>
            <a:srgbClr val="6F62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1606510" y="3168145"/>
            <a:ext cx="676910" cy="535305"/>
          </a:xfrm>
          <a:custGeom>
            <a:avLst/>
            <a:gdLst/>
            <a:ahLst/>
            <a:cxnLst/>
            <a:rect l="l" t="t" r="r" b="b"/>
            <a:pathLst>
              <a:path w="676909" h="535304">
                <a:moveTo>
                  <a:pt x="0" y="0"/>
                </a:moveTo>
                <a:lnTo>
                  <a:pt x="676579" y="246278"/>
                </a:lnTo>
                <a:lnTo>
                  <a:pt x="657401" y="294116"/>
                </a:lnTo>
                <a:lnTo>
                  <a:pt x="635566" y="339425"/>
                </a:lnTo>
                <a:lnTo>
                  <a:pt x="610939" y="382408"/>
                </a:lnTo>
                <a:lnTo>
                  <a:pt x="583383" y="423266"/>
                </a:lnTo>
                <a:lnTo>
                  <a:pt x="552762" y="462203"/>
                </a:lnTo>
                <a:lnTo>
                  <a:pt x="518937" y="499423"/>
                </a:lnTo>
                <a:lnTo>
                  <a:pt x="481774" y="53512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1605686" y="3082192"/>
            <a:ext cx="721360" cy="334645"/>
          </a:xfrm>
          <a:custGeom>
            <a:avLst/>
            <a:gdLst/>
            <a:ahLst/>
            <a:cxnLst/>
            <a:rect l="l" t="t" r="r" b="b"/>
            <a:pathLst>
              <a:path w="721359" h="334645">
                <a:moveTo>
                  <a:pt x="714870" y="0"/>
                </a:moveTo>
                <a:lnTo>
                  <a:pt x="0" y="87769"/>
                </a:lnTo>
                <a:lnTo>
                  <a:pt x="676795" y="334098"/>
                </a:lnTo>
                <a:lnTo>
                  <a:pt x="692838" y="285823"/>
                </a:lnTo>
                <a:lnTo>
                  <a:pt x="705214" y="238886"/>
                </a:lnTo>
                <a:lnTo>
                  <a:pt x="714004" y="192594"/>
                </a:lnTo>
                <a:lnTo>
                  <a:pt x="719285" y="146253"/>
                </a:lnTo>
                <a:lnTo>
                  <a:pt x="721137" y="99170"/>
                </a:lnTo>
                <a:lnTo>
                  <a:pt x="719639" y="50650"/>
                </a:lnTo>
                <a:lnTo>
                  <a:pt x="714870" y="0"/>
                </a:lnTo>
                <a:close/>
              </a:path>
            </a:pathLst>
          </a:custGeom>
          <a:solidFill>
            <a:srgbClr val="B091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1605686" y="3082192"/>
            <a:ext cx="721360" cy="334645"/>
          </a:xfrm>
          <a:custGeom>
            <a:avLst/>
            <a:gdLst/>
            <a:ahLst/>
            <a:cxnLst/>
            <a:rect l="l" t="t" r="r" b="b"/>
            <a:pathLst>
              <a:path w="721359" h="334645">
                <a:moveTo>
                  <a:pt x="0" y="87769"/>
                </a:moveTo>
                <a:lnTo>
                  <a:pt x="714870" y="0"/>
                </a:lnTo>
                <a:lnTo>
                  <a:pt x="719639" y="50650"/>
                </a:lnTo>
                <a:lnTo>
                  <a:pt x="721137" y="99170"/>
                </a:lnTo>
                <a:lnTo>
                  <a:pt x="719285" y="146253"/>
                </a:lnTo>
                <a:lnTo>
                  <a:pt x="714004" y="192594"/>
                </a:lnTo>
                <a:lnTo>
                  <a:pt x="705214" y="238886"/>
                </a:lnTo>
                <a:lnTo>
                  <a:pt x="692838" y="285823"/>
                </a:lnTo>
                <a:lnTo>
                  <a:pt x="676795" y="334098"/>
                </a:lnTo>
                <a:lnTo>
                  <a:pt x="0" y="8776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1606080" y="2758901"/>
            <a:ext cx="715010" cy="413384"/>
          </a:xfrm>
          <a:custGeom>
            <a:avLst/>
            <a:gdLst/>
            <a:ahLst/>
            <a:cxnLst/>
            <a:rect l="l" t="t" r="r" b="b"/>
            <a:pathLst>
              <a:path w="715009" h="413385">
                <a:moveTo>
                  <a:pt x="589788" y="0"/>
                </a:moveTo>
                <a:lnTo>
                  <a:pt x="0" y="413016"/>
                </a:lnTo>
                <a:lnTo>
                  <a:pt x="714629" y="325259"/>
                </a:lnTo>
                <a:lnTo>
                  <a:pt x="706705" y="274333"/>
                </a:lnTo>
                <a:lnTo>
                  <a:pt x="695623" y="225275"/>
                </a:lnTo>
                <a:lnTo>
                  <a:pt x="681295" y="177857"/>
                </a:lnTo>
                <a:lnTo>
                  <a:pt x="663635" y="131848"/>
                </a:lnTo>
                <a:lnTo>
                  <a:pt x="642555" y="87021"/>
                </a:lnTo>
                <a:lnTo>
                  <a:pt x="617968" y="43148"/>
                </a:lnTo>
                <a:lnTo>
                  <a:pt x="589788" y="0"/>
                </a:lnTo>
                <a:close/>
              </a:path>
            </a:pathLst>
          </a:custGeom>
          <a:solidFill>
            <a:srgbClr val="AE97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11606080" y="2758901"/>
            <a:ext cx="715010" cy="413384"/>
          </a:xfrm>
          <a:custGeom>
            <a:avLst/>
            <a:gdLst/>
            <a:ahLst/>
            <a:cxnLst/>
            <a:rect l="l" t="t" r="r" b="b"/>
            <a:pathLst>
              <a:path w="715009" h="413385">
                <a:moveTo>
                  <a:pt x="0" y="413016"/>
                </a:moveTo>
                <a:lnTo>
                  <a:pt x="589788" y="0"/>
                </a:lnTo>
                <a:lnTo>
                  <a:pt x="617968" y="43148"/>
                </a:lnTo>
                <a:lnTo>
                  <a:pt x="642555" y="87021"/>
                </a:lnTo>
                <a:lnTo>
                  <a:pt x="663635" y="131848"/>
                </a:lnTo>
                <a:lnTo>
                  <a:pt x="681295" y="177857"/>
                </a:lnTo>
                <a:lnTo>
                  <a:pt x="695623" y="225275"/>
                </a:lnTo>
                <a:lnTo>
                  <a:pt x="706705" y="274333"/>
                </a:lnTo>
                <a:lnTo>
                  <a:pt x="714629" y="325259"/>
                </a:lnTo>
                <a:lnTo>
                  <a:pt x="0" y="41301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11607222" y="2531954"/>
            <a:ext cx="589915" cy="641985"/>
          </a:xfrm>
          <a:custGeom>
            <a:avLst/>
            <a:gdLst/>
            <a:ahLst/>
            <a:cxnLst/>
            <a:rect l="l" t="t" r="r" b="b"/>
            <a:pathLst>
              <a:path w="589915" h="641985">
                <a:moveTo>
                  <a:pt x="326872" y="0"/>
                </a:moveTo>
                <a:lnTo>
                  <a:pt x="0" y="641591"/>
                </a:lnTo>
                <a:lnTo>
                  <a:pt x="589788" y="228574"/>
                </a:lnTo>
                <a:lnTo>
                  <a:pt x="558886" y="187330"/>
                </a:lnTo>
                <a:lnTo>
                  <a:pt x="526073" y="149217"/>
                </a:lnTo>
                <a:lnTo>
                  <a:pt x="491164" y="114073"/>
                </a:lnTo>
                <a:lnTo>
                  <a:pt x="453973" y="81740"/>
                </a:lnTo>
                <a:lnTo>
                  <a:pt x="414317" y="52057"/>
                </a:lnTo>
                <a:lnTo>
                  <a:pt x="372012" y="24864"/>
                </a:lnTo>
                <a:lnTo>
                  <a:pt x="326872" y="0"/>
                </a:lnTo>
                <a:close/>
              </a:path>
            </a:pathLst>
          </a:custGeom>
          <a:solidFill>
            <a:srgbClr val="C798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1607222" y="2531954"/>
            <a:ext cx="589915" cy="641985"/>
          </a:xfrm>
          <a:custGeom>
            <a:avLst/>
            <a:gdLst/>
            <a:ahLst/>
            <a:cxnLst/>
            <a:rect l="l" t="t" r="r" b="b"/>
            <a:pathLst>
              <a:path w="589915" h="641985">
                <a:moveTo>
                  <a:pt x="0" y="641591"/>
                </a:moveTo>
                <a:lnTo>
                  <a:pt x="326872" y="0"/>
                </a:lnTo>
                <a:lnTo>
                  <a:pt x="372012" y="24864"/>
                </a:lnTo>
                <a:lnTo>
                  <a:pt x="414317" y="52057"/>
                </a:lnTo>
                <a:lnTo>
                  <a:pt x="453973" y="81740"/>
                </a:lnTo>
                <a:lnTo>
                  <a:pt x="491164" y="114073"/>
                </a:lnTo>
                <a:lnTo>
                  <a:pt x="526073" y="149217"/>
                </a:lnTo>
                <a:lnTo>
                  <a:pt x="558886" y="187330"/>
                </a:lnTo>
                <a:lnTo>
                  <a:pt x="589788" y="228574"/>
                </a:lnTo>
                <a:lnTo>
                  <a:pt x="0" y="641591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1608925" y="2454356"/>
            <a:ext cx="327025" cy="720725"/>
          </a:xfrm>
          <a:custGeom>
            <a:avLst/>
            <a:gdLst/>
            <a:ahLst/>
            <a:cxnLst/>
            <a:rect l="l" t="t" r="r" b="b"/>
            <a:pathLst>
              <a:path w="327025" h="720725">
                <a:moveTo>
                  <a:pt x="0" y="0"/>
                </a:moveTo>
                <a:lnTo>
                  <a:pt x="0" y="720229"/>
                </a:lnTo>
                <a:lnTo>
                  <a:pt x="326936" y="78498"/>
                </a:lnTo>
                <a:lnTo>
                  <a:pt x="280979" y="56695"/>
                </a:lnTo>
                <a:lnTo>
                  <a:pt x="235903" y="38693"/>
                </a:lnTo>
                <a:lnTo>
                  <a:pt x="191031" y="24329"/>
                </a:lnTo>
                <a:lnTo>
                  <a:pt x="145683" y="13441"/>
                </a:lnTo>
                <a:lnTo>
                  <a:pt x="99180" y="5865"/>
                </a:lnTo>
                <a:lnTo>
                  <a:pt x="50845" y="1439"/>
                </a:lnTo>
                <a:lnTo>
                  <a:pt x="0" y="0"/>
                </a:lnTo>
                <a:close/>
              </a:path>
            </a:pathLst>
          </a:custGeom>
          <a:solidFill>
            <a:srgbClr val="C6B1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1608925" y="2454356"/>
            <a:ext cx="327025" cy="720725"/>
          </a:xfrm>
          <a:custGeom>
            <a:avLst/>
            <a:gdLst/>
            <a:ahLst/>
            <a:cxnLst/>
            <a:rect l="l" t="t" r="r" b="b"/>
            <a:pathLst>
              <a:path w="327025" h="720725">
                <a:moveTo>
                  <a:pt x="0" y="720229"/>
                </a:moveTo>
                <a:lnTo>
                  <a:pt x="0" y="0"/>
                </a:lnTo>
                <a:lnTo>
                  <a:pt x="50845" y="1439"/>
                </a:lnTo>
                <a:lnTo>
                  <a:pt x="99180" y="5865"/>
                </a:lnTo>
                <a:lnTo>
                  <a:pt x="145683" y="13441"/>
                </a:lnTo>
                <a:lnTo>
                  <a:pt x="191031" y="24329"/>
                </a:lnTo>
                <a:lnTo>
                  <a:pt x="235903" y="38693"/>
                </a:lnTo>
                <a:lnTo>
                  <a:pt x="280979" y="56695"/>
                </a:lnTo>
                <a:lnTo>
                  <a:pt x="326936" y="78498"/>
                </a:lnTo>
                <a:lnTo>
                  <a:pt x="0" y="72022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1119943" y="2681109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7" y="971286"/>
                </a:lnTo>
                <a:lnTo>
                  <a:pt x="627629" y="960548"/>
                </a:lnTo>
                <a:lnTo>
                  <a:pt x="670401" y="945872"/>
                </a:lnTo>
                <a:lnTo>
                  <a:pt x="711288" y="927461"/>
                </a:lnTo>
                <a:lnTo>
                  <a:pt x="750085" y="905523"/>
                </a:lnTo>
                <a:lnTo>
                  <a:pt x="786585" y="880262"/>
                </a:lnTo>
                <a:lnTo>
                  <a:pt x="820585" y="851883"/>
                </a:lnTo>
                <a:lnTo>
                  <a:pt x="851877" y="820591"/>
                </a:lnTo>
                <a:lnTo>
                  <a:pt x="880257" y="786593"/>
                </a:lnTo>
                <a:lnTo>
                  <a:pt x="905519" y="750094"/>
                </a:lnTo>
                <a:lnTo>
                  <a:pt x="927459" y="711298"/>
                </a:lnTo>
                <a:lnTo>
                  <a:pt x="945870" y="670412"/>
                </a:lnTo>
                <a:lnTo>
                  <a:pt x="960547" y="627641"/>
                </a:lnTo>
                <a:lnTo>
                  <a:pt x="971285" y="583189"/>
                </a:lnTo>
                <a:lnTo>
                  <a:pt x="977879" y="537263"/>
                </a:lnTo>
                <a:lnTo>
                  <a:pt x="980122" y="490067"/>
                </a:lnTo>
                <a:lnTo>
                  <a:pt x="977879" y="442871"/>
                </a:lnTo>
                <a:lnTo>
                  <a:pt x="971285" y="396945"/>
                </a:lnTo>
                <a:lnTo>
                  <a:pt x="960547" y="352493"/>
                </a:lnTo>
                <a:lnTo>
                  <a:pt x="945870" y="309720"/>
                </a:lnTo>
                <a:lnTo>
                  <a:pt x="927459" y="268833"/>
                </a:lnTo>
                <a:lnTo>
                  <a:pt x="905519" y="230037"/>
                </a:lnTo>
                <a:lnTo>
                  <a:pt x="880257" y="193536"/>
                </a:lnTo>
                <a:lnTo>
                  <a:pt x="851877" y="159537"/>
                </a:lnTo>
                <a:lnTo>
                  <a:pt x="820585" y="128245"/>
                </a:lnTo>
                <a:lnTo>
                  <a:pt x="786585" y="99865"/>
                </a:lnTo>
                <a:lnTo>
                  <a:pt x="750085" y="74602"/>
                </a:lnTo>
                <a:lnTo>
                  <a:pt x="711288" y="52663"/>
                </a:lnTo>
                <a:lnTo>
                  <a:pt x="670401" y="34252"/>
                </a:lnTo>
                <a:lnTo>
                  <a:pt x="627629" y="19574"/>
                </a:lnTo>
                <a:lnTo>
                  <a:pt x="583177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 txBox="1"/>
          <p:nvPr/>
        </p:nvSpPr>
        <p:spPr>
          <a:xfrm>
            <a:off x="11264975" y="3104218"/>
            <a:ext cx="695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20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8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21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9289013" y="2453456"/>
            <a:ext cx="282575" cy="721995"/>
          </a:xfrm>
          <a:custGeom>
            <a:avLst/>
            <a:gdLst/>
            <a:ahLst/>
            <a:cxnLst/>
            <a:rect l="l" t="t" r="r" b="b"/>
            <a:pathLst>
              <a:path w="282575" h="721994">
                <a:moveTo>
                  <a:pt x="281965" y="0"/>
                </a:moveTo>
                <a:lnTo>
                  <a:pt x="232854" y="1545"/>
                </a:lnTo>
                <a:lnTo>
                  <a:pt x="184964" y="6219"/>
                </a:lnTo>
                <a:lnTo>
                  <a:pt x="138015" y="14081"/>
                </a:lnTo>
                <a:lnTo>
                  <a:pt x="91725" y="25187"/>
                </a:lnTo>
                <a:lnTo>
                  <a:pt x="45814" y="39596"/>
                </a:lnTo>
                <a:lnTo>
                  <a:pt x="0" y="57365"/>
                </a:lnTo>
                <a:lnTo>
                  <a:pt x="281965" y="721626"/>
                </a:lnTo>
                <a:lnTo>
                  <a:pt x="281965" y="0"/>
                </a:lnTo>
                <a:close/>
              </a:path>
            </a:pathLst>
          </a:custGeom>
          <a:solidFill>
            <a:srgbClr val="5A40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9062440" y="2510048"/>
            <a:ext cx="510540" cy="664845"/>
          </a:xfrm>
          <a:custGeom>
            <a:avLst/>
            <a:gdLst/>
            <a:ahLst/>
            <a:cxnLst/>
            <a:rect l="l" t="t" r="r" b="b"/>
            <a:pathLst>
              <a:path w="510540" h="664844">
                <a:moveTo>
                  <a:pt x="228371" y="0"/>
                </a:moveTo>
                <a:lnTo>
                  <a:pt x="176156" y="24211"/>
                </a:lnTo>
                <a:lnTo>
                  <a:pt x="128646" y="50753"/>
                </a:lnTo>
                <a:lnTo>
                  <a:pt x="84408" y="80593"/>
                </a:lnTo>
                <a:lnTo>
                  <a:pt x="42004" y="114702"/>
                </a:lnTo>
                <a:lnTo>
                  <a:pt x="0" y="154051"/>
                </a:lnTo>
                <a:lnTo>
                  <a:pt x="510425" y="664476"/>
                </a:lnTo>
                <a:lnTo>
                  <a:pt x="228371" y="0"/>
                </a:lnTo>
                <a:close/>
              </a:path>
            </a:pathLst>
          </a:custGeom>
          <a:solidFill>
            <a:srgbClr val="503F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9062440" y="2510048"/>
            <a:ext cx="510540" cy="664845"/>
          </a:xfrm>
          <a:custGeom>
            <a:avLst/>
            <a:gdLst/>
            <a:ahLst/>
            <a:cxnLst/>
            <a:rect l="l" t="t" r="r" b="b"/>
            <a:pathLst>
              <a:path w="510540" h="664844">
                <a:moveTo>
                  <a:pt x="510425" y="664476"/>
                </a:moveTo>
                <a:lnTo>
                  <a:pt x="0" y="154051"/>
                </a:lnTo>
                <a:lnTo>
                  <a:pt x="42004" y="114702"/>
                </a:lnTo>
                <a:lnTo>
                  <a:pt x="84408" y="80593"/>
                </a:lnTo>
                <a:lnTo>
                  <a:pt x="128646" y="50753"/>
                </a:lnTo>
                <a:lnTo>
                  <a:pt x="176156" y="24211"/>
                </a:lnTo>
                <a:lnTo>
                  <a:pt x="228371" y="0"/>
                </a:lnTo>
                <a:lnTo>
                  <a:pt x="510425" y="66447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8905003" y="2662710"/>
            <a:ext cx="669290" cy="510540"/>
          </a:xfrm>
          <a:custGeom>
            <a:avLst/>
            <a:gdLst/>
            <a:ahLst/>
            <a:cxnLst/>
            <a:rect l="l" t="t" r="r" b="b"/>
            <a:pathLst>
              <a:path w="669290" h="510539">
                <a:moveTo>
                  <a:pt x="158813" y="0"/>
                </a:moveTo>
                <a:lnTo>
                  <a:pt x="125180" y="35823"/>
                </a:lnTo>
                <a:lnTo>
                  <a:pt x="94624" y="72993"/>
                </a:lnTo>
                <a:lnTo>
                  <a:pt x="66986" y="111750"/>
                </a:lnTo>
                <a:lnTo>
                  <a:pt x="42108" y="152334"/>
                </a:lnTo>
                <a:lnTo>
                  <a:pt x="19831" y="194984"/>
                </a:lnTo>
                <a:lnTo>
                  <a:pt x="0" y="239941"/>
                </a:lnTo>
                <a:lnTo>
                  <a:pt x="669086" y="510273"/>
                </a:lnTo>
                <a:lnTo>
                  <a:pt x="158813" y="0"/>
                </a:lnTo>
                <a:close/>
              </a:path>
            </a:pathLst>
          </a:custGeom>
          <a:solidFill>
            <a:srgbClr val="93443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8905003" y="2662710"/>
            <a:ext cx="669290" cy="510540"/>
          </a:xfrm>
          <a:custGeom>
            <a:avLst/>
            <a:gdLst/>
            <a:ahLst/>
            <a:cxnLst/>
            <a:rect l="l" t="t" r="r" b="b"/>
            <a:pathLst>
              <a:path w="669290" h="510539">
                <a:moveTo>
                  <a:pt x="669086" y="510273"/>
                </a:moveTo>
                <a:lnTo>
                  <a:pt x="0" y="239941"/>
                </a:lnTo>
                <a:lnTo>
                  <a:pt x="19831" y="194984"/>
                </a:lnTo>
                <a:lnTo>
                  <a:pt x="42108" y="152334"/>
                </a:lnTo>
                <a:lnTo>
                  <a:pt x="66986" y="111750"/>
                </a:lnTo>
                <a:lnTo>
                  <a:pt x="94624" y="72993"/>
                </a:lnTo>
                <a:lnTo>
                  <a:pt x="125180" y="35823"/>
                </a:lnTo>
                <a:lnTo>
                  <a:pt x="158813" y="0"/>
                </a:lnTo>
                <a:lnTo>
                  <a:pt x="669086" y="51027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8853176" y="2900846"/>
            <a:ext cx="721995" cy="270510"/>
          </a:xfrm>
          <a:custGeom>
            <a:avLst/>
            <a:gdLst/>
            <a:ahLst/>
            <a:cxnLst/>
            <a:rect l="l" t="t" r="r" b="b"/>
            <a:pathLst>
              <a:path w="721995" h="270510">
                <a:moveTo>
                  <a:pt x="52565" y="0"/>
                </a:moveTo>
                <a:lnTo>
                  <a:pt x="32760" y="54037"/>
                </a:lnTo>
                <a:lnTo>
                  <a:pt x="17932" y="106397"/>
                </a:lnTo>
                <a:lnTo>
                  <a:pt x="7749" y="158780"/>
                </a:lnTo>
                <a:lnTo>
                  <a:pt x="1882" y="212883"/>
                </a:lnTo>
                <a:lnTo>
                  <a:pt x="0" y="270408"/>
                </a:lnTo>
                <a:lnTo>
                  <a:pt x="721855" y="270408"/>
                </a:lnTo>
                <a:lnTo>
                  <a:pt x="52565" y="0"/>
                </a:lnTo>
                <a:close/>
              </a:path>
            </a:pathLst>
          </a:custGeom>
          <a:solidFill>
            <a:srgbClr val="8D65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8853176" y="2900846"/>
            <a:ext cx="721995" cy="270510"/>
          </a:xfrm>
          <a:custGeom>
            <a:avLst/>
            <a:gdLst/>
            <a:ahLst/>
            <a:cxnLst/>
            <a:rect l="l" t="t" r="r" b="b"/>
            <a:pathLst>
              <a:path w="721995" h="270510">
                <a:moveTo>
                  <a:pt x="721855" y="270408"/>
                </a:moveTo>
                <a:lnTo>
                  <a:pt x="0" y="270408"/>
                </a:lnTo>
                <a:lnTo>
                  <a:pt x="1882" y="212883"/>
                </a:lnTo>
                <a:lnTo>
                  <a:pt x="7749" y="158780"/>
                </a:lnTo>
                <a:lnTo>
                  <a:pt x="17932" y="106397"/>
                </a:lnTo>
                <a:lnTo>
                  <a:pt x="32760" y="54037"/>
                </a:lnTo>
                <a:lnTo>
                  <a:pt x="52565" y="0"/>
                </a:lnTo>
                <a:lnTo>
                  <a:pt x="721855" y="270408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8853180" y="3169299"/>
            <a:ext cx="721995" cy="282575"/>
          </a:xfrm>
          <a:custGeom>
            <a:avLst/>
            <a:gdLst/>
            <a:ahLst/>
            <a:cxnLst/>
            <a:rect l="l" t="t" r="r" b="b"/>
            <a:pathLst>
              <a:path w="721995" h="282575">
                <a:moveTo>
                  <a:pt x="721626" y="0"/>
                </a:moveTo>
                <a:lnTo>
                  <a:pt x="0" y="0"/>
                </a:lnTo>
                <a:lnTo>
                  <a:pt x="1545" y="49111"/>
                </a:lnTo>
                <a:lnTo>
                  <a:pt x="6219" y="97000"/>
                </a:lnTo>
                <a:lnTo>
                  <a:pt x="14081" y="143949"/>
                </a:lnTo>
                <a:lnTo>
                  <a:pt x="25187" y="190239"/>
                </a:lnTo>
                <a:lnTo>
                  <a:pt x="39596" y="236150"/>
                </a:lnTo>
                <a:lnTo>
                  <a:pt x="57365" y="281965"/>
                </a:lnTo>
                <a:lnTo>
                  <a:pt x="721626" y="0"/>
                </a:lnTo>
                <a:close/>
              </a:path>
            </a:pathLst>
          </a:custGeom>
          <a:solidFill>
            <a:srgbClr val="9B64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8853180" y="3169299"/>
            <a:ext cx="721995" cy="282575"/>
          </a:xfrm>
          <a:custGeom>
            <a:avLst/>
            <a:gdLst/>
            <a:ahLst/>
            <a:cxnLst/>
            <a:rect l="l" t="t" r="r" b="b"/>
            <a:pathLst>
              <a:path w="721995" h="282575">
                <a:moveTo>
                  <a:pt x="721626" y="0"/>
                </a:moveTo>
                <a:lnTo>
                  <a:pt x="57365" y="281965"/>
                </a:lnTo>
                <a:lnTo>
                  <a:pt x="39596" y="236150"/>
                </a:lnTo>
                <a:lnTo>
                  <a:pt x="25187" y="190239"/>
                </a:lnTo>
                <a:lnTo>
                  <a:pt x="14081" y="143949"/>
                </a:lnTo>
                <a:lnTo>
                  <a:pt x="6219" y="97000"/>
                </a:lnTo>
                <a:lnTo>
                  <a:pt x="1545" y="49111"/>
                </a:lnTo>
                <a:lnTo>
                  <a:pt x="0" y="0"/>
                </a:lnTo>
                <a:lnTo>
                  <a:pt x="721626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8909772" y="3167411"/>
            <a:ext cx="664845" cy="510540"/>
          </a:xfrm>
          <a:custGeom>
            <a:avLst/>
            <a:gdLst/>
            <a:ahLst/>
            <a:cxnLst/>
            <a:rect l="l" t="t" r="r" b="b"/>
            <a:pathLst>
              <a:path w="664845" h="510539">
                <a:moveTo>
                  <a:pt x="664476" y="0"/>
                </a:moveTo>
                <a:lnTo>
                  <a:pt x="0" y="282054"/>
                </a:lnTo>
                <a:lnTo>
                  <a:pt x="24211" y="334269"/>
                </a:lnTo>
                <a:lnTo>
                  <a:pt x="50753" y="381778"/>
                </a:lnTo>
                <a:lnTo>
                  <a:pt x="80593" y="426017"/>
                </a:lnTo>
                <a:lnTo>
                  <a:pt x="114702" y="468421"/>
                </a:lnTo>
                <a:lnTo>
                  <a:pt x="154051" y="510425"/>
                </a:lnTo>
                <a:lnTo>
                  <a:pt x="664476" y="0"/>
                </a:lnTo>
                <a:close/>
              </a:path>
            </a:pathLst>
          </a:custGeom>
          <a:solidFill>
            <a:srgbClr val="815D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8909772" y="3167411"/>
            <a:ext cx="664845" cy="510540"/>
          </a:xfrm>
          <a:custGeom>
            <a:avLst/>
            <a:gdLst/>
            <a:ahLst/>
            <a:cxnLst/>
            <a:rect l="l" t="t" r="r" b="b"/>
            <a:pathLst>
              <a:path w="664845" h="510539">
                <a:moveTo>
                  <a:pt x="664476" y="0"/>
                </a:moveTo>
                <a:lnTo>
                  <a:pt x="154051" y="510425"/>
                </a:lnTo>
                <a:lnTo>
                  <a:pt x="114702" y="468421"/>
                </a:lnTo>
                <a:lnTo>
                  <a:pt x="80593" y="426017"/>
                </a:lnTo>
                <a:lnTo>
                  <a:pt x="50753" y="381778"/>
                </a:lnTo>
                <a:lnTo>
                  <a:pt x="24211" y="334269"/>
                </a:lnTo>
                <a:lnTo>
                  <a:pt x="0" y="282054"/>
                </a:lnTo>
                <a:lnTo>
                  <a:pt x="664476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9062434" y="3166186"/>
            <a:ext cx="510540" cy="669290"/>
          </a:xfrm>
          <a:custGeom>
            <a:avLst/>
            <a:gdLst/>
            <a:ahLst/>
            <a:cxnLst/>
            <a:rect l="l" t="t" r="r" b="b"/>
            <a:pathLst>
              <a:path w="510540" h="669289">
                <a:moveTo>
                  <a:pt x="510273" y="0"/>
                </a:moveTo>
                <a:lnTo>
                  <a:pt x="0" y="510273"/>
                </a:lnTo>
                <a:lnTo>
                  <a:pt x="35823" y="543905"/>
                </a:lnTo>
                <a:lnTo>
                  <a:pt x="72993" y="574462"/>
                </a:lnTo>
                <a:lnTo>
                  <a:pt x="111750" y="602100"/>
                </a:lnTo>
                <a:lnTo>
                  <a:pt x="152334" y="626978"/>
                </a:lnTo>
                <a:lnTo>
                  <a:pt x="194984" y="649254"/>
                </a:lnTo>
                <a:lnTo>
                  <a:pt x="239941" y="669086"/>
                </a:lnTo>
                <a:lnTo>
                  <a:pt x="510273" y="0"/>
                </a:lnTo>
                <a:close/>
              </a:path>
            </a:pathLst>
          </a:custGeom>
          <a:solidFill>
            <a:srgbClr val="AE84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9062434" y="3166186"/>
            <a:ext cx="510540" cy="669290"/>
          </a:xfrm>
          <a:custGeom>
            <a:avLst/>
            <a:gdLst/>
            <a:ahLst/>
            <a:cxnLst/>
            <a:rect l="l" t="t" r="r" b="b"/>
            <a:pathLst>
              <a:path w="510540" h="669289">
                <a:moveTo>
                  <a:pt x="510273" y="0"/>
                </a:moveTo>
                <a:lnTo>
                  <a:pt x="239941" y="669086"/>
                </a:lnTo>
                <a:lnTo>
                  <a:pt x="194984" y="649254"/>
                </a:lnTo>
                <a:lnTo>
                  <a:pt x="152334" y="626978"/>
                </a:lnTo>
                <a:lnTo>
                  <a:pt x="111750" y="602100"/>
                </a:lnTo>
                <a:lnTo>
                  <a:pt x="72993" y="574462"/>
                </a:lnTo>
                <a:lnTo>
                  <a:pt x="35823" y="543905"/>
                </a:lnTo>
                <a:lnTo>
                  <a:pt x="0" y="510273"/>
                </a:lnTo>
                <a:lnTo>
                  <a:pt x="510273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9300571" y="3165246"/>
            <a:ext cx="270510" cy="721995"/>
          </a:xfrm>
          <a:custGeom>
            <a:avLst/>
            <a:gdLst/>
            <a:ahLst/>
            <a:cxnLst/>
            <a:rect l="l" t="t" r="r" b="b"/>
            <a:pathLst>
              <a:path w="270509" h="721995">
                <a:moveTo>
                  <a:pt x="270408" y="0"/>
                </a:moveTo>
                <a:lnTo>
                  <a:pt x="0" y="669290"/>
                </a:lnTo>
                <a:lnTo>
                  <a:pt x="54037" y="689094"/>
                </a:lnTo>
                <a:lnTo>
                  <a:pt x="106397" y="703923"/>
                </a:lnTo>
                <a:lnTo>
                  <a:pt x="158780" y="714105"/>
                </a:lnTo>
                <a:lnTo>
                  <a:pt x="212883" y="719972"/>
                </a:lnTo>
                <a:lnTo>
                  <a:pt x="270408" y="721855"/>
                </a:lnTo>
                <a:lnTo>
                  <a:pt x="270408" y="0"/>
                </a:lnTo>
                <a:close/>
              </a:path>
            </a:pathLst>
          </a:custGeom>
          <a:solidFill>
            <a:srgbClr val="A67D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9300571" y="3165246"/>
            <a:ext cx="270510" cy="721995"/>
          </a:xfrm>
          <a:custGeom>
            <a:avLst/>
            <a:gdLst/>
            <a:ahLst/>
            <a:cxnLst/>
            <a:rect l="l" t="t" r="r" b="b"/>
            <a:pathLst>
              <a:path w="270509" h="721995">
                <a:moveTo>
                  <a:pt x="270408" y="0"/>
                </a:moveTo>
                <a:lnTo>
                  <a:pt x="270408" y="721855"/>
                </a:lnTo>
                <a:lnTo>
                  <a:pt x="212883" y="719972"/>
                </a:lnTo>
                <a:lnTo>
                  <a:pt x="158780" y="714105"/>
                </a:lnTo>
                <a:lnTo>
                  <a:pt x="106397" y="703923"/>
                </a:lnTo>
                <a:lnTo>
                  <a:pt x="54037" y="689094"/>
                </a:lnTo>
                <a:lnTo>
                  <a:pt x="0" y="669290"/>
                </a:lnTo>
                <a:lnTo>
                  <a:pt x="270408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9569022" y="3165470"/>
            <a:ext cx="282575" cy="721995"/>
          </a:xfrm>
          <a:custGeom>
            <a:avLst/>
            <a:gdLst/>
            <a:ahLst/>
            <a:cxnLst/>
            <a:rect l="l" t="t" r="r" b="b"/>
            <a:pathLst>
              <a:path w="282575" h="721995">
                <a:moveTo>
                  <a:pt x="0" y="0"/>
                </a:moveTo>
                <a:lnTo>
                  <a:pt x="0" y="721626"/>
                </a:lnTo>
                <a:lnTo>
                  <a:pt x="49111" y="720081"/>
                </a:lnTo>
                <a:lnTo>
                  <a:pt x="97000" y="715406"/>
                </a:lnTo>
                <a:lnTo>
                  <a:pt x="143949" y="707545"/>
                </a:lnTo>
                <a:lnTo>
                  <a:pt x="190239" y="696439"/>
                </a:lnTo>
                <a:lnTo>
                  <a:pt x="236150" y="682030"/>
                </a:lnTo>
                <a:lnTo>
                  <a:pt x="281965" y="664260"/>
                </a:lnTo>
                <a:lnTo>
                  <a:pt x="0" y="0"/>
                </a:lnTo>
                <a:close/>
              </a:path>
            </a:pathLst>
          </a:custGeom>
          <a:solidFill>
            <a:srgbClr val="9F876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9569022" y="3165470"/>
            <a:ext cx="282575" cy="721995"/>
          </a:xfrm>
          <a:custGeom>
            <a:avLst/>
            <a:gdLst/>
            <a:ahLst/>
            <a:cxnLst/>
            <a:rect l="l" t="t" r="r" b="b"/>
            <a:pathLst>
              <a:path w="282575" h="721995">
                <a:moveTo>
                  <a:pt x="0" y="0"/>
                </a:moveTo>
                <a:lnTo>
                  <a:pt x="281965" y="664260"/>
                </a:lnTo>
                <a:lnTo>
                  <a:pt x="236150" y="682030"/>
                </a:lnTo>
                <a:lnTo>
                  <a:pt x="190239" y="696439"/>
                </a:lnTo>
                <a:lnTo>
                  <a:pt x="143949" y="707545"/>
                </a:lnTo>
                <a:lnTo>
                  <a:pt x="97000" y="715406"/>
                </a:lnTo>
                <a:lnTo>
                  <a:pt x="49111" y="720081"/>
                </a:lnTo>
                <a:lnTo>
                  <a:pt x="0" y="72162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9567134" y="3166028"/>
            <a:ext cx="510540" cy="664845"/>
          </a:xfrm>
          <a:custGeom>
            <a:avLst/>
            <a:gdLst/>
            <a:ahLst/>
            <a:cxnLst/>
            <a:rect l="l" t="t" r="r" b="b"/>
            <a:pathLst>
              <a:path w="510540" h="664845">
                <a:moveTo>
                  <a:pt x="0" y="0"/>
                </a:moveTo>
                <a:lnTo>
                  <a:pt x="282054" y="664476"/>
                </a:lnTo>
                <a:lnTo>
                  <a:pt x="334269" y="640264"/>
                </a:lnTo>
                <a:lnTo>
                  <a:pt x="381778" y="613723"/>
                </a:lnTo>
                <a:lnTo>
                  <a:pt x="426017" y="583883"/>
                </a:lnTo>
                <a:lnTo>
                  <a:pt x="468421" y="549773"/>
                </a:lnTo>
                <a:lnTo>
                  <a:pt x="510425" y="510425"/>
                </a:lnTo>
                <a:lnTo>
                  <a:pt x="0" y="0"/>
                </a:lnTo>
                <a:close/>
              </a:path>
            </a:pathLst>
          </a:custGeom>
          <a:solidFill>
            <a:srgbClr val="9D7E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9567134" y="3166028"/>
            <a:ext cx="510540" cy="664845"/>
          </a:xfrm>
          <a:custGeom>
            <a:avLst/>
            <a:gdLst/>
            <a:ahLst/>
            <a:cxnLst/>
            <a:rect l="l" t="t" r="r" b="b"/>
            <a:pathLst>
              <a:path w="510540" h="664845">
                <a:moveTo>
                  <a:pt x="0" y="0"/>
                </a:moveTo>
                <a:lnTo>
                  <a:pt x="510425" y="510425"/>
                </a:lnTo>
                <a:lnTo>
                  <a:pt x="468421" y="549773"/>
                </a:lnTo>
                <a:lnTo>
                  <a:pt x="426017" y="583883"/>
                </a:lnTo>
                <a:lnTo>
                  <a:pt x="381778" y="613723"/>
                </a:lnTo>
                <a:lnTo>
                  <a:pt x="334269" y="640264"/>
                </a:lnTo>
                <a:lnTo>
                  <a:pt x="282054" y="66447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9565910" y="3167569"/>
            <a:ext cx="669290" cy="510540"/>
          </a:xfrm>
          <a:custGeom>
            <a:avLst/>
            <a:gdLst/>
            <a:ahLst/>
            <a:cxnLst/>
            <a:rect l="l" t="t" r="r" b="b"/>
            <a:pathLst>
              <a:path w="669290" h="510539">
                <a:moveTo>
                  <a:pt x="0" y="0"/>
                </a:moveTo>
                <a:lnTo>
                  <a:pt x="510273" y="510273"/>
                </a:lnTo>
                <a:lnTo>
                  <a:pt x="543905" y="474450"/>
                </a:lnTo>
                <a:lnTo>
                  <a:pt x="574462" y="437279"/>
                </a:lnTo>
                <a:lnTo>
                  <a:pt x="602100" y="398522"/>
                </a:lnTo>
                <a:lnTo>
                  <a:pt x="626978" y="357939"/>
                </a:lnTo>
                <a:lnTo>
                  <a:pt x="649254" y="315288"/>
                </a:lnTo>
                <a:lnTo>
                  <a:pt x="669086" y="270332"/>
                </a:lnTo>
                <a:lnTo>
                  <a:pt x="0" y="0"/>
                </a:lnTo>
                <a:close/>
              </a:path>
            </a:pathLst>
          </a:custGeom>
          <a:solidFill>
            <a:srgbClr val="B9A2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9565910" y="3167569"/>
            <a:ext cx="669290" cy="510540"/>
          </a:xfrm>
          <a:custGeom>
            <a:avLst/>
            <a:gdLst/>
            <a:ahLst/>
            <a:cxnLst/>
            <a:rect l="l" t="t" r="r" b="b"/>
            <a:pathLst>
              <a:path w="669290" h="510539">
                <a:moveTo>
                  <a:pt x="0" y="0"/>
                </a:moveTo>
                <a:lnTo>
                  <a:pt x="669086" y="270332"/>
                </a:lnTo>
                <a:lnTo>
                  <a:pt x="649254" y="315288"/>
                </a:lnTo>
                <a:lnTo>
                  <a:pt x="626978" y="357939"/>
                </a:lnTo>
                <a:lnTo>
                  <a:pt x="602100" y="398522"/>
                </a:lnTo>
                <a:lnTo>
                  <a:pt x="574462" y="437279"/>
                </a:lnTo>
                <a:lnTo>
                  <a:pt x="543905" y="474450"/>
                </a:lnTo>
                <a:lnTo>
                  <a:pt x="510273" y="51027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9564970" y="3169299"/>
            <a:ext cx="721995" cy="270510"/>
          </a:xfrm>
          <a:custGeom>
            <a:avLst/>
            <a:gdLst/>
            <a:ahLst/>
            <a:cxnLst/>
            <a:rect l="l" t="t" r="r" b="b"/>
            <a:pathLst>
              <a:path w="721995" h="270510">
                <a:moveTo>
                  <a:pt x="721855" y="0"/>
                </a:moveTo>
                <a:lnTo>
                  <a:pt x="0" y="0"/>
                </a:lnTo>
                <a:lnTo>
                  <a:pt x="669290" y="270408"/>
                </a:lnTo>
                <a:lnTo>
                  <a:pt x="689094" y="216370"/>
                </a:lnTo>
                <a:lnTo>
                  <a:pt x="703923" y="164010"/>
                </a:lnTo>
                <a:lnTo>
                  <a:pt x="714105" y="111628"/>
                </a:lnTo>
                <a:lnTo>
                  <a:pt x="719972" y="57524"/>
                </a:lnTo>
                <a:lnTo>
                  <a:pt x="721855" y="0"/>
                </a:lnTo>
                <a:close/>
              </a:path>
            </a:pathLst>
          </a:custGeom>
          <a:solidFill>
            <a:srgbClr val="9283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9564970" y="3169299"/>
            <a:ext cx="721995" cy="270510"/>
          </a:xfrm>
          <a:custGeom>
            <a:avLst/>
            <a:gdLst/>
            <a:ahLst/>
            <a:cxnLst/>
            <a:rect l="l" t="t" r="r" b="b"/>
            <a:pathLst>
              <a:path w="721995" h="270510">
                <a:moveTo>
                  <a:pt x="0" y="0"/>
                </a:moveTo>
                <a:lnTo>
                  <a:pt x="721855" y="0"/>
                </a:lnTo>
                <a:lnTo>
                  <a:pt x="719972" y="57524"/>
                </a:lnTo>
                <a:lnTo>
                  <a:pt x="714105" y="111628"/>
                </a:lnTo>
                <a:lnTo>
                  <a:pt x="703923" y="164010"/>
                </a:lnTo>
                <a:lnTo>
                  <a:pt x="689094" y="216370"/>
                </a:lnTo>
                <a:lnTo>
                  <a:pt x="669290" y="27040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9565194" y="2889289"/>
            <a:ext cx="721995" cy="282575"/>
          </a:xfrm>
          <a:custGeom>
            <a:avLst/>
            <a:gdLst/>
            <a:ahLst/>
            <a:cxnLst/>
            <a:rect l="l" t="t" r="r" b="b"/>
            <a:pathLst>
              <a:path w="721995" h="282575">
                <a:moveTo>
                  <a:pt x="664260" y="0"/>
                </a:moveTo>
                <a:lnTo>
                  <a:pt x="0" y="281965"/>
                </a:lnTo>
                <a:lnTo>
                  <a:pt x="721626" y="281965"/>
                </a:lnTo>
                <a:lnTo>
                  <a:pt x="720081" y="232854"/>
                </a:lnTo>
                <a:lnTo>
                  <a:pt x="715406" y="184964"/>
                </a:lnTo>
                <a:lnTo>
                  <a:pt x="707545" y="138015"/>
                </a:lnTo>
                <a:lnTo>
                  <a:pt x="696439" y="91725"/>
                </a:lnTo>
                <a:lnTo>
                  <a:pt x="682030" y="45814"/>
                </a:lnTo>
                <a:lnTo>
                  <a:pt x="664260" y="0"/>
                </a:lnTo>
                <a:close/>
              </a:path>
            </a:pathLst>
          </a:custGeom>
          <a:solidFill>
            <a:srgbClr val="C6B1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9565194" y="2889289"/>
            <a:ext cx="721995" cy="282575"/>
          </a:xfrm>
          <a:custGeom>
            <a:avLst/>
            <a:gdLst/>
            <a:ahLst/>
            <a:cxnLst/>
            <a:rect l="l" t="t" r="r" b="b"/>
            <a:pathLst>
              <a:path w="721995" h="282575">
                <a:moveTo>
                  <a:pt x="0" y="281965"/>
                </a:moveTo>
                <a:lnTo>
                  <a:pt x="664260" y="0"/>
                </a:lnTo>
                <a:lnTo>
                  <a:pt x="682030" y="45814"/>
                </a:lnTo>
                <a:lnTo>
                  <a:pt x="696439" y="91725"/>
                </a:lnTo>
                <a:lnTo>
                  <a:pt x="707545" y="138015"/>
                </a:lnTo>
                <a:lnTo>
                  <a:pt x="715406" y="184964"/>
                </a:lnTo>
                <a:lnTo>
                  <a:pt x="720081" y="232854"/>
                </a:lnTo>
                <a:lnTo>
                  <a:pt x="721626" y="281965"/>
                </a:lnTo>
                <a:lnTo>
                  <a:pt x="0" y="28196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9565753" y="2662716"/>
            <a:ext cx="664845" cy="510540"/>
          </a:xfrm>
          <a:custGeom>
            <a:avLst/>
            <a:gdLst/>
            <a:ahLst/>
            <a:cxnLst/>
            <a:rect l="l" t="t" r="r" b="b"/>
            <a:pathLst>
              <a:path w="664845" h="510539">
                <a:moveTo>
                  <a:pt x="510425" y="0"/>
                </a:moveTo>
                <a:lnTo>
                  <a:pt x="0" y="510425"/>
                </a:lnTo>
                <a:lnTo>
                  <a:pt x="664476" y="228371"/>
                </a:lnTo>
                <a:lnTo>
                  <a:pt x="640263" y="176156"/>
                </a:lnTo>
                <a:lnTo>
                  <a:pt x="613719" y="128646"/>
                </a:lnTo>
                <a:lnTo>
                  <a:pt x="583877" y="84408"/>
                </a:lnTo>
                <a:lnTo>
                  <a:pt x="549769" y="42004"/>
                </a:lnTo>
                <a:lnTo>
                  <a:pt x="510425" y="0"/>
                </a:lnTo>
                <a:close/>
              </a:path>
            </a:pathLst>
          </a:custGeom>
          <a:solidFill>
            <a:srgbClr val="D0B8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9565753" y="2662716"/>
            <a:ext cx="664845" cy="510540"/>
          </a:xfrm>
          <a:custGeom>
            <a:avLst/>
            <a:gdLst/>
            <a:ahLst/>
            <a:cxnLst/>
            <a:rect l="l" t="t" r="r" b="b"/>
            <a:pathLst>
              <a:path w="664845" h="510539">
                <a:moveTo>
                  <a:pt x="0" y="510425"/>
                </a:moveTo>
                <a:lnTo>
                  <a:pt x="510425" y="0"/>
                </a:lnTo>
                <a:lnTo>
                  <a:pt x="549769" y="42004"/>
                </a:lnTo>
                <a:lnTo>
                  <a:pt x="583877" y="84408"/>
                </a:lnTo>
                <a:lnTo>
                  <a:pt x="613719" y="128646"/>
                </a:lnTo>
                <a:lnTo>
                  <a:pt x="640263" y="176156"/>
                </a:lnTo>
                <a:lnTo>
                  <a:pt x="664476" y="228371"/>
                </a:lnTo>
                <a:lnTo>
                  <a:pt x="0" y="51042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9567293" y="2505279"/>
            <a:ext cx="510540" cy="669290"/>
          </a:xfrm>
          <a:custGeom>
            <a:avLst/>
            <a:gdLst/>
            <a:ahLst/>
            <a:cxnLst/>
            <a:rect l="l" t="t" r="r" b="b"/>
            <a:pathLst>
              <a:path w="510540" h="669289">
                <a:moveTo>
                  <a:pt x="270332" y="0"/>
                </a:moveTo>
                <a:lnTo>
                  <a:pt x="0" y="669086"/>
                </a:lnTo>
                <a:lnTo>
                  <a:pt x="510273" y="158813"/>
                </a:lnTo>
                <a:lnTo>
                  <a:pt x="474450" y="125180"/>
                </a:lnTo>
                <a:lnTo>
                  <a:pt x="437279" y="94624"/>
                </a:lnTo>
                <a:lnTo>
                  <a:pt x="398522" y="66986"/>
                </a:lnTo>
                <a:lnTo>
                  <a:pt x="357939" y="42108"/>
                </a:lnTo>
                <a:lnTo>
                  <a:pt x="315288" y="19831"/>
                </a:lnTo>
                <a:lnTo>
                  <a:pt x="270332" y="0"/>
                </a:lnTo>
                <a:close/>
              </a:path>
            </a:pathLst>
          </a:custGeom>
          <a:solidFill>
            <a:srgbClr val="D2BD9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9567293" y="2505279"/>
            <a:ext cx="510540" cy="669290"/>
          </a:xfrm>
          <a:custGeom>
            <a:avLst/>
            <a:gdLst/>
            <a:ahLst/>
            <a:cxnLst/>
            <a:rect l="l" t="t" r="r" b="b"/>
            <a:pathLst>
              <a:path w="510540" h="669289">
                <a:moveTo>
                  <a:pt x="0" y="669086"/>
                </a:moveTo>
                <a:lnTo>
                  <a:pt x="270332" y="0"/>
                </a:lnTo>
                <a:lnTo>
                  <a:pt x="315288" y="19831"/>
                </a:lnTo>
                <a:lnTo>
                  <a:pt x="357939" y="42108"/>
                </a:lnTo>
                <a:lnTo>
                  <a:pt x="398522" y="66986"/>
                </a:lnTo>
                <a:lnTo>
                  <a:pt x="437279" y="94624"/>
                </a:lnTo>
                <a:lnTo>
                  <a:pt x="474450" y="125180"/>
                </a:lnTo>
                <a:lnTo>
                  <a:pt x="510273" y="158813"/>
                </a:lnTo>
                <a:lnTo>
                  <a:pt x="0" y="66908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9569022" y="2453452"/>
            <a:ext cx="270510" cy="721995"/>
          </a:xfrm>
          <a:custGeom>
            <a:avLst/>
            <a:gdLst/>
            <a:ahLst/>
            <a:cxnLst/>
            <a:rect l="l" t="t" r="r" b="b"/>
            <a:pathLst>
              <a:path w="270509" h="721994">
                <a:moveTo>
                  <a:pt x="0" y="0"/>
                </a:moveTo>
                <a:lnTo>
                  <a:pt x="0" y="721855"/>
                </a:lnTo>
                <a:lnTo>
                  <a:pt x="270408" y="52565"/>
                </a:lnTo>
                <a:lnTo>
                  <a:pt x="216370" y="32760"/>
                </a:lnTo>
                <a:lnTo>
                  <a:pt x="164010" y="17932"/>
                </a:lnTo>
                <a:lnTo>
                  <a:pt x="111628" y="7749"/>
                </a:lnTo>
                <a:lnTo>
                  <a:pt x="57524" y="1882"/>
                </a:lnTo>
                <a:lnTo>
                  <a:pt x="0" y="0"/>
                </a:lnTo>
                <a:close/>
              </a:path>
            </a:pathLst>
          </a:custGeom>
          <a:solidFill>
            <a:srgbClr val="DED5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9569022" y="2453452"/>
            <a:ext cx="270510" cy="721995"/>
          </a:xfrm>
          <a:custGeom>
            <a:avLst/>
            <a:gdLst/>
            <a:ahLst/>
            <a:cxnLst/>
            <a:rect l="l" t="t" r="r" b="b"/>
            <a:pathLst>
              <a:path w="270509" h="721994">
                <a:moveTo>
                  <a:pt x="0" y="721855"/>
                </a:moveTo>
                <a:lnTo>
                  <a:pt x="0" y="0"/>
                </a:lnTo>
                <a:lnTo>
                  <a:pt x="57524" y="1882"/>
                </a:lnTo>
                <a:lnTo>
                  <a:pt x="111628" y="7749"/>
                </a:lnTo>
                <a:lnTo>
                  <a:pt x="164010" y="17932"/>
                </a:lnTo>
                <a:lnTo>
                  <a:pt x="216370" y="32760"/>
                </a:lnTo>
                <a:lnTo>
                  <a:pt x="270408" y="52565"/>
                </a:lnTo>
                <a:lnTo>
                  <a:pt x="0" y="72185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9079943" y="2681116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7" y="971286"/>
                </a:lnTo>
                <a:lnTo>
                  <a:pt x="627629" y="960548"/>
                </a:lnTo>
                <a:lnTo>
                  <a:pt x="670401" y="945872"/>
                </a:lnTo>
                <a:lnTo>
                  <a:pt x="711288" y="927461"/>
                </a:lnTo>
                <a:lnTo>
                  <a:pt x="750085" y="905523"/>
                </a:lnTo>
                <a:lnTo>
                  <a:pt x="786585" y="880262"/>
                </a:lnTo>
                <a:lnTo>
                  <a:pt x="820585" y="851883"/>
                </a:lnTo>
                <a:lnTo>
                  <a:pt x="851877" y="820591"/>
                </a:lnTo>
                <a:lnTo>
                  <a:pt x="880257" y="786593"/>
                </a:lnTo>
                <a:lnTo>
                  <a:pt x="905519" y="750094"/>
                </a:lnTo>
                <a:lnTo>
                  <a:pt x="927459" y="711298"/>
                </a:lnTo>
                <a:lnTo>
                  <a:pt x="945870" y="670412"/>
                </a:lnTo>
                <a:lnTo>
                  <a:pt x="960547" y="627641"/>
                </a:lnTo>
                <a:lnTo>
                  <a:pt x="971285" y="583189"/>
                </a:lnTo>
                <a:lnTo>
                  <a:pt x="977879" y="537263"/>
                </a:lnTo>
                <a:lnTo>
                  <a:pt x="980122" y="490067"/>
                </a:lnTo>
                <a:lnTo>
                  <a:pt x="977879" y="442871"/>
                </a:lnTo>
                <a:lnTo>
                  <a:pt x="971285" y="396945"/>
                </a:lnTo>
                <a:lnTo>
                  <a:pt x="960547" y="352493"/>
                </a:lnTo>
                <a:lnTo>
                  <a:pt x="945870" y="309720"/>
                </a:lnTo>
                <a:lnTo>
                  <a:pt x="927459" y="268833"/>
                </a:lnTo>
                <a:lnTo>
                  <a:pt x="905519" y="230037"/>
                </a:lnTo>
                <a:lnTo>
                  <a:pt x="880257" y="193536"/>
                </a:lnTo>
                <a:lnTo>
                  <a:pt x="851877" y="159537"/>
                </a:lnTo>
                <a:lnTo>
                  <a:pt x="820585" y="128245"/>
                </a:lnTo>
                <a:lnTo>
                  <a:pt x="786585" y="99865"/>
                </a:lnTo>
                <a:lnTo>
                  <a:pt x="750085" y="74602"/>
                </a:lnTo>
                <a:lnTo>
                  <a:pt x="711288" y="52663"/>
                </a:lnTo>
                <a:lnTo>
                  <a:pt x="670401" y="34252"/>
                </a:lnTo>
                <a:lnTo>
                  <a:pt x="627629" y="19574"/>
                </a:lnTo>
                <a:lnTo>
                  <a:pt x="583177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 txBox="1"/>
          <p:nvPr/>
        </p:nvSpPr>
        <p:spPr>
          <a:xfrm>
            <a:off x="9222485" y="3104224"/>
            <a:ext cx="701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19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7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20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8601876" y="9736222"/>
            <a:ext cx="60166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8100" marR="304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 trykte </a:t>
            </a:r>
            <a:r>
              <a:rPr dirty="0" sz="600" spc="-5">
                <a:latin typeface="Barlow"/>
                <a:cs typeface="Barlow"/>
              </a:rPr>
              <a:t>farver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 præcise </a:t>
            </a: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</a:t>
            </a:r>
            <a:r>
              <a:rPr dirty="0" baseline="31746" sz="525" spc="-7">
                <a:latin typeface="Barlow"/>
                <a:cs typeface="Barlow"/>
              </a:rPr>
              <a:t>®</a:t>
            </a:r>
            <a:r>
              <a:rPr dirty="0" sz="600" spc="-5">
                <a:latin typeface="Barlow"/>
                <a:cs typeface="Barlow"/>
              </a:rPr>
              <a:t>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 </a:t>
            </a:r>
            <a:r>
              <a:rPr dirty="0" sz="600" spc="-5">
                <a:latin typeface="Barlow"/>
                <a:cs typeface="Barlow"/>
              </a:rPr>
              <a:t>tekstilfarver  (TCX). </a:t>
            </a: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Der tages </a:t>
            </a:r>
            <a:r>
              <a:rPr dirty="0" sz="600" spc="-5">
                <a:latin typeface="Barlow"/>
                <a:cs typeface="Barlow"/>
              </a:rPr>
              <a:t>forbehold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mindre fejl.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The printed colours are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only indications.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646363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the 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reference. PANTONE</a:t>
            </a:r>
            <a:r>
              <a:rPr dirty="0" baseline="31746" sz="525" spc="-15" i="1">
                <a:solidFill>
                  <a:srgbClr val="646363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numbers are indicated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646363"/>
                </a:solidFill>
                <a:latin typeface="Barlow"/>
                <a:cs typeface="Barlow"/>
              </a:rPr>
              <a:t>®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Textile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646363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1984.1992. May be subject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minor</a:t>
            </a:r>
            <a:r>
              <a:rPr dirty="0" sz="600" spc="1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12404639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527298" y="10397703"/>
            <a:ext cx="1663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14398035" y="10397703"/>
            <a:ext cx="1949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200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1864" y="9644782"/>
            <a:ext cx="47193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 trykte </a:t>
            </a:r>
            <a:r>
              <a:rPr dirty="0" sz="600" spc="-5">
                <a:latin typeface="Barlow"/>
                <a:cs typeface="Barlow"/>
              </a:rPr>
              <a:t>farver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 præcise </a:t>
            </a:r>
            <a:r>
              <a:rPr dirty="0" sz="600" spc="-10">
                <a:latin typeface="Barlow"/>
                <a:cs typeface="Barlow"/>
              </a:rPr>
              <a:t>farver. PANTONE</a:t>
            </a:r>
            <a:r>
              <a:rPr dirty="0" baseline="31746" sz="525" spc="-15">
                <a:latin typeface="Barlow"/>
                <a:cs typeface="Barlow"/>
              </a:rPr>
              <a:t>®</a:t>
            </a:r>
            <a:r>
              <a:rPr dirty="0" sz="600" spc="-10">
                <a:latin typeface="Barlow"/>
                <a:cs typeface="Barlow"/>
              </a:rPr>
              <a:t>-  </a:t>
            </a:r>
            <a:r>
              <a:rPr dirty="0" sz="600" spc="-5">
                <a:latin typeface="Barlow"/>
                <a:cs typeface="Barlow"/>
              </a:rPr>
              <a:t>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 </a:t>
            </a:r>
            <a:r>
              <a:rPr dirty="0" sz="600" spc="-5">
                <a:latin typeface="Barlow"/>
                <a:cs typeface="Barlow"/>
              </a:rPr>
              <a:t>tekstilfarver (TCX). </a:t>
            </a: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Der tages </a:t>
            </a:r>
            <a:r>
              <a:rPr dirty="0" sz="600" spc="-5">
                <a:latin typeface="Barlow"/>
                <a:cs typeface="Barlow"/>
              </a:rPr>
              <a:t>forbehold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mindre </a:t>
            </a:r>
            <a:r>
              <a:rPr dirty="0" sz="600" spc="-10">
                <a:latin typeface="Barlow"/>
                <a:cs typeface="Barlow"/>
              </a:rPr>
              <a:t>fejl.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printed colours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  indications.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7C7B7B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 PANTONE</a:t>
            </a:r>
            <a:r>
              <a:rPr dirty="0" baseline="31746" sz="525" spc="-15" i="1">
                <a:solidFill>
                  <a:srgbClr val="7C7B7B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indicated 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7C7B7B"/>
                </a:solidFill>
                <a:latin typeface="Barlow"/>
                <a:cs typeface="Barlow"/>
              </a:rPr>
              <a:t>®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7C7B7B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 May be subject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minor</a:t>
            </a:r>
            <a:r>
              <a:rPr dirty="0" sz="600" spc="3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24206" y="983211"/>
            <a:ext cx="24244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185" b="1">
                <a:latin typeface="Gotham"/>
                <a:cs typeface="Gotham"/>
              </a:rPr>
              <a:t>OUR </a:t>
            </a:r>
            <a:r>
              <a:rPr dirty="0" sz="1400" b="1">
                <a:latin typeface="Gotham"/>
                <a:cs typeface="Gotham"/>
              </a:rPr>
              <a:t>M </a:t>
            </a:r>
            <a:r>
              <a:rPr dirty="0" sz="1400" spc="195" b="1">
                <a:latin typeface="Gotham"/>
                <a:cs typeface="Gotham"/>
              </a:rPr>
              <a:t>ATRIX </a:t>
            </a:r>
            <a:r>
              <a:rPr dirty="0" sz="1400" b="1">
                <a:latin typeface="Gotham"/>
                <a:cs typeface="Gotham"/>
              </a:rPr>
              <a:t>B</a:t>
            </a:r>
            <a:r>
              <a:rPr dirty="0" sz="1400" spc="-17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Y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7366" y="983211"/>
            <a:ext cx="10445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9" b="1">
                <a:latin typeface="Gotham"/>
                <a:cs typeface="Gotham"/>
              </a:rPr>
              <a:t>NUMBER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89999" y="1817992"/>
            <a:ext cx="4680000" cy="7379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349997" y="1835975"/>
          <a:ext cx="4681855" cy="7364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76775"/>
              </a:tblGrid>
              <a:tr h="190703">
                <a:tc>
                  <a:txBody>
                    <a:bodyPr/>
                    <a:lstStyle/>
                    <a:p>
                      <a:pPr marL="21177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5">
                          <a:latin typeface="Barlow"/>
                          <a:cs typeface="Barlow"/>
                        </a:rPr>
                        <a:t>11-0601 </a:t>
                      </a:r>
                      <a:r>
                        <a:rPr dirty="0" sz="700" spc="-15"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8100">
                    <a:lnL w="3175">
                      <a:solidFill>
                        <a:srgbClr val="DADADA"/>
                      </a:solidFill>
                      <a:prstDash val="solid"/>
                    </a:lnL>
                    <a:lnR w="3175">
                      <a:solidFill>
                        <a:srgbClr val="DADADA"/>
                      </a:solidFill>
                      <a:prstDash val="solid"/>
                    </a:lnR>
                    <a:lnT w="3175">
                      <a:solidFill>
                        <a:srgbClr val="DADADA"/>
                      </a:solidFill>
                      <a:prstDash val="solid"/>
                    </a:lnT>
                    <a:lnB w="3175">
                      <a:solidFill>
                        <a:srgbClr val="DADADA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</a:tr>
              <a:tr h="191592">
                <a:tc>
                  <a:txBody>
                    <a:bodyPr/>
                    <a:lstStyle/>
                    <a:p>
                      <a:pPr marL="21037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14-0216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7465">
                    <a:lnT w="3175">
                      <a:solidFill>
                        <a:srgbClr val="DADADA"/>
                      </a:solidFill>
                      <a:prstDash val="solid"/>
                    </a:lnT>
                    <a:solidFill>
                      <a:srgbClr val="C5C096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094864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14-0826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D6C07E"/>
                    </a:solidFill>
                  </a:tcPr>
                </a:tc>
              </a:tr>
              <a:tr h="193865">
                <a:tc>
                  <a:txBody>
                    <a:bodyPr/>
                    <a:lstStyle/>
                    <a:p>
                      <a:pPr marL="20961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15-0548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C4B720"/>
                    </a:solidFill>
                  </a:tcPr>
                </a:tc>
              </a:tr>
              <a:tr h="193776">
                <a:tc>
                  <a:txBody>
                    <a:bodyPr/>
                    <a:lstStyle/>
                    <a:p>
                      <a:pPr marL="20980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15-4307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818994"/>
                    </a:solidFill>
                  </a:tcPr>
                </a:tc>
              </a:tr>
              <a:tr h="193878">
                <a:tc>
                  <a:txBody>
                    <a:bodyPr/>
                    <a:lstStyle/>
                    <a:p>
                      <a:pPr marL="20955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15-4502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C0B7AE"/>
                    </a:solidFill>
                  </a:tcPr>
                </a:tc>
              </a:tr>
              <a:tr h="193865">
                <a:tc>
                  <a:txBody>
                    <a:bodyPr/>
                    <a:lstStyle/>
                    <a:p>
                      <a:pPr marL="20986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16-0237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779D49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170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16-1317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C19D85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1391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16-1431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D68876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69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16-2107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B4889D"/>
                    </a:solidFill>
                  </a:tcPr>
                </a:tc>
              </a:tr>
              <a:tr h="193865">
                <a:tc>
                  <a:txBody>
                    <a:bodyPr/>
                    <a:lstStyle/>
                    <a:p>
                      <a:pPr marL="209677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16-3802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A49D99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0929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16-4404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92A09D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56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16-4612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70A2AA"/>
                    </a:solidFill>
                  </a:tcPr>
                </a:tc>
              </a:tr>
              <a:tr h="193814">
                <a:tc>
                  <a:txBody>
                    <a:bodyPr/>
                    <a:lstStyle/>
                    <a:p>
                      <a:pPr marL="21069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16-5106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90A79F"/>
                    </a:solidFill>
                  </a:tcPr>
                </a:tc>
              </a:tr>
              <a:tr h="193878">
                <a:tc>
                  <a:txBody>
                    <a:bodyPr/>
                    <a:lstStyle/>
                    <a:p>
                      <a:pPr marL="21145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17-1109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A08F74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158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17-1212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94837A"/>
                    </a:solidFill>
                  </a:tcPr>
                </a:tc>
              </a:tr>
              <a:tr h="193814">
                <a:tc>
                  <a:txBody>
                    <a:bodyPr/>
                    <a:lstStyle/>
                    <a:p>
                      <a:pPr marL="21170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17-1328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B38A67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75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17-1505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9E898C"/>
                    </a:solidFill>
                  </a:tcPr>
                </a:tc>
              </a:tr>
              <a:tr h="193878">
                <a:tc>
                  <a:txBody>
                    <a:bodyPr/>
                    <a:lstStyle/>
                    <a:p>
                      <a:pPr marL="21202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17-5117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268087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0974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17-6009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647467"/>
                    </a:solidFill>
                  </a:tcPr>
                </a:tc>
              </a:tr>
              <a:tr h="193814">
                <a:tc>
                  <a:txBody>
                    <a:bodyPr/>
                    <a:lstStyle/>
                    <a:p>
                      <a:pPr marL="2094864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18-0324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787C4D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43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18-0510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6B7069"/>
                    </a:solidFill>
                  </a:tcPr>
                </a:tc>
              </a:tr>
              <a:tr h="193878">
                <a:tc>
                  <a:txBody>
                    <a:bodyPr/>
                    <a:lstStyle/>
                    <a:p>
                      <a:pPr marL="21062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18-0513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6A6054"/>
                    </a:solidFill>
                  </a:tcPr>
                </a:tc>
              </a:tr>
              <a:tr h="193814">
                <a:tc>
                  <a:txBody>
                    <a:bodyPr/>
                    <a:lstStyle/>
                    <a:p>
                      <a:pPr marL="21031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18-1022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8A704C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50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18-1306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786662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50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18-1630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B45F5D"/>
                    </a:solidFill>
                  </a:tcPr>
                </a:tc>
              </a:tr>
              <a:tr h="193865">
                <a:tc>
                  <a:txBody>
                    <a:bodyPr/>
                    <a:lstStyle/>
                    <a:p>
                      <a:pPr marL="2094864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18-4028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495D70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56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18-4612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5B7275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62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19-0307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474F45"/>
                    </a:solidFill>
                  </a:tcPr>
                </a:tc>
              </a:tr>
              <a:tr h="193814">
                <a:tc>
                  <a:txBody>
                    <a:bodyPr/>
                    <a:lstStyle/>
                    <a:p>
                      <a:pPr marL="21145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19-1321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5D3334"/>
                    </a:solidFill>
                  </a:tcPr>
                </a:tc>
              </a:tr>
              <a:tr h="193878">
                <a:tc>
                  <a:txBody>
                    <a:bodyPr/>
                    <a:lstStyle/>
                    <a:p>
                      <a:pPr marL="21056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19-1522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632A36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375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19-1540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863A32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75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19-1656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9C1934"/>
                    </a:solidFill>
                  </a:tcPr>
                </a:tc>
              </a:tr>
              <a:tr h="193814">
                <a:tc>
                  <a:txBody>
                    <a:bodyPr/>
                    <a:lstStyle/>
                    <a:p>
                      <a:pPr marL="20955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19-3424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70456C"/>
                    </a:solidFill>
                  </a:tcPr>
                </a:tc>
              </a:tr>
              <a:tr h="193878">
                <a:tc>
                  <a:txBody>
                    <a:bodyPr/>
                    <a:lstStyle/>
                    <a:p>
                      <a:pPr marL="20974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19-3803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65595C"/>
                    </a:solidFill>
                  </a:tcPr>
                </a:tc>
              </a:tr>
              <a:tr h="193827">
                <a:tc>
                  <a:txBody>
                    <a:bodyPr/>
                    <a:lstStyle/>
                    <a:p>
                      <a:pPr marL="21043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19-4013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282F39"/>
                    </a:solidFill>
                  </a:tcPr>
                </a:tc>
              </a:tr>
              <a:tr h="193814">
                <a:tc>
                  <a:txBody>
                    <a:bodyPr/>
                    <a:lstStyle/>
                    <a:p>
                      <a:pPr marL="20961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19-4305</a:t>
                      </a: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302F30"/>
                    </a:solidFill>
                  </a:tcPr>
                </a:tc>
              </a:tr>
              <a:tr h="193878">
                <a:tc>
                  <a:txBody>
                    <a:bodyPr/>
                    <a:lstStyle/>
                    <a:p>
                      <a:pPr marL="21062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7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19-4316 </a:t>
                      </a:r>
                      <a:r>
                        <a:rPr dirty="0" sz="7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700">
                        <a:latin typeface="Barlow"/>
                        <a:cs typeface="Barlow"/>
                      </a:endParaRPr>
                    </a:p>
                  </a:txBody>
                  <a:tcPr marL="0" marR="0" marB="0" marT="39370">
                    <a:solidFill>
                      <a:srgbClr val="3B5361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149299" y="9037102"/>
            <a:ext cx="5568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Andrew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Wilhelm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04639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297" y="10397703"/>
            <a:ext cx="1670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</a:t>
            </a: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00981" y="10397703"/>
            <a:ext cx="1917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202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9102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10" b="1">
                <a:latin typeface="Gotham"/>
                <a:cs typeface="Gotham"/>
              </a:rPr>
              <a:t>MEET </a:t>
            </a:r>
            <a:r>
              <a:rPr dirty="0" sz="1400" spc="185" b="1">
                <a:latin typeface="Gotham"/>
                <a:cs typeface="Gotham"/>
              </a:rPr>
              <a:t>THE </a:t>
            </a:r>
            <a:r>
              <a:rPr dirty="0" sz="1400" spc="220" b="1">
                <a:latin typeface="Gotham"/>
                <a:cs typeface="Gotham"/>
              </a:rPr>
              <a:t>TREND</a:t>
            </a:r>
            <a:r>
              <a:rPr dirty="0" sz="1400" spc="-20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TEAM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1764612"/>
            <a:ext cx="2752725" cy="1626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Rie </a:t>
            </a:r>
            <a:r>
              <a:rPr dirty="0" sz="900" spc="-5" b="1">
                <a:latin typeface="Barlow"/>
                <a:cs typeface="Barlow"/>
              </a:rPr>
              <a:t>Fjordsøe Rasmussen</a:t>
            </a:r>
            <a:endParaRPr sz="900">
              <a:latin typeface="Barlow"/>
              <a:cs typeface="Barlow"/>
            </a:endParaRPr>
          </a:p>
          <a:p>
            <a:pPr marL="12700" marR="33655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Rie er trendredaktør hos pej gruppen og ansvarlig </a:t>
            </a:r>
            <a:r>
              <a:rPr dirty="0" sz="900" spc="-10">
                <a:latin typeface="Barlow"/>
                <a:cs typeface="Barlow"/>
              </a:rPr>
              <a:t>for  </a:t>
            </a:r>
            <a:r>
              <a:rPr dirty="0" sz="900">
                <a:latin typeface="Barlow"/>
                <a:cs typeface="Barlow"/>
              </a:rPr>
              <a:t>trendprocessen, sæsonhistorien og trendprodukter-  </a:t>
            </a:r>
            <a:r>
              <a:rPr dirty="0" sz="900" spc="-5">
                <a:latin typeface="Barlow"/>
                <a:cs typeface="Barlow"/>
              </a:rPr>
              <a:t>ne. </a:t>
            </a:r>
            <a:r>
              <a:rPr dirty="0" sz="900">
                <a:latin typeface="Barlow"/>
                <a:cs typeface="Barlow"/>
              </a:rPr>
              <a:t>Rie samler alle tråde og skaber et samlet billede af  fremtiden.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Rie is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editor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at pej gruppen and is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responsible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process,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seasonal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story and 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 products.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Rie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collects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all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relevant trend information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creates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complete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image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</a:t>
            </a: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future.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3720855"/>
            <a:ext cx="2880360" cy="1270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Helle </a:t>
            </a:r>
            <a:r>
              <a:rPr dirty="0" sz="900" spc="-5" b="1">
                <a:latin typeface="Barlow"/>
                <a:cs typeface="Barlow"/>
              </a:rPr>
              <a:t>Dam Kristensen</a:t>
            </a:r>
            <a:endParaRPr sz="900">
              <a:latin typeface="Barlow"/>
              <a:cs typeface="Barlow"/>
            </a:endParaRPr>
          </a:p>
          <a:p>
            <a:pPr marL="12700" marR="9271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Helle er </a:t>
            </a:r>
            <a:r>
              <a:rPr dirty="0" sz="900" spc="-5">
                <a:latin typeface="Barlow"/>
                <a:cs typeface="Barlow"/>
              </a:rPr>
              <a:t>uddannet </a:t>
            </a:r>
            <a:r>
              <a:rPr dirty="0" sz="900">
                <a:latin typeface="Barlow"/>
                <a:cs typeface="Barlow"/>
              </a:rPr>
              <a:t>designer og har </a:t>
            </a:r>
            <a:r>
              <a:rPr dirty="0" sz="900" spc="-5">
                <a:latin typeface="Barlow"/>
                <a:cs typeface="Barlow"/>
              </a:rPr>
              <a:t>været </a:t>
            </a:r>
            <a:r>
              <a:rPr dirty="0" sz="900">
                <a:latin typeface="Barlow"/>
                <a:cs typeface="Barlow"/>
              </a:rPr>
              <a:t>en del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pej  gruppen i </a:t>
            </a:r>
            <a:r>
              <a:rPr dirty="0" sz="900" spc="-10">
                <a:latin typeface="Barlow"/>
                <a:cs typeface="Barlow"/>
              </a:rPr>
              <a:t>over </a:t>
            </a:r>
            <a:r>
              <a:rPr dirty="0" sz="900">
                <a:latin typeface="Barlow"/>
                <a:cs typeface="Barlow"/>
              </a:rPr>
              <a:t>20 </a:t>
            </a:r>
            <a:r>
              <a:rPr dirty="0" sz="900" spc="-15">
                <a:latin typeface="Barlow"/>
                <a:cs typeface="Barlow"/>
              </a:rPr>
              <a:t>år. </a:t>
            </a:r>
            <a:r>
              <a:rPr dirty="0" sz="900">
                <a:latin typeface="Barlow"/>
                <a:cs typeface="Barlow"/>
              </a:rPr>
              <a:t>Helle </a:t>
            </a:r>
            <a:r>
              <a:rPr dirty="0" sz="900" spc="-5">
                <a:latin typeface="Barlow"/>
                <a:cs typeface="Barlow"/>
              </a:rPr>
              <a:t>bidrager </a:t>
            </a:r>
            <a:r>
              <a:rPr dirty="0" sz="900">
                <a:latin typeface="Barlow"/>
                <a:cs typeface="Barlow"/>
              </a:rPr>
              <a:t>med viden om </a:t>
            </a:r>
            <a:r>
              <a:rPr dirty="0" sz="900" spc="-10">
                <a:latin typeface="Barlow"/>
                <a:cs typeface="Barlow"/>
              </a:rPr>
              <a:t>farver,  </a:t>
            </a:r>
            <a:r>
              <a:rPr dirty="0" sz="900" spc="-5">
                <a:latin typeface="Barlow"/>
                <a:cs typeface="Barlow"/>
              </a:rPr>
              <a:t>materialer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former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trendprocessen.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Helle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is an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educated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designer and has been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part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of pej grup-  pen </a:t>
            </a:r>
            <a:r>
              <a:rPr dirty="0" sz="900" spc="-2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more than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20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years.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Helle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contributes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with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knowledge 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about colours,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materials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and shapes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in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the trend</a:t>
            </a:r>
            <a:r>
              <a:rPr dirty="0" sz="900" spc="-9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process.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5321399"/>
            <a:ext cx="2783205" cy="1270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Anja</a:t>
            </a:r>
            <a:r>
              <a:rPr dirty="0" sz="900" spc="-5" b="1">
                <a:latin typeface="Barlow"/>
                <a:cs typeface="Barlow"/>
              </a:rPr>
              <a:t> Bloch-Hamre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Anja er art </a:t>
            </a:r>
            <a:r>
              <a:rPr dirty="0" sz="900" spc="-5">
                <a:latin typeface="Barlow"/>
                <a:cs typeface="Barlow"/>
              </a:rPr>
              <a:t>director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fotograf </a:t>
            </a:r>
            <a:r>
              <a:rPr dirty="0" sz="900">
                <a:latin typeface="Barlow"/>
                <a:cs typeface="Barlow"/>
              </a:rPr>
              <a:t>hos pej </a:t>
            </a:r>
            <a:r>
              <a:rPr dirty="0" sz="900" spc="-5">
                <a:latin typeface="Barlow"/>
                <a:cs typeface="Barlow"/>
              </a:rPr>
              <a:t>gruppen. </a:t>
            </a:r>
            <a:r>
              <a:rPr dirty="0" sz="900">
                <a:latin typeface="Barlow"/>
                <a:cs typeface="Barlow"/>
              </a:rPr>
              <a:t>Anja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har  </a:t>
            </a:r>
            <a:r>
              <a:rPr dirty="0" sz="900" spc="-10">
                <a:latin typeface="Barlow"/>
                <a:cs typeface="Barlow"/>
              </a:rPr>
              <a:t>ansvaret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at omsætte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10">
                <a:latin typeface="Barlow"/>
                <a:cs typeface="Barlow"/>
              </a:rPr>
              <a:t>nyeste </a:t>
            </a:r>
            <a:r>
              <a:rPr dirty="0" sz="900" spc="-5">
                <a:latin typeface="Barlow"/>
                <a:cs typeface="Barlow"/>
              </a:rPr>
              <a:t>tendenser </a:t>
            </a:r>
            <a:r>
              <a:rPr dirty="0" sz="900">
                <a:latin typeface="Barlow"/>
                <a:cs typeface="Barlow"/>
              </a:rPr>
              <a:t>til visuelle  </a:t>
            </a:r>
            <a:r>
              <a:rPr dirty="0" sz="900" spc="-5">
                <a:latin typeface="Barlow"/>
                <a:cs typeface="Barlow"/>
              </a:rPr>
              <a:t>trendbøger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magasiner.</a:t>
            </a:r>
            <a:endParaRPr sz="900">
              <a:latin typeface="Barlow"/>
              <a:cs typeface="Barlow"/>
            </a:endParaRPr>
          </a:p>
          <a:p>
            <a:pPr algn="just" marL="12700" marR="18415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Anja is art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director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photographer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at pej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gruppen.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Anja  is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responsible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interpreting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latest trends into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visual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books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</a:t>
            </a: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magazines.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6921941"/>
            <a:ext cx="2884170" cy="1270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Helene</a:t>
            </a:r>
            <a:r>
              <a:rPr dirty="0" sz="900" spc="-5" b="1">
                <a:latin typeface="Barlow"/>
                <a:cs typeface="Barlow"/>
              </a:rPr>
              <a:t> Mathiasen</a:t>
            </a:r>
            <a:endParaRPr sz="900">
              <a:latin typeface="Barlow"/>
              <a:cs typeface="Barlow"/>
            </a:endParaRPr>
          </a:p>
          <a:p>
            <a:pPr algn="just" marL="12700" marR="508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Helene er </a:t>
            </a:r>
            <a:r>
              <a:rPr dirty="0" sz="900" spc="-5">
                <a:latin typeface="Barlow"/>
                <a:cs typeface="Barlow"/>
              </a:rPr>
              <a:t>redaktør </a:t>
            </a:r>
            <a:r>
              <a:rPr dirty="0" sz="900">
                <a:latin typeface="Barlow"/>
                <a:cs typeface="Barlow"/>
              </a:rPr>
              <a:t>hos pej gruppen med </a:t>
            </a:r>
            <a:r>
              <a:rPr dirty="0" sz="900" spc="-10">
                <a:latin typeface="Barlow"/>
                <a:cs typeface="Barlow"/>
              </a:rPr>
              <a:t>ansvar </a:t>
            </a:r>
            <a:r>
              <a:rPr dirty="0" sz="900" spc="-15">
                <a:latin typeface="Barlow"/>
                <a:cs typeface="Barlow"/>
              </a:rPr>
              <a:t>for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journa-  </a:t>
            </a:r>
            <a:r>
              <a:rPr dirty="0" sz="900" spc="-5">
                <a:latin typeface="Barlow"/>
                <a:cs typeface="Barlow"/>
              </a:rPr>
              <a:t>listisk </a:t>
            </a:r>
            <a:r>
              <a:rPr dirty="0" sz="900">
                <a:latin typeface="Barlow"/>
                <a:cs typeface="Barlow"/>
              </a:rPr>
              <a:t>indhold i pej gruppens </a:t>
            </a:r>
            <a:r>
              <a:rPr dirty="0" sz="900" spc="-5">
                <a:latin typeface="Barlow"/>
                <a:cs typeface="Barlow"/>
              </a:rPr>
              <a:t>brancheblade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tidsskrifter.  </a:t>
            </a:r>
            <a:r>
              <a:rPr dirty="0" sz="900">
                <a:latin typeface="Barlow"/>
                <a:cs typeface="Barlow"/>
              </a:rPr>
              <a:t>Helene </a:t>
            </a:r>
            <a:r>
              <a:rPr dirty="0" sz="900" spc="-5">
                <a:latin typeface="Barlow"/>
                <a:cs typeface="Barlow"/>
              </a:rPr>
              <a:t>bidrager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tekstredigering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input.</a:t>
            </a:r>
            <a:endParaRPr sz="900">
              <a:latin typeface="Barlow"/>
              <a:cs typeface="Barlow"/>
            </a:endParaRPr>
          </a:p>
          <a:p>
            <a:pPr marL="12700" marR="141605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Helene is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editor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at pej gruppen and is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responsible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journalistic content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in pej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gruppen’s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trade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magazines and  journals. Helene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contributes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text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editing and</a:t>
            </a:r>
            <a:r>
              <a:rPr dirty="0" sz="900" spc="-2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input.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7270" y="1766097"/>
            <a:ext cx="2905760" cy="1626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Louise </a:t>
            </a:r>
            <a:r>
              <a:rPr dirty="0" sz="900" spc="-15" b="1">
                <a:latin typeface="Barlow"/>
                <a:cs typeface="Barlow"/>
              </a:rPr>
              <a:t>Byg</a:t>
            </a:r>
            <a:r>
              <a:rPr dirty="0" sz="900" spc="-5" b="1">
                <a:latin typeface="Barlow"/>
                <a:cs typeface="Barlow"/>
              </a:rPr>
              <a:t> Kongsholm</a:t>
            </a:r>
            <a:endParaRPr sz="900">
              <a:latin typeface="Barlow"/>
              <a:cs typeface="Barlow"/>
            </a:endParaRPr>
          </a:p>
          <a:p>
            <a:pPr marL="12700" marR="1016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Louise er ejer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gruppen, foredragsholder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trend-  </a:t>
            </a:r>
            <a:r>
              <a:rPr dirty="0" sz="900" spc="-15">
                <a:latin typeface="Barlow"/>
                <a:cs typeface="Barlow"/>
              </a:rPr>
              <a:t>forsker. </a:t>
            </a:r>
            <a:r>
              <a:rPr dirty="0" sz="900">
                <a:latin typeface="Barlow"/>
                <a:cs typeface="Barlow"/>
              </a:rPr>
              <a:t>Louise </a:t>
            </a:r>
            <a:r>
              <a:rPr dirty="0" sz="900" spc="-5">
                <a:latin typeface="Barlow"/>
                <a:cs typeface="Barlow"/>
              </a:rPr>
              <a:t>står </a:t>
            </a:r>
            <a:r>
              <a:rPr dirty="0" sz="900">
                <a:latin typeface="Barlow"/>
                <a:cs typeface="Barlow"/>
              </a:rPr>
              <a:t>bag adskillige bøger om </a:t>
            </a:r>
            <a:r>
              <a:rPr dirty="0" sz="900" spc="-10">
                <a:latin typeface="Barlow"/>
                <a:cs typeface="Barlow"/>
              </a:rPr>
              <a:t>forbrug, </a:t>
            </a:r>
            <a:r>
              <a:rPr dirty="0" sz="900" spc="-5">
                <a:latin typeface="Barlow"/>
                <a:cs typeface="Barlow"/>
              </a:rPr>
              <a:t>retail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trends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sætter ord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tidsånden. </a:t>
            </a:r>
            <a:r>
              <a:rPr dirty="0" sz="900">
                <a:latin typeface="Barlow"/>
                <a:cs typeface="Barlow"/>
              </a:rPr>
              <a:t>Desuden </a:t>
            </a:r>
            <a:r>
              <a:rPr dirty="0" sz="900" spc="-5">
                <a:latin typeface="Barlow"/>
                <a:cs typeface="Barlow"/>
              </a:rPr>
              <a:t>kender </a:t>
            </a:r>
            <a:r>
              <a:rPr dirty="0" sz="900">
                <a:latin typeface="Barlow"/>
                <a:cs typeface="Barlow"/>
              </a:rPr>
              <a:t>hun  sæsonernes </a:t>
            </a:r>
            <a:r>
              <a:rPr dirty="0" sz="900" spc="-10">
                <a:latin typeface="Barlow"/>
                <a:cs typeface="Barlow"/>
              </a:rPr>
              <a:t>føljeton </a:t>
            </a:r>
            <a:r>
              <a:rPr dirty="0" sz="900">
                <a:latin typeface="Barlow"/>
                <a:cs typeface="Barlow"/>
              </a:rPr>
              <a:t>ud og </a:t>
            </a:r>
            <a:r>
              <a:rPr dirty="0" sz="900" spc="-5">
                <a:latin typeface="Barlow"/>
                <a:cs typeface="Barlow"/>
              </a:rPr>
              <a:t>ind.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Louise is 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owner of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pej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gruppen,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keynote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speaker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a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researcher.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Louise is the author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several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books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with-  in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consumerism, retail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describes the spirit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 time. Also,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she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knows how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seasons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are</a:t>
            </a: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interlinked.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47270" y="3722342"/>
            <a:ext cx="2874645" cy="1270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 b="1">
                <a:latin typeface="Barlow"/>
                <a:cs typeface="Barlow"/>
              </a:rPr>
              <a:t>Henriette </a:t>
            </a:r>
            <a:r>
              <a:rPr dirty="0" sz="900" spc="-15" b="1">
                <a:latin typeface="Barlow"/>
                <a:cs typeface="Barlow"/>
              </a:rPr>
              <a:t>Frøslev</a:t>
            </a:r>
            <a:r>
              <a:rPr dirty="0" sz="900" b="1">
                <a:latin typeface="Barlow"/>
                <a:cs typeface="Barlow"/>
              </a:rPr>
              <a:t> Hjortshøj</a:t>
            </a:r>
            <a:endParaRPr sz="900">
              <a:latin typeface="Barlow"/>
              <a:cs typeface="Barlow"/>
            </a:endParaRPr>
          </a:p>
          <a:p>
            <a:pPr algn="just" marL="12700" marR="508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Henriette studerer Accessories </a:t>
            </a:r>
            <a:r>
              <a:rPr dirty="0" sz="900">
                <a:latin typeface="Barlow"/>
                <a:cs typeface="Barlow"/>
              </a:rPr>
              <a:t>Design på </a:t>
            </a:r>
            <a:r>
              <a:rPr dirty="0" sz="900" spc="-5">
                <a:latin typeface="Barlow"/>
                <a:cs typeface="Barlow"/>
              </a:rPr>
              <a:t>Kolding </a:t>
            </a:r>
            <a:r>
              <a:rPr dirty="0" sz="900">
                <a:latin typeface="Barlow"/>
                <a:cs typeface="Barlow"/>
              </a:rPr>
              <a:t>Design-  </a:t>
            </a:r>
            <a:r>
              <a:rPr dirty="0" sz="900" spc="-10">
                <a:latin typeface="Barlow"/>
                <a:cs typeface="Barlow"/>
              </a:rPr>
              <a:t>skole. </a:t>
            </a:r>
            <a:r>
              <a:rPr dirty="0" sz="900" spc="-5">
                <a:latin typeface="Barlow"/>
                <a:cs typeface="Barlow"/>
              </a:rPr>
              <a:t>Henriette </a:t>
            </a:r>
            <a:r>
              <a:rPr dirty="0" sz="900">
                <a:latin typeface="Barlow"/>
                <a:cs typeface="Barlow"/>
              </a:rPr>
              <a:t>er i </a:t>
            </a:r>
            <a:r>
              <a:rPr dirty="0" sz="900" spc="-5">
                <a:latin typeface="Barlow"/>
                <a:cs typeface="Barlow"/>
              </a:rPr>
              <a:t>praktik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trendafdelingen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assisterer  </a:t>
            </a:r>
            <a:r>
              <a:rPr dirty="0" sz="900">
                <a:latin typeface="Barlow"/>
                <a:cs typeface="Barlow"/>
              </a:rPr>
              <a:t>Rie i</a:t>
            </a:r>
            <a:r>
              <a:rPr dirty="0" sz="900" spc="-5">
                <a:latin typeface="Barlow"/>
                <a:cs typeface="Barlow"/>
              </a:rPr>
              <a:t> trendprocessen.</a:t>
            </a:r>
            <a:endParaRPr sz="900">
              <a:latin typeface="Barlow"/>
              <a:cs typeface="Barlow"/>
            </a:endParaRPr>
          </a:p>
          <a:p>
            <a:pPr marL="12700" marR="94615">
              <a:lnSpc>
                <a:spcPct val="129700"/>
              </a:lnSpc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Henriette studies Accessories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Design at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Kolding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Design  School.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Henriette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is an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intern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department</a:t>
            </a:r>
            <a:r>
              <a:rPr dirty="0" sz="900" spc="-2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assists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Rie in 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process.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7270" y="5322885"/>
            <a:ext cx="2902585" cy="1270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 b="1">
                <a:latin typeface="Barlow"/>
                <a:cs typeface="Barlow"/>
              </a:rPr>
              <a:t>Anette </a:t>
            </a:r>
            <a:r>
              <a:rPr dirty="0" sz="900" spc="-10" b="1">
                <a:latin typeface="Barlow"/>
                <a:cs typeface="Barlow"/>
              </a:rPr>
              <a:t>Faarup</a:t>
            </a:r>
            <a:endParaRPr sz="900">
              <a:latin typeface="Barlow"/>
              <a:cs typeface="Barlow"/>
            </a:endParaRPr>
          </a:p>
          <a:p>
            <a:pPr marL="12700" marR="2413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Anette er grafisk designer hos pej gruppen og bidrager </a:t>
            </a:r>
            <a:r>
              <a:rPr dirty="0" sz="900" spc="5">
                <a:latin typeface="Barlow"/>
                <a:cs typeface="Barlow"/>
              </a:rPr>
              <a:t>til  </a:t>
            </a:r>
            <a:r>
              <a:rPr dirty="0" sz="900">
                <a:latin typeface="Barlow"/>
                <a:cs typeface="Barlow"/>
              </a:rPr>
              <a:t>den grafiske opsætning af trendprodukterne. Anette </a:t>
            </a:r>
            <a:r>
              <a:rPr dirty="0" sz="900" spc="5">
                <a:latin typeface="Barlow"/>
                <a:cs typeface="Barlow"/>
              </a:rPr>
              <a:t>er  </a:t>
            </a:r>
            <a:r>
              <a:rPr dirty="0" sz="900">
                <a:latin typeface="Barlow"/>
                <a:cs typeface="Barlow"/>
              </a:rPr>
              <a:t>grafisk ansvarlig </a:t>
            </a:r>
            <a:r>
              <a:rPr dirty="0" sz="900" spc="-10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pej gruppens</a:t>
            </a:r>
            <a:r>
              <a:rPr dirty="0" sz="900" spc="8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magasiner.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Anette is </a:t>
            </a:r>
            <a:r>
              <a:rPr dirty="0" sz="900" spc="10" i="1">
                <a:solidFill>
                  <a:srgbClr val="706F6F"/>
                </a:solidFill>
                <a:latin typeface="Barlow"/>
                <a:cs typeface="Barlow"/>
              </a:rPr>
              <a:t>graphic designer </a:t>
            </a: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at </a:t>
            </a:r>
            <a:r>
              <a:rPr dirty="0" sz="900" spc="10" i="1">
                <a:solidFill>
                  <a:srgbClr val="706F6F"/>
                </a:solidFill>
                <a:latin typeface="Barlow"/>
                <a:cs typeface="Barlow"/>
              </a:rPr>
              <a:t>pej gruppen and contributes  with the graphic layout </a:t>
            </a: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spc="10" i="1">
                <a:solidFill>
                  <a:srgbClr val="706F6F"/>
                </a:solidFill>
                <a:latin typeface="Barlow"/>
                <a:cs typeface="Barlow"/>
              </a:rPr>
              <a:t>the trend products. </a:t>
            </a: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Anette </a:t>
            </a:r>
            <a:r>
              <a:rPr dirty="0" sz="900" spc="15" i="1">
                <a:solidFill>
                  <a:srgbClr val="706F6F"/>
                </a:solidFill>
                <a:latin typeface="Barlow"/>
                <a:cs typeface="Barlow"/>
              </a:rPr>
              <a:t>is  </a:t>
            </a:r>
            <a:r>
              <a:rPr dirty="0" sz="900" spc="10" i="1">
                <a:solidFill>
                  <a:srgbClr val="706F6F"/>
                </a:solidFill>
                <a:latin typeface="Barlow"/>
                <a:cs typeface="Barlow"/>
              </a:rPr>
              <a:t>graphic responsible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spc="10" i="1">
                <a:solidFill>
                  <a:srgbClr val="706F6F"/>
                </a:solidFill>
                <a:latin typeface="Barlow"/>
                <a:cs typeface="Barlow"/>
              </a:rPr>
              <a:t>pej </a:t>
            </a: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gruppen’s</a:t>
            </a:r>
            <a:r>
              <a:rPr dirty="0" sz="900" spc="14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15" i="1">
                <a:solidFill>
                  <a:srgbClr val="706F6F"/>
                </a:solidFill>
                <a:latin typeface="Barlow"/>
                <a:cs typeface="Barlow"/>
              </a:rPr>
              <a:t>magazines.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47270" y="6923427"/>
            <a:ext cx="2816860" cy="1626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Lajla </a:t>
            </a:r>
            <a:r>
              <a:rPr dirty="0" sz="900" spc="-5" b="1">
                <a:latin typeface="Barlow"/>
                <a:cs typeface="Barlow"/>
              </a:rPr>
              <a:t>Egebjerg</a:t>
            </a:r>
            <a:r>
              <a:rPr dirty="0" sz="900" spc="-85" b="1">
                <a:latin typeface="Barlow"/>
                <a:cs typeface="Barlow"/>
              </a:rPr>
              <a:t> </a:t>
            </a:r>
            <a:r>
              <a:rPr dirty="0" sz="900" b="1">
                <a:latin typeface="Barlow"/>
                <a:cs typeface="Barlow"/>
              </a:rPr>
              <a:t>Muusmann</a:t>
            </a:r>
            <a:endParaRPr sz="900">
              <a:latin typeface="Barlow"/>
              <a:cs typeface="Barlow"/>
            </a:endParaRPr>
          </a:p>
          <a:p>
            <a:pPr algn="just" marL="12700" marR="99695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Lajla er </a:t>
            </a:r>
            <a:r>
              <a:rPr dirty="0" sz="900" spc="-5">
                <a:latin typeface="Barlow"/>
                <a:cs typeface="Barlow"/>
              </a:rPr>
              <a:t>salgskoordinator </a:t>
            </a:r>
            <a:r>
              <a:rPr dirty="0" sz="900">
                <a:latin typeface="Barlow"/>
                <a:cs typeface="Barlow"/>
              </a:rPr>
              <a:t>hos pej gruppen og </a:t>
            </a:r>
            <a:r>
              <a:rPr dirty="0" sz="900" spc="-10">
                <a:latin typeface="Barlow"/>
                <a:cs typeface="Barlow"/>
              </a:rPr>
              <a:t>ved </a:t>
            </a:r>
            <a:r>
              <a:rPr dirty="0" sz="900">
                <a:latin typeface="Barlow"/>
                <a:cs typeface="Barlow"/>
              </a:rPr>
              <a:t>alt</a:t>
            </a:r>
            <a:r>
              <a:rPr dirty="0" sz="900" spc="-6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om  pej gruppens </a:t>
            </a:r>
            <a:r>
              <a:rPr dirty="0" sz="900" spc="-5">
                <a:latin typeface="Barlow"/>
                <a:cs typeface="Barlow"/>
              </a:rPr>
              <a:t>trendprodukter. </a:t>
            </a:r>
            <a:r>
              <a:rPr dirty="0" sz="900">
                <a:latin typeface="Barlow"/>
                <a:cs typeface="Barlow"/>
              </a:rPr>
              <a:t>Lajla er desuden </a:t>
            </a:r>
            <a:r>
              <a:rPr dirty="0" sz="900" spc="-5">
                <a:latin typeface="Barlow"/>
                <a:cs typeface="Barlow"/>
              </a:rPr>
              <a:t>et af</a:t>
            </a:r>
            <a:r>
              <a:rPr dirty="0" sz="900" spc="-7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pej  gruppens smilende </a:t>
            </a:r>
            <a:r>
              <a:rPr dirty="0" sz="900" spc="-5">
                <a:latin typeface="Barlow"/>
                <a:cs typeface="Barlow"/>
              </a:rPr>
              <a:t>ansigter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10">
                <a:latin typeface="Barlow"/>
                <a:cs typeface="Barlow"/>
              </a:rPr>
              <a:t>messer, konferencer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5">
                <a:latin typeface="Barlow"/>
                <a:cs typeface="Barlow"/>
              </a:rPr>
              <a:t>seminarer </a:t>
            </a:r>
            <a:r>
              <a:rPr dirty="0" sz="900">
                <a:latin typeface="Barlow"/>
                <a:cs typeface="Barlow"/>
              </a:rPr>
              <a:t>– og i </a:t>
            </a:r>
            <a:r>
              <a:rPr dirty="0" sz="900" spc="-10">
                <a:latin typeface="Barlow"/>
                <a:cs typeface="Barlow"/>
              </a:rPr>
              <a:t>telefonen.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Lajla is sales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coordinator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at pej gruppen and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knows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everything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about pej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gruppen’s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products.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Lajla is one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pej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gruppen’s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smiling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faces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at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fairs, conferences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seminars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- and on 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phone.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89999" y="1818017"/>
            <a:ext cx="2322004" cy="181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484000" y="5598020"/>
            <a:ext cx="2322004" cy="1817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484000" y="1818017"/>
            <a:ext cx="2322004" cy="1817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484000" y="3707993"/>
            <a:ext cx="2322004" cy="1817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089999" y="3707993"/>
            <a:ext cx="2322004" cy="18179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089999" y="7488034"/>
            <a:ext cx="2322004" cy="18179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089999" y="5598020"/>
            <a:ext cx="2322004" cy="1817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484000" y="7488034"/>
            <a:ext cx="2322004" cy="18179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404639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8" y="10397703"/>
            <a:ext cx="1898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399457" y="10397703"/>
            <a:ext cx="1936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204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7851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PEJ </a:t>
            </a:r>
            <a:r>
              <a:rPr dirty="0" sz="1400" spc="220" b="1">
                <a:latin typeface="Gotham"/>
                <a:cs typeface="Gotham"/>
              </a:rPr>
              <a:t>TREND </a:t>
            </a:r>
            <a:r>
              <a:rPr dirty="0" sz="1400" b="1">
                <a:latin typeface="Gotham"/>
                <a:cs typeface="Gotham"/>
              </a:rPr>
              <a:t>O </a:t>
            </a:r>
            <a:r>
              <a:rPr dirty="0" sz="1400" spc="185" b="1">
                <a:latin typeface="Gotham"/>
                <a:cs typeface="Gotham"/>
              </a:rPr>
              <a:t>VER</a:t>
            </a:r>
            <a:r>
              <a:rPr dirty="0" sz="1400" spc="-330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VIEW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300" y="1998613"/>
            <a:ext cx="1924685" cy="34048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pej</a:t>
            </a:r>
            <a:r>
              <a:rPr dirty="0" sz="900" spc="-5" b="1">
                <a:latin typeface="Barlow"/>
                <a:cs typeface="Barlow"/>
              </a:rPr>
              <a:t> colour</a:t>
            </a:r>
            <a:endParaRPr sz="900">
              <a:latin typeface="Barlow"/>
              <a:cs typeface="Barlow"/>
            </a:endParaRPr>
          </a:p>
          <a:p>
            <a:pPr marL="12700" marR="20193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5">
                <a:latin typeface="Barlow"/>
                <a:cs typeface="Barlow"/>
              </a:rPr>
              <a:t>kommercielle trendbog </a:t>
            </a:r>
            <a:r>
              <a:rPr dirty="0" sz="900">
                <a:latin typeface="Barlow"/>
                <a:cs typeface="Barlow"/>
              </a:rPr>
              <a:t>med  sæsonens </a:t>
            </a:r>
            <a:r>
              <a:rPr dirty="0" sz="900" spc="-5">
                <a:latin typeface="Barlow"/>
                <a:cs typeface="Barlow"/>
              </a:rPr>
              <a:t>mest nødvendige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farve-  inspiration. Til </a:t>
            </a:r>
            <a:r>
              <a:rPr dirty="0" sz="900">
                <a:latin typeface="Barlow"/>
                <a:cs typeface="Barlow"/>
              </a:rPr>
              <a:t>alle </a:t>
            </a:r>
            <a:r>
              <a:rPr dirty="0" sz="900" spc="-10">
                <a:latin typeface="Barlow"/>
                <a:cs typeface="Barlow"/>
              </a:rPr>
              <a:t>professionelle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kreative </a:t>
            </a:r>
            <a:r>
              <a:rPr dirty="0" sz="900" spc="-10">
                <a:latin typeface="Barlow"/>
                <a:cs typeface="Barlow"/>
              </a:rPr>
              <a:t>aktører, </a:t>
            </a:r>
            <a:r>
              <a:rPr dirty="0" sz="900">
                <a:latin typeface="Barlow"/>
                <a:cs typeface="Barlow"/>
              </a:rPr>
              <a:t>som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ønsker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træfsikker trendinspiration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farveud-  </a:t>
            </a:r>
            <a:r>
              <a:rPr dirty="0" sz="900">
                <a:latin typeface="Barlow"/>
                <a:cs typeface="Barlow"/>
              </a:rPr>
              <a:t>vælgelse og </a:t>
            </a:r>
            <a:r>
              <a:rPr dirty="0" sz="900" spc="-5">
                <a:latin typeface="Barlow"/>
                <a:cs typeface="Barlow"/>
              </a:rPr>
              <a:t>farvekombinationer. Det  mest udbredte farvekort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Europa </a:t>
            </a:r>
            <a:r>
              <a:rPr dirty="0" sz="900">
                <a:latin typeface="Barlow"/>
                <a:cs typeface="Barlow"/>
              </a:rPr>
              <a:t>og  en del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 spc="-10">
                <a:latin typeface="Barlow"/>
                <a:cs typeface="Barlow"/>
              </a:rPr>
              <a:t>trendkonferencen. </a:t>
            </a:r>
            <a:r>
              <a:rPr dirty="0" sz="900" spc="-5">
                <a:latin typeface="Barlow"/>
                <a:cs typeface="Barlow"/>
              </a:rPr>
              <a:t>Hvornår:  </a:t>
            </a:r>
            <a:r>
              <a:rPr dirty="0" sz="900">
                <a:latin typeface="Barlow"/>
                <a:cs typeface="Barlow"/>
              </a:rPr>
              <a:t>15 måneder </a:t>
            </a:r>
            <a:r>
              <a:rPr dirty="0" sz="900" spc="-15">
                <a:latin typeface="Barlow"/>
                <a:cs typeface="Barlow"/>
              </a:rPr>
              <a:t>før </a:t>
            </a:r>
            <a:r>
              <a:rPr dirty="0" sz="900">
                <a:latin typeface="Barlow"/>
                <a:cs typeface="Barlow"/>
              </a:rPr>
              <a:t>den aktuelle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sæson.</a:t>
            </a:r>
            <a:endParaRPr sz="900">
              <a:latin typeface="Barlow"/>
              <a:cs typeface="Barlow"/>
            </a:endParaRPr>
          </a:p>
          <a:p>
            <a:pPr marL="12700" marR="33020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commercial trend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book with the 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season’s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most relevant colour inspira-  tion.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all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professionals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creatives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who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want accurate trend inspiration 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colour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selection 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colour combi-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nations. 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most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popular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colour</a:t>
            </a:r>
            <a:endParaRPr sz="900">
              <a:latin typeface="Barlow"/>
              <a:cs typeface="Barlow"/>
            </a:endParaRPr>
          </a:p>
          <a:p>
            <a:pPr marL="12700" marR="145415">
              <a:lnSpc>
                <a:spcPct val="129700"/>
              </a:lnSpc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card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Europe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part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conference.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When: 15 months</a:t>
            </a:r>
            <a:r>
              <a:rPr dirty="0" sz="900" spc="-5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ahead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season.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300" y="5733365"/>
            <a:ext cx="1893570" cy="32270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15" b="1">
                <a:latin typeface="Barlow"/>
                <a:cs typeface="Barlow"/>
              </a:rPr>
              <a:t>Trend</a:t>
            </a:r>
            <a:r>
              <a:rPr dirty="0" sz="900" spc="-5" b="1">
                <a:latin typeface="Barlow"/>
                <a:cs typeface="Barlow"/>
              </a:rPr>
              <a:t> </a:t>
            </a:r>
            <a:r>
              <a:rPr dirty="0" sz="900" spc="-10" b="1">
                <a:latin typeface="Barlow"/>
                <a:cs typeface="Barlow"/>
              </a:rPr>
              <a:t>conference</a:t>
            </a:r>
            <a:endParaRPr sz="900">
              <a:latin typeface="Barlow"/>
              <a:cs typeface="Barlow"/>
            </a:endParaRPr>
          </a:p>
          <a:p>
            <a:pPr marL="12700" marR="27305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En </a:t>
            </a:r>
            <a:r>
              <a:rPr dirty="0" sz="900" spc="-5">
                <a:latin typeface="Barlow"/>
                <a:cs typeface="Barlow"/>
              </a:rPr>
              <a:t>heldags </a:t>
            </a:r>
            <a:r>
              <a:rPr dirty="0" sz="900" spc="-10">
                <a:latin typeface="Barlow"/>
                <a:cs typeface="Barlow"/>
              </a:rPr>
              <a:t>trendkonference, </a:t>
            </a:r>
            <a:r>
              <a:rPr dirty="0" sz="900">
                <a:latin typeface="Barlow"/>
                <a:cs typeface="Barlow"/>
              </a:rPr>
              <a:t>der  </a:t>
            </a:r>
            <a:r>
              <a:rPr dirty="0" sz="900" spc="-5">
                <a:latin typeface="Barlow"/>
                <a:cs typeface="Barlow"/>
              </a:rPr>
              <a:t>præsenterer </a:t>
            </a:r>
            <a:r>
              <a:rPr dirty="0" sz="900">
                <a:latin typeface="Barlow"/>
                <a:cs typeface="Barlow"/>
              </a:rPr>
              <a:t>sæsonens </a:t>
            </a:r>
            <a:r>
              <a:rPr dirty="0" sz="900" spc="-5">
                <a:latin typeface="Barlow"/>
                <a:cs typeface="Barlow"/>
              </a:rPr>
              <a:t>tidsånd,  </a:t>
            </a:r>
            <a:r>
              <a:rPr dirty="0" sz="900" spc="-10">
                <a:latin typeface="Barlow"/>
                <a:cs typeface="Barlow"/>
              </a:rPr>
              <a:t>livsstil, </a:t>
            </a:r>
            <a:r>
              <a:rPr dirty="0" sz="900" spc="-5">
                <a:latin typeface="Barlow"/>
                <a:cs typeface="Barlow"/>
              </a:rPr>
              <a:t>farver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kommercielle trends  </a:t>
            </a:r>
            <a:r>
              <a:rPr dirty="0" sz="900">
                <a:latin typeface="Barlow"/>
                <a:cs typeface="Barlow"/>
              </a:rPr>
              <a:t>til mode og </a:t>
            </a:r>
            <a:r>
              <a:rPr dirty="0" sz="900" spc="-10">
                <a:latin typeface="Barlow"/>
                <a:cs typeface="Barlow"/>
              </a:rPr>
              <a:t>interiør.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alle </a:t>
            </a:r>
            <a:r>
              <a:rPr dirty="0" sz="900" spc="-5">
                <a:latin typeface="Barlow"/>
                <a:cs typeface="Barlow"/>
              </a:rPr>
              <a:t>pro-  </a:t>
            </a:r>
            <a:r>
              <a:rPr dirty="0" sz="900" spc="-10">
                <a:latin typeface="Barlow"/>
                <a:cs typeface="Barlow"/>
              </a:rPr>
              <a:t>fessionelle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kreative </a:t>
            </a:r>
            <a:r>
              <a:rPr dirty="0" sz="900" spc="-10">
                <a:latin typeface="Barlow"/>
                <a:cs typeface="Barlow"/>
              </a:rPr>
              <a:t>aktører, </a:t>
            </a:r>
            <a:r>
              <a:rPr dirty="0" sz="900">
                <a:latin typeface="Barlow"/>
                <a:cs typeface="Barlow"/>
              </a:rPr>
              <a:t>der  beskæftiger sig med </a:t>
            </a:r>
            <a:r>
              <a:rPr dirty="0" sz="900" spc="-5">
                <a:latin typeface="Barlow"/>
                <a:cs typeface="Barlow"/>
              </a:rPr>
              <a:t>design, </a:t>
            </a:r>
            <a:r>
              <a:rPr dirty="0" sz="900" spc="-10">
                <a:latin typeface="Barlow"/>
                <a:cs typeface="Barlow"/>
              </a:rPr>
              <a:t>forbrug,  </a:t>
            </a:r>
            <a:r>
              <a:rPr dirty="0" sz="900" spc="-5">
                <a:latin typeface="Barlow"/>
                <a:cs typeface="Barlow"/>
              </a:rPr>
              <a:t>kommunikation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livsstil. </a:t>
            </a:r>
            <a:r>
              <a:rPr dirty="0" sz="900" spc="-5">
                <a:latin typeface="Barlow"/>
                <a:cs typeface="Barlow"/>
              </a:rPr>
              <a:t>Hvornår:  </a:t>
            </a:r>
            <a:r>
              <a:rPr dirty="0" sz="900">
                <a:latin typeface="Barlow"/>
                <a:cs typeface="Barlow"/>
              </a:rPr>
              <a:t>15 måneder </a:t>
            </a:r>
            <a:r>
              <a:rPr dirty="0" sz="900" spc="-15">
                <a:latin typeface="Barlow"/>
                <a:cs typeface="Barlow"/>
              </a:rPr>
              <a:t>før </a:t>
            </a:r>
            <a:r>
              <a:rPr dirty="0" sz="900">
                <a:latin typeface="Barlow"/>
                <a:cs typeface="Barlow"/>
              </a:rPr>
              <a:t>den aktuelle sæson i  Herning, </a:t>
            </a:r>
            <a:r>
              <a:rPr dirty="0" sz="900" spc="-5">
                <a:latin typeface="Barlow"/>
                <a:cs typeface="Barlow"/>
              </a:rPr>
              <a:t>København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5">
                <a:latin typeface="Barlow"/>
                <a:cs typeface="Barlow"/>
              </a:rPr>
              <a:t> Oslo.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Full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day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conference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zeit-  geist,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lifestyle,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colours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commercial  trends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fashion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interior.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all 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professionals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creatives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who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work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design, consumption, communi-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cation and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lifestyle.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When: 15 months  ahead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season in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both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Herning,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Copenhagen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Oslo.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63345" y="2000441"/>
            <a:ext cx="1933575" cy="34048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 b="1">
                <a:latin typeface="Barlow"/>
                <a:cs typeface="Barlow"/>
              </a:rPr>
              <a:t>pejtrend.com</a:t>
            </a:r>
            <a:endParaRPr sz="900">
              <a:latin typeface="Barlow"/>
              <a:cs typeface="Barlow"/>
            </a:endParaRPr>
          </a:p>
          <a:p>
            <a:pPr marL="12700" marR="71755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pej gruppens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>
                <a:latin typeface="Barlow"/>
                <a:cs typeface="Barlow"/>
              </a:rPr>
              <a:t>online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trendservice, 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lanceres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sommeren </a:t>
            </a:r>
            <a:r>
              <a:rPr dirty="0" sz="900">
                <a:latin typeface="Barlow"/>
                <a:cs typeface="Barlow"/>
              </a:rPr>
              <a:t>2020.</a:t>
            </a:r>
            <a:endParaRPr sz="900">
              <a:latin typeface="Barlow"/>
              <a:cs typeface="Barlow"/>
            </a:endParaRPr>
          </a:p>
          <a:p>
            <a:pPr marL="12700" marR="7874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Et nøje </a:t>
            </a:r>
            <a:r>
              <a:rPr dirty="0" sz="900" spc="-5">
                <a:latin typeface="Barlow"/>
                <a:cs typeface="Barlow"/>
              </a:rPr>
              <a:t>kurateret </a:t>
            </a:r>
            <a:r>
              <a:rPr dirty="0" sz="900">
                <a:latin typeface="Barlow"/>
                <a:cs typeface="Barlow"/>
              </a:rPr>
              <a:t>online </a:t>
            </a:r>
            <a:r>
              <a:rPr dirty="0" sz="900" spc="-5">
                <a:latin typeface="Barlow"/>
                <a:cs typeface="Barlow"/>
              </a:rPr>
              <a:t>trendunivers  </a:t>
            </a:r>
            <a:r>
              <a:rPr dirty="0" sz="900">
                <a:latin typeface="Barlow"/>
                <a:cs typeface="Barlow"/>
              </a:rPr>
              <a:t>med løbende </a:t>
            </a:r>
            <a:r>
              <a:rPr dirty="0" sz="900" spc="-5">
                <a:latin typeface="Barlow"/>
                <a:cs typeface="Barlow"/>
              </a:rPr>
              <a:t>kommercielle trend-  opdateringer </a:t>
            </a:r>
            <a:r>
              <a:rPr dirty="0" sz="900">
                <a:latin typeface="Barlow"/>
                <a:cs typeface="Barlow"/>
              </a:rPr>
              <a:t>inden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10">
                <a:latin typeface="Barlow"/>
                <a:cs typeface="Barlow"/>
              </a:rPr>
              <a:t>farver, </a:t>
            </a:r>
            <a:r>
              <a:rPr dirty="0" sz="900" spc="-5">
                <a:latin typeface="Barlow"/>
                <a:cs typeface="Barlow"/>
              </a:rPr>
              <a:t>interiør  </a:t>
            </a:r>
            <a:r>
              <a:rPr dirty="0" sz="900">
                <a:latin typeface="Barlow"/>
                <a:cs typeface="Barlow"/>
              </a:rPr>
              <a:t>og mode til </a:t>
            </a:r>
            <a:r>
              <a:rPr dirty="0" sz="900" spc="-5">
                <a:latin typeface="Barlow"/>
                <a:cs typeface="Barlow"/>
              </a:rPr>
              <a:t>fremtidens</a:t>
            </a:r>
            <a:r>
              <a:rPr dirty="0" sz="900" spc="-1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sæsoner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– lige </a:t>
            </a:r>
            <a:r>
              <a:rPr dirty="0" sz="900" spc="-10">
                <a:latin typeface="Barlow"/>
                <a:cs typeface="Barlow"/>
              </a:rPr>
              <a:t>ved </a:t>
            </a:r>
            <a:r>
              <a:rPr dirty="0" sz="900">
                <a:latin typeface="Barlow"/>
                <a:cs typeface="Barlow"/>
              </a:rPr>
              <a:t>hånden på din</a:t>
            </a:r>
            <a:r>
              <a:rPr dirty="0" sz="900" spc="-8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skærm.</a:t>
            </a:r>
            <a:endParaRPr sz="900">
              <a:latin typeface="Barlow"/>
              <a:cs typeface="Barlow"/>
            </a:endParaRPr>
          </a:p>
          <a:p>
            <a:pPr marL="12700" marR="64769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Den ideelle </a:t>
            </a:r>
            <a:r>
              <a:rPr dirty="0" sz="900" spc="-5">
                <a:latin typeface="Barlow"/>
                <a:cs typeface="Barlow"/>
              </a:rPr>
              <a:t>tilføjelse </a:t>
            </a:r>
            <a:r>
              <a:rPr dirty="0" sz="900">
                <a:latin typeface="Barlow"/>
                <a:cs typeface="Barlow"/>
              </a:rPr>
              <a:t>til din pej</a:t>
            </a:r>
            <a:r>
              <a:rPr dirty="0" sz="900" spc="-8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toolbox  </a:t>
            </a:r>
            <a:r>
              <a:rPr dirty="0" sz="900">
                <a:latin typeface="Barlow"/>
                <a:cs typeface="Barlow"/>
              </a:rPr>
              <a:t>eller pej </a:t>
            </a:r>
            <a:r>
              <a:rPr dirty="0" sz="900" spc="-10">
                <a:latin typeface="Barlow"/>
                <a:cs typeface="Barlow"/>
              </a:rPr>
              <a:t>colour. </a:t>
            </a:r>
            <a:r>
              <a:rPr dirty="0" sz="900" spc="-5">
                <a:latin typeface="Barlow"/>
                <a:cs typeface="Barlow"/>
              </a:rPr>
              <a:t>Hvornår: Lanceres </a:t>
            </a:r>
            <a:r>
              <a:rPr dirty="0" sz="900">
                <a:latin typeface="Barlow"/>
                <a:cs typeface="Barlow"/>
              </a:rPr>
              <a:t>i  </a:t>
            </a:r>
            <a:r>
              <a:rPr dirty="0" sz="900" spc="-5">
                <a:latin typeface="Barlow"/>
                <a:cs typeface="Barlow"/>
              </a:rPr>
              <a:t>sommeren </a:t>
            </a:r>
            <a:r>
              <a:rPr dirty="0" sz="900">
                <a:latin typeface="Barlow"/>
                <a:cs typeface="Barlow"/>
              </a:rPr>
              <a:t>2020.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pej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gruppen’s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new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online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service  launching summer 2020. A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carefully  curated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online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universe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 ongoing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commercial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colour,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interior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fashion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updates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future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sea-  sons – right at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your screen.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ideal  add on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your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pej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toolbox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or pej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colour.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When: Launching summer</a:t>
            </a:r>
            <a:r>
              <a:rPr dirty="0" sz="900" spc="-2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2020.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63345" y="5735194"/>
            <a:ext cx="1913255" cy="28714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pej</a:t>
            </a:r>
            <a:r>
              <a:rPr dirty="0" sz="900" spc="-5" b="1">
                <a:latin typeface="Barlow"/>
                <a:cs typeface="Barlow"/>
              </a:rPr>
              <a:t> </a:t>
            </a:r>
            <a:r>
              <a:rPr dirty="0" sz="900" b="1">
                <a:latin typeface="Barlow"/>
                <a:cs typeface="Barlow"/>
              </a:rPr>
              <a:t>kids</a:t>
            </a:r>
            <a:endParaRPr sz="900">
              <a:latin typeface="Barlow"/>
              <a:cs typeface="Barlow"/>
            </a:endParaRPr>
          </a:p>
          <a:p>
            <a:pPr marL="12700" marR="184785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Fremtidens farve-, livsstils-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for-  </a:t>
            </a:r>
            <a:r>
              <a:rPr dirty="0" sz="900">
                <a:latin typeface="Barlow"/>
                <a:cs typeface="Barlow"/>
              </a:rPr>
              <a:t>brugertrends med </a:t>
            </a:r>
            <a:r>
              <a:rPr dirty="0" sz="900" spc="-10">
                <a:latin typeface="Barlow"/>
                <a:cs typeface="Barlow"/>
              </a:rPr>
              <a:t>fokus </a:t>
            </a:r>
            <a:r>
              <a:rPr dirty="0" sz="900">
                <a:latin typeface="Barlow"/>
                <a:cs typeface="Barlow"/>
              </a:rPr>
              <a:t>på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børn.</a:t>
            </a:r>
            <a:endParaRPr sz="900">
              <a:latin typeface="Barlow"/>
              <a:cs typeface="Barlow"/>
            </a:endParaRPr>
          </a:p>
          <a:p>
            <a:pPr marL="12700" marR="74295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Til </a:t>
            </a:r>
            <a:r>
              <a:rPr dirty="0" sz="900" spc="-10">
                <a:latin typeface="Barlow"/>
                <a:cs typeface="Barlow"/>
              </a:rPr>
              <a:t>professionelle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kreative </a:t>
            </a:r>
            <a:r>
              <a:rPr dirty="0" sz="900" spc="-10">
                <a:latin typeface="Barlow"/>
                <a:cs typeface="Barlow"/>
              </a:rPr>
              <a:t>aktører,  </a:t>
            </a:r>
            <a:r>
              <a:rPr dirty="0" sz="900">
                <a:latin typeface="Barlow"/>
                <a:cs typeface="Barlow"/>
              </a:rPr>
              <a:t>der beskæftiger sig med </a:t>
            </a:r>
            <a:r>
              <a:rPr dirty="0" sz="900" spc="-10">
                <a:latin typeface="Barlow"/>
                <a:cs typeface="Barlow"/>
              </a:rPr>
              <a:t>koncept-,  </a:t>
            </a:r>
            <a:r>
              <a:rPr dirty="0" sz="900" spc="-5">
                <a:latin typeface="Barlow"/>
                <a:cs typeface="Barlow"/>
              </a:rPr>
              <a:t>produkt- </a:t>
            </a:r>
            <a:r>
              <a:rPr dirty="0" sz="900">
                <a:latin typeface="Barlow"/>
                <a:cs typeface="Barlow"/>
              </a:rPr>
              <a:t>og serviceudvikling til børn  og </a:t>
            </a:r>
            <a:r>
              <a:rPr dirty="0" sz="900" spc="-5">
                <a:latin typeface="Barlow"/>
                <a:cs typeface="Barlow"/>
              </a:rPr>
              <a:t>børnefamilier. Udkommer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et </a:t>
            </a:r>
            <a:r>
              <a:rPr dirty="0" sz="900">
                <a:latin typeface="Barlow"/>
                <a:cs typeface="Barlow"/>
              </a:rPr>
              <a:t>be-  </a:t>
            </a:r>
            <a:r>
              <a:rPr dirty="0" sz="900" spc="-5">
                <a:latin typeface="Barlow"/>
                <a:cs typeface="Barlow"/>
              </a:rPr>
              <a:t>grænset </a:t>
            </a:r>
            <a:r>
              <a:rPr dirty="0" sz="900">
                <a:latin typeface="Barlow"/>
                <a:cs typeface="Barlow"/>
              </a:rPr>
              <a:t>oplag. </a:t>
            </a:r>
            <a:r>
              <a:rPr dirty="0" sz="900" spc="-5">
                <a:latin typeface="Barlow"/>
                <a:cs typeface="Barlow"/>
              </a:rPr>
              <a:t>Hvornår: Hvert andet  </a:t>
            </a:r>
            <a:r>
              <a:rPr dirty="0" sz="900">
                <a:latin typeface="Barlow"/>
                <a:cs typeface="Barlow"/>
              </a:rPr>
              <a:t>år i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september.</a:t>
            </a:r>
            <a:endParaRPr sz="900">
              <a:latin typeface="Barlow"/>
              <a:cs typeface="Barlow"/>
            </a:endParaRPr>
          </a:p>
          <a:p>
            <a:pPr marL="12700" marR="117475">
              <a:lnSpc>
                <a:spcPct val="129700"/>
              </a:lnSpc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Future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colour, lifestyle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consumer  trends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a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focus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on kids.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professionals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creatives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who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work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concept, product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service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development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kids 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families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 kids.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Limited edition.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When: Every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other year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in</a:t>
            </a: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September.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59391" y="2002157"/>
            <a:ext cx="1849120" cy="30492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pej</a:t>
            </a:r>
            <a:r>
              <a:rPr dirty="0" sz="900" spc="-5" b="1">
                <a:latin typeface="Barlow"/>
                <a:cs typeface="Barlow"/>
              </a:rPr>
              <a:t> </a:t>
            </a:r>
            <a:r>
              <a:rPr dirty="0" sz="900" spc="-10" b="1">
                <a:latin typeface="Barlow"/>
                <a:cs typeface="Barlow"/>
              </a:rPr>
              <a:t>foodbox</a:t>
            </a:r>
            <a:endParaRPr sz="900">
              <a:latin typeface="Barlow"/>
              <a:cs typeface="Barlow"/>
            </a:endParaRPr>
          </a:p>
          <a:p>
            <a:pPr marL="12700" marR="19939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Fremtidens </a:t>
            </a:r>
            <a:r>
              <a:rPr dirty="0" sz="900" spc="-10">
                <a:latin typeface="Barlow"/>
                <a:cs typeface="Barlow"/>
              </a:rPr>
              <a:t>fødevaretendenser.  </a:t>
            </a:r>
            <a:r>
              <a:rPr dirty="0" sz="900" spc="-5">
                <a:latin typeface="Barlow"/>
                <a:cs typeface="Barlow"/>
              </a:rPr>
              <a:t>Til </a:t>
            </a:r>
            <a:r>
              <a:rPr dirty="0" sz="900" spc="-10">
                <a:latin typeface="Barlow"/>
                <a:cs typeface="Barlow"/>
              </a:rPr>
              <a:t>professionelle fødevareprodu-  center, </a:t>
            </a:r>
            <a:r>
              <a:rPr dirty="0" sz="900" spc="-5">
                <a:latin typeface="Barlow"/>
                <a:cs typeface="Barlow"/>
              </a:rPr>
              <a:t>kommunikationsfolk,</a:t>
            </a:r>
            <a:r>
              <a:rPr dirty="0" sz="900" spc="-6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em-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ballagevirksomheder, detailkæder,  restauranter, hoteller </a:t>
            </a:r>
            <a:r>
              <a:rPr dirty="0" sz="900">
                <a:latin typeface="Barlow"/>
                <a:cs typeface="Barlow"/>
              </a:rPr>
              <a:t>samt </a:t>
            </a:r>
            <a:r>
              <a:rPr dirty="0" sz="900" spc="-5">
                <a:latin typeface="Barlow"/>
                <a:cs typeface="Barlow"/>
              </a:rPr>
              <a:t>andre  kreative brancher, </a:t>
            </a:r>
            <a:r>
              <a:rPr dirty="0" sz="900">
                <a:latin typeface="Barlow"/>
                <a:cs typeface="Barlow"/>
              </a:rPr>
              <a:t>der har </a:t>
            </a:r>
            <a:r>
              <a:rPr dirty="0" sz="900" spc="-5">
                <a:latin typeface="Barlow"/>
                <a:cs typeface="Barlow"/>
              </a:rPr>
              <a:t>berøring 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10">
                <a:latin typeface="Barlow"/>
                <a:cs typeface="Barlow"/>
              </a:rPr>
              <a:t>fødevareindustrien. </a:t>
            </a:r>
            <a:r>
              <a:rPr dirty="0" sz="900" spc="-5">
                <a:latin typeface="Barlow"/>
                <a:cs typeface="Barlow"/>
              </a:rPr>
              <a:t>Udkommer </a:t>
            </a:r>
            <a:r>
              <a:rPr dirty="0" sz="900">
                <a:latin typeface="Barlow"/>
                <a:cs typeface="Barlow"/>
              </a:rPr>
              <a:t>i  </a:t>
            </a:r>
            <a:r>
              <a:rPr dirty="0" sz="900" spc="-5">
                <a:latin typeface="Barlow"/>
                <a:cs typeface="Barlow"/>
              </a:rPr>
              <a:t>et begrænset</a:t>
            </a:r>
            <a:r>
              <a:rPr dirty="0" sz="900">
                <a:latin typeface="Barlow"/>
                <a:cs typeface="Barlow"/>
              </a:rPr>
              <a:t> oplag.</a:t>
            </a:r>
            <a:endParaRPr sz="900">
              <a:latin typeface="Barlow"/>
              <a:cs typeface="Barlow"/>
            </a:endParaRPr>
          </a:p>
          <a:p>
            <a:pPr marL="12700" marR="10668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Hvornår: Hvert </a:t>
            </a:r>
            <a:r>
              <a:rPr dirty="0" sz="900">
                <a:latin typeface="Barlow"/>
                <a:cs typeface="Barlow"/>
              </a:rPr>
              <a:t>år i </a:t>
            </a:r>
            <a:r>
              <a:rPr dirty="0" sz="900" spc="-10">
                <a:latin typeface="Barlow"/>
                <a:cs typeface="Barlow"/>
              </a:rPr>
              <a:t>september.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Future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food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trends.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profession-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al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food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producers, communicators,  packaging companies, retail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chains,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restaurants, hotels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other creative  industries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that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work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the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food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industry. Limited edition.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When: Every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year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in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September.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4179" y="3026055"/>
            <a:ext cx="42925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Janua</a:t>
            </a:r>
            <a:r>
              <a:rPr dirty="0" sz="900" spc="25">
                <a:latin typeface="Barlow"/>
                <a:cs typeface="Barlow"/>
              </a:rPr>
              <a:t>r</a:t>
            </a:r>
            <a:r>
              <a:rPr dirty="0" sz="900">
                <a:latin typeface="Barlow"/>
                <a:cs typeface="Barlow"/>
              </a:rPr>
              <a:t>y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5546" y="3521317"/>
            <a:ext cx="4679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>
                <a:latin typeface="Barlow"/>
                <a:cs typeface="Barlow"/>
              </a:rPr>
              <a:t>F</a:t>
            </a:r>
            <a:r>
              <a:rPr dirty="0" sz="900">
                <a:latin typeface="Barlow"/>
                <a:cs typeface="Barlow"/>
              </a:rPr>
              <a:t>ebrua</a:t>
            </a:r>
            <a:r>
              <a:rPr dirty="0" sz="900" spc="25">
                <a:latin typeface="Barlow"/>
                <a:cs typeface="Barlow"/>
              </a:rPr>
              <a:t>r</a:t>
            </a:r>
            <a:r>
              <a:rPr dirty="0" sz="900">
                <a:latin typeface="Barlow"/>
                <a:cs typeface="Barlow"/>
              </a:rPr>
              <a:t>y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5906" y="4016579"/>
            <a:ext cx="3276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Ma</a:t>
            </a:r>
            <a:r>
              <a:rPr dirty="0" sz="900" spc="-5">
                <a:latin typeface="Barlow"/>
                <a:cs typeface="Barlow"/>
              </a:rPr>
              <a:t>r</a:t>
            </a:r>
            <a:r>
              <a:rPr dirty="0" sz="900">
                <a:latin typeface="Barlow"/>
                <a:cs typeface="Barlow"/>
              </a:rPr>
              <a:t>ch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09516" y="4511841"/>
            <a:ext cx="254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April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45977" y="5007103"/>
            <a:ext cx="216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M</a:t>
            </a:r>
            <a:r>
              <a:rPr dirty="0" sz="900" spc="-10">
                <a:latin typeface="Barlow"/>
                <a:cs typeface="Barlow"/>
              </a:rPr>
              <a:t>ay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87456" y="5502365"/>
            <a:ext cx="2762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June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30890" y="5997627"/>
            <a:ext cx="2324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July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8015" y="6492889"/>
            <a:ext cx="3752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Augu</a:t>
            </a:r>
            <a:r>
              <a:rPr dirty="0" sz="900" spc="-5">
                <a:latin typeface="Barlow"/>
                <a:cs typeface="Barlow"/>
              </a:rPr>
              <a:t>s</a:t>
            </a:r>
            <a:r>
              <a:rPr dirty="0" sz="900">
                <a:latin typeface="Barlow"/>
                <a:cs typeface="Barlow"/>
              </a:rPr>
              <a:t>t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7418" y="6988150"/>
            <a:ext cx="5759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Se</a:t>
            </a:r>
            <a:r>
              <a:rPr dirty="0" sz="900" spc="-5">
                <a:latin typeface="Barlow"/>
                <a:cs typeface="Barlow"/>
              </a:rPr>
              <a:t>p</a:t>
            </a:r>
            <a:r>
              <a:rPr dirty="0" sz="900" spc="-15">
                <a:latin typeface="Barlow"/>
                <a:cs typeface="Barlow"/>
              </a:rPr>
              <a:t>t</a:t>
            </a:r>
            <a:r>
              <a:rPr dirty="0" sz="900">
                <a:latin typeface="Barlow"/>
                <a:cs typeface="Barlow"/>
              </a:rPr>
              <a:t>ember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0237" y="7483412"/>
            <a:ext cx="42290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Oc</a:t>
            </a:r>
            <a:r>
              <a:rPr dirty="0" sz="900" spc="-15">
                <a:latin typeface="Barlow"/>
                <a:cs typeface="Barlow"/>
              </a:rPr>
              <a:t>t</a:t>
            </a:r>
            <a:r>
              <a:rPr dirty="0" sz="900">
                <a:latin typeface="Barlow"/>
                <a:cs typeface="Barlow"/>
              </a:rPr>
              <a:t>ober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8109" y="7978675"/>
            <a:ext cx="5353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N</a:t>
            </a:r>
            <a:r>
              <a:rPr dirty="0" sz="900" spc="-20">
                <a:latin typeface="Barlow"/>
                <a:cs typeface="Barlow"/>
              </a:rPr>
              <a:t>ov</a:t>
            </a:r>
            <a:r>
              <a:rPr dirty="0" sz="900">
                <a:latin typeface="Barlow"/>
                <a:cs typeface="Barlow"/>
              </a:rPr>
              <a:t>ember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26737" y="8473937"/>
            <a:ext cx="536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December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01741" y="3515602"/>
            <a:ext cx="20643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first colour </a:t>
            </a:r>
            <a:r>
              <a:rPr dirty="0" sz="900">
                <a:latin typeface="Barlow"/>
                <a:cs typeface="Barlow"/>
              </a:rPr>
              <a:t>24 mths </a:t>
            </a:r>
            <a:r>
              <a:rPr dirty="0" sz="900" spc="-10">
                <a:latin typeface="Barlow"/>
                <a:cs typeface="Barlow"/>
              </a:rPr>
              <a:t>before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SS-season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01741" y="4485095"/>
            <a:ext cx="18840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toolbox </a:t>
            </a:r>
            <a:r>
              <a:rPr dirty="0" sz="900">
                <a:latin typeface="Barlow"/>
                <a:cs typeface="Barlow"/>
              </a:rPr>
              <a:t>16 mths </a:t>
            </a:r>
            <a:r>
              <a:rPr dirty="0" sz="900" spc="-10">
                <a:latin typeface="Barlow"/>
                <a:cs typeface="Barlow"/>
              </a:rPr>
              <a:t>before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AW-season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01741" y="4947781"/>
            <a:ext cx="182816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colour </a:t>
            </a:r>
            <a:r>
              <a:rPr dirty="0" sz="900">
                <a:latin typeface="Barlow"/>
                <a:cs typeface="Barlow"/>
              </a:rPr>
              <a:t>15 mths </a:t>
            </a:r>
            <a:r>
              <a:rPr dirty="0" sz="900" spc="-10">
                <a:latin typeface="Barlow"/>
                <a:cs typeface="Barlow"/>
              </a:rPr>
              <a:t>before</a:t>
            </a:r>
            <a:r>
              <a:rPr dirty="0" sz="900" spc="-6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AW-season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01741" y="5253534"/>
            <a:ext cx="14712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5">
                <a:latin typeface="Barlow"/>
                <a:cs typeface="Barlow"/>
              </a:rPr>
              <a:t>Trend </a:t>
            </a:r>
            <a:r>
              <a:rPr dirty="0" sz="900" spc="-10">
                <a:latin typeface="Barlow"/>
                <a:cs typeface="Barlow"/>
              </a:rPr>
              <a:t>conference</a:t>
            </a:r>
            <a:r>
              <a:rPr dirty="0" sz="900" spc="-15">
                <a:latin typeface="Barlow"/>
                <a:cs typeface="Barlow"/>
              </a:rPr>
              <a:t> AW-season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01741" y="8245108"/>
            <a:ext cx="14522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5">
                <a:latin typeface="Barlow"/>
                <a:cs typeface="Barlow"/>
              </a:rPr>
              <a:t>Trend </a:t>
            </a:r>
            <a:r>
              <a:rPr dirty="0" sz="900" spc="-10">
                <a:latin typeface="Barlow"/>
                <a:cs typeface="Barlow"/>
              </a:rPr>
              <a:t>conference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SS-season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01741" y="6961519"/>
            <a:ext cx="10953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10">
                <a:latin typeface="Barlow"/>
                <a:cs typeface="Barlow"/>
              </a:rPr>
              <a:t>foodbox </a:t>
            </a:r>
            <a:r>
              <a:rPr dirty="0" sz="900">
                <a:latin typeface="Barlow"/>
                <a:cs typeface="Barlow"/>
              </a:rPr>
              <a:t>&amp; pej</a:t>
            </a:r>
            <a:r>
              <a:rPr dirty="0" sz="900" spc="-7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kids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01741" y="7421576"/>
            <a:ext cx="18649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toolbox </a:t>
            </a:r>
            <a:r>
              <a:rPr dirty="0" sz="900">
                <a:latin typeface="Barlow"/>
                <a:cs typeface="Barlow"/>
              </a:rPr>
              <a:t>16 mths </a:t>
            </a:r>
            <a:r>
              <a:rPr dirty="0" sz="900" spc="-10">
                <a:latin typeface="Barlow"/>
                <a:cs typeface="Barlow"/>
              </a:rPr>
              <a:t>before</a:t>
            </a:r>
            <a:r>
              <a:rPr dirty="0" sz="900" spc="-8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SS-season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01741" y="7919581"/>
            <a:ext cx="180911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colour </a:t>
            </a:r>
            <a:r>
              <a:rPr dirty="0" sz="900">
                <a:latin typeface="Barlow"/>
                <a:cs typeface="Barlow"/>
              </a:rPr>
              <a:t>15 mths </a:t>
            </a:r>
            <a:r>
              <a:rPr dirty="0" sz="900" spc="-10">
                <a:latin typeface="Barlow"/>
                <a:cs typeface="Barlow"/>
              </a:rPr>
              <a:t>before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SS-season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82227" y="3101873"/>
            <a:ext cx="0" cy="5426075"/>
          </a:xfrm>
          <a:custGeom>
            <a:avLst/>
            <a:gdLst/>
            <a:ahLst/>
            <a:cxnLst/>
            <a:rect l="l" t="t" r="r" b="b"/>
            <a:pathLst>
              <a:path w="0" h="5426075">
                <a:moveTo>
                  <a:pt x="0" y="0"/>
                </a:moveTo>
                <a:lnTo>
                  <a:pt x="0" y="5425909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66101" y="2975454"/>
            <a:ext cx="232257" cy="232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773721" y="3478374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0"/>
                </a:move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73721" y="3478374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217017"/>
                </a:move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close/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766101" y="3966054"/>
            <a:ext cx="232257" cy="232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773721" y="4468974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0"/>
                </a:move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773721" y="4468974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217017"/>
                </a:move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close/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773721" y="4964274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0"/>
                </a:move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773721" y="4964274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217017"/>
                </a:move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close/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766101" y="5451954"/>
            <a:ext cx="232257" cy="232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766101" y="5947254"/>
            <a:ext cx="232257" cy="232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773721" y="6450174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0"/>
                </a:move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773721" y="6450174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217017"/>
                </a:move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close/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773721" y="6945473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0"/>
                </a:move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773721" y="6945473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217017"/>
                </a:move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close/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773721" y="7440773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0"/>
                </a:move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773721" y="7440773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217017"/>
                </a:move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close/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773721" y="7936073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0"/>
                </a:move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773721" y="7936073"/>
            <a:ext cx="217170" cy="217170"/>
          </a:xfrm>
          <a:custGeom>
            <a:avLst/>
            <a:gdLst/>
            <a:ahLst/>
            <a:cxnLst/>
            <a:rect l="l" t="t" r="r" b="b"/>
            <a:pathLst>
              <a:path w="217169" h="217170">
                <a:moveTo>
                  <a:pt x="108508" y="217017"/>
                </a:moveTo>
                <a:lnTo>
                  <a:pt x="150746" y="208490"/>
                </a:lnTo>
                <a:lnTo>
                  <a:pt x="185237" y="185237"/>
                </a:lnTo>
                <a:lnTo>
                  <a:pt x="208490" y="150746"/>
                </a:lnTo>
                <a:lnTo>
                  <a:pt x="217017" y="108508"/>
                </a:lnTo>
                <a:lnTo>
                  <a:pt x="208490" y="66276"/>
                </a:lnTo>
                <a:lnTo>
                  <a:pt x="185237" y="31784"/>
                </a:lnTo>
                <a:lnTo>
                  <a:pt x="150746" y="8528"/>
                </a:lnTo>
                <a:lnTo>
                  <a:pt x="108508" y="0"/>
                </a:lnTo>
                <a:lnTo>
                  <a:pt x="66270" y="8528"/>
                </a:lnTo>
                <a:lnTo>
                  <a:pt x="31780" y="31784"/>
                </a:lnTo>
                <a:lnTo>
                  <a:pt x="8526" y="66276"/>
                </a:lnTo>
                <a:lnTo>
                  <a:pt x="0" y="108508"/>
                </a:lnTo>
                <a:lnTo>
                  <a:pt x="8526" y="150746"/>
                </a:lnTo>
                <a:lnTo>
                  <a:pt x="31780" y="185237"/>
                </a:lnTo>
                <a:lnTo>
                  <a:pt x="66270" y="208490"/>
                </a:lnTo>
                <a:lnTo>
                  <a:pt x="108508" y="217017"/>
                </a:lnTo>
                <a:close/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766101" y="8423754"/>
            <a:ext cx="232257" cy="232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798676" y="3506001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83553" y="0"/>
                </a:moveTo>
                <a:lnTo>
                  <a:pt x="51027" y="6565"/>
                </a:lnTo>
                <a:lnTo>
                  <a:pt x="24469" y="24469"/>
                </a:lnTo>
                <a:lnTo>
                  <a:pt x="6565" y="51027"/>
                </a:lnTo>
                <a:lnTo>
                  <a:pt x="0" y="83553"/>
                </a:lnTo>
                <a:lnTo>
                  <a:pt x="6565" y="116073"/>
                </a:lnTo>
                <a:lnTo>
                  <a:pt x="24469" y="142632"/>
                </a:lnTo>
                <a:lnTo>
                  <a:pt x="51027" y="160539"/>
                </a:lnTo>
                <a:lnTo>
                  <a:pt x="83553" y="167106"/>
                </a:lnTo>
                <a:lnTo>
                  <a:pt x="116073" y="160539"/>
                </a:lnTo>
                <a:lnTo>
                  <a:pt x="142632" y="142632"/>
                </a:lnTo>
                <a:lnTo>
                  <a:pt x="160539" y="116073"/>
                </a:lnTo>
                <a:lnTo>
                  <a:pt x="167106" y="83553"/>
                </a:lnTo>
                <a:lnTo>
                  <a:pt x="160539" y="51027"/>
                </a:lnTo>
                <a:lnTo>
                  <a:pt x="142632" y="24469"/>
                </a:lnTo>
                <a:lnTo>
                  <a:pt x="116073" y="6565"/>
                </a:lnTo>
                <a:lnTo>
                  <a:pt x="83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798676" y="6970434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83553" y="0"/>
                </a:moveTo>
                <a:lnTo>
                  <a:pt x="51027" y="6565"/>
                </a:lnTo>
                <a:lnTo>
                  <a:pt x="24469" y="24469"/>
                </a:lnTo>
                <a:lnTo>
                  <a:pt x="6565" y="51027"/>
                </a:lnTo>
                <a:lnTo>
                  <a:pt x="0" y="83553"/>
                </a:lnTo>
                <a:lnTo>
                  <a:pt x="6565" y="116073"/>
                </a:lnTo>
                <a:lnTo>
                  <a:pt x="24469" y="142632"/>
                </a:lnTo>
                <a:lnTo>
                  <a:pt x="51027" y="160539"/>
                </a:lnTo>
                <a:lnTo>
                  <a:pt x="83553" y="167106"/>
                </a:lnTo>
                <a:lnTo>
                  <a:pt x="116073" y="160539"/>
                </a:lnTo>
                <a:lnTo>
                  <a:pt x="142632" y="142632"/>
                </a:lnTo>
                <a:lnTo>
                  <a:pt x="160539" y="116073"/>
                </a:lnTo>
                <a:lnTo>
                  <a:pt x="167106" y="83553"/>
                </a:lnTo>
                <a:lnTo>
                  <a:pt x="160539" y="51027"/>
                </a:lnTo>
                <a:lnTo>
                  <a:pt x="142632" y="24469"/>
                </a:lnTo>
                <a:lnTo>
                  <a:pt x="116073" y="6565"/>
                </a:lnTo>
                <a:lnTo>
                  <a:pt x="83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798676" y="4493934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83553" y="0"/>
                </a:moveTo>
                <a:lnTo>
                  <a:pt x="51027" y="6565"/>
                </a:lnTo>
                <a:lnTo>
                  <a:pt x="24469" y="24469"/>
                </a:lnTo>
                <a:lnTo>
                  <a:pt x="6565" y="51027"/>
                </a:lnTo>
                <a:lnTo>
                  <a:pt x="0" y="83553"/>
                </a:lnTo>
                <a:lnTo>
                  <a:pt x="6565" y="116073"/>
                </a:lnTo>
                <a:lnTo>
                  <a:pt x="24469" y="142632"/>
                </a:lnTo>
                <a:lnTo>
                  <a:pt x="51027" y="160539"/>
                </a:lnTo>
                <a:lnTo>
                  <a:pt x="83553" y="167106"/>
                </a:lnTo>
                <a:lnTo>
                  <a:pt x="116073" y="160539"/>
                </a:lnTo>
                <a:lnTo>
                  <a:pt x="142632" y="142632"/>
                </a:lnTo>
                <a:lnTo>
                  <a:pt x="160539" y="116073"/>
                </a:lnTo>
                <a:lnTo>
                  <a:pt x="167106" y="83553"/>
                </a:lnTo>
                <a:lnTo>
                  <a:pt x="160539" y="51027"/>
                </a:lnTo>
                <a:lnTo>
                  <a:pt x="142632" y="24469"/>
                </a:lnTo>
                <a:lnTo>
                  <a:pt x="116073" y="6565"/>
                </a:lnTo>
                <a:lnTo>
                  <a:pt x="83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798676" y="7465734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83553" y="0"/>
                </a:moveTo>
                <a:lnTo>
                  <a:pt x="51027" y="6565"/>
                </a:lnTo>
                <a:lnTo>
                  <a:pt x="24469" y="24469"/>
                </a:lnTo>
                <a:lnTo>
                  <a:pt x="6565" y="51027"/>
                </a:lnTo>
                <a:lnTo>
                  <a:pt x="0" y="83553"/>
                </a:lnTo>
                <a:lnTo>
                  <a:pt x="6565" y="116073"/>
                </a:lnTo>
                <a:lnTo>
                  <a:pt x="24469" y="142632"/>
                </a:lnTo>
                <a:lnTo>
                  <a:pt x="51027" y="160539"/>
                </a:lnTo>
                <a:lnTo>
                  <a:pt x="83553" y="167106"/>
                </a:lnTo>
                <a:lnTo>
                  <a:pt x="116073" y="160539"/>
                </a:lnTo>
                <a:lnTo>
                  <a:pt x="142632" y="142632"/>
                </a:lnTo>
                <a:lnTo>
                  <a:pt x="160539" y="116073"/>
                </a:lnTo>
                <a:lnTo>
                  <a:pt x="167106" y="83553"/>
                </a:lnTo>
                <a:lnTo>
                  <a:pt x="160539" y="51027"/>
                </a:lnTo>
                <a:lnTo>
                  <a:pt x="142632" y="24469"/>
                </a:lnTo>
                <a:lnTo>
                  <a:pt x="116073" y="6565"/>
                </a:lnTo>
                <a:lnTo>
                  <a:pt x="83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798676" y="4989234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83553" y="0"/>
                </a:moveTo>
                <a:lnTo>
                  <a:pt x="51027" y="6565"/>
                </a:lnTo>
                <a:lnTo>
                  <a:pt x="24469" y="24469"/>
                </a:lnTo>
                <a:lnTo>
                  <a:pt x="6565" y="51027"/>
                </a:lnTo>
                <a:lnTo>
                  <a:pt x="0" y="83553"/>
                </a:lnTo>
                <a:lnTo>
                  <a:pt x="6565" y="116073"/>
                </a:lnTo>
                <a:lnTo>
                  <a:pt x="24469" y="142632"/>
                </a:lnTo>
                <a:lnTo>
                  <a:pt x="51027" y="160539"/>
                </a:lnTo>
                <a:lnTo>
                  <a:pt x="83553" y="167106"/>
                </a:lnTo>
                <a:lnTo>
                  <a:pt x="116073" y="160539"/>
                </a:lnTo>
                <a:lnTo>
                  <a:pt x="142632" y="142632"/>
                </a:lnTo>
                <a:lnTo>
                  <a:pt x="160539" y="116073"/>
                </a:lnTo>
                <a:lnTo>
                  <a:pt x="167106" y="83553"/>
                </a:lnTo>
                <a:lnTo>
                  <a:pt x="160539" y="51027"/>
                </a:lnTo>
                <a:lnTo>
                  <a:pt x="142632" y="24469"/>
                </a:lnTo>
                <a:lnTo>
                  <a:pt x="116073" y="6565"/>
                </a:lnTo>
                <a:lnTo>
                  <a:pt x="83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798676" y="7963701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83553" y="0"/>
                </a:moveTo>
                <a:lnTo>
                  <a:pt x="51027" y="6565"/>
                </a:lnTo>
                <a:lnTo>
                  <a:pt x="24469" y="24469"/>
                </a:lnTo>
                <a:lnTo>
                  <a:pt x="6565" y="51027"/>
                </a:lnTo>
                <a:lnTo>
                  <a:pt x="0" y="83553"/>
                </a:lnTo>
                <a:lnTo>
                  <a:pt x="6565" y="116073"/>
                </a:lnTo>
                <a:lnTo>
                  <a:pt x="24469" y="142632"/>
                </a:lnTo>
                <a:lnTo>
                  <a:pt x="51027" y="160539"/>
                </a:lnTo>
                <a:lnTo>
                  <a:pt x="83553" y="167106"/>
                </a:lnTo>
                <a:lnTo>
                  <a:pt x="116073" y="160539"/>
                </a:lnTo>
                <a:lnTo>
                  <a:pt x="142632" y="142632"/>
                </a:lnTo>
                <a:lnTo>
                  <a:pt x="160539" y="116073"/>
                </a:lnTo>
                <a:lnTo>
                  <a:pt x="167106" y="83553"/>
                </a:lnTo>
                <a:lnTo>
                  <a:pt x="160539" y="51027"/>
                </a:lnTo>
                <a:lnTo>
                  <a:pt x="142632" y="24469"/>
                </a:lnTo>
                <a:lnTo>
                  <a:pt x="116073" y="6565"/>
                </a:lnTo>
                <a:lnTo>
                  <a:pt x="83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4919299" y="1998613"/>
            <a:ext cx="1904364" cy="28714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pej </a:t>
            </a:r>
            <a:r>
              <a:rPr dirty="0" sz="900" spc="-5" b="1">
                <a:latin typeface="Barlow"/>
                <a:cs typeface="Barlow"/>
              </a:rPr>
              <a:t>first colour</a:t>
            </a:r>
            <a:endParaRPr sz="900">
              <a:latin typeface="Barlow"/>
              <a:cs typeface="Barlow"/>
            </a:endParaRPr>
          </a:p>
          <a:p>
            <a:pPr marL="12700" marR="79375">
              <a:lnSpc>
                <a:spcPct val="129700"/>
              </a:lnSpc>
            </a:pPr>
            <a:r>
              <a:rPr dirty="0" sz="900" spc="-10">
                <a:latin typeface="Barlow"/>
                <a:cs typeface="Barlow"/>
              </a:rPr>
              <a:t>Verdens </a:t>
            </a:r>
            <a:r>
              <a:rPr dirty="0" sz="900" spc="-5">
                <a:latin typeface="Barlow"/>
                <a:cs typeface="Barlow"/>
              </a:rPr>
              <a:t>eneste trendbog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farve-  trends </a:t>
            </a:r>
            <a:r>
              <a:rPr dirty="0" sz="900">
                <a:latin typeface="Barlow"/>
                <a:cs typeface="Barlow"/>
              </a:rPr>
              <a:t>24 måneder </a:t>
            </a:r>
            <a:r>
              <a:rPr dirty="0" sz="900" spc="-15">
                <a:latin typeface="Barlow"/>
                <a:cs typeface="Barlow"/>
              </a:rPr>
              <a:t>før </a:t>
            </a:r>
            <a:r>
              <a:rPr dirty="0" sz="900" spc="-5">
                <a:latin typeface="Barlow"/>
                <a:cs typeface="Barlow"/>
              </a:rPr>
              <a:t>sæsonen.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Til alle,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ønsker ekstra </a:t>
            </a:r>
            <a:r>
              <a:rPr dirty="0" sz="900">
                <a:latin typeface="Barlow"/>
                <a:cs typeface="Barlow"/>
              </a:rPr>
              <a:t>tidlig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trend-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farveinspiration </a:t>
            </a:r>
            <a:r>
              <a:rPr dirty="0" sz="900">
                <a:latin typeface="Barlow"/>
                <a:cs typeface="Barlow"/>
              </a:rPr>
              <a:t>og mulighed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at  </a:t>
            </a:r>
            <a:r>
              <a:rPr dirty="0" sz="900">
                <a:latin typeface="Barlow"/>
                <a:cs typeface="Barlow"/>
              </a:rPr>
              <a:t>udvikle unikt design </a:t>
            </a:r>
            <a:r>
              <a:rPr dirty="0" sz="900" spc="-15">
                <a:latin typeface="Barlow"/>
                <a:cs typeface="Barlow"/>
              </a:rPr>
              <a:t>før </a:t>
            </a:r>
            <a:r>
              <a:rPr dirty="0" sz="900">
                <a:latin typeface="Barlow"/>
                <a:cs typeface="Barlow"/>
              </a:rPr>
              <a:t>alle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andre.</a:t>
            </a:r>
            <a:endParaRPr sz="900">
              <a:latin typeface="Barlow"/>
              <a:cs typeface="Barlow"/>
            </a:endParaRPr>
          </a:p>
          <a:p>
            <a:pPr marL="12700" marR="14605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Udkommer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et meget begrænset  </a:t>
            </a:r>
            <a:r>
              <a:rPr dirty="0" sz="900">
                <a:latin typeface="Barlow"/>
                <a:cs typeface="Barlow"/>
              </a:rPr>
              <a:t>oplag. </a:t>
            </a:r>
            <a:r>
              <a:rPr dirty="0" sz="900" spc="-5">
                <a:latin typeface="Barlow"/>
                <a:cs typeface="Barlow"/>
              </a:rPr>
              <a:t>Hvornår: </a:t>
            </a:r>
            <a:r>
              <a:rPr dirty="0" sz="900">
                <a:latin typeface="Barlow"/>
                <a:cs typeface="Barlow"/>
              </a:rPr>
              <a:t>24 måneder </a:t>
            </a:r>
            <a:r>
              <a:rPr dirty="0" sz="900" spc="-15">
                <a:latin typeface="Barlow"/>
                <a:cs typeface="Barlow"/>
              </a:rPr>
              <a:t>før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den  aktuelle</a:t>
            </a:r>
            <a:r>
              <a:rPr dirty="0" sz="900" spc="-5">
                <a:latin typeface="Barlow"/>
                <a:cs typeface="Barlow"/>
              </a:rPr>
              <a:t> sæson.</a:t>
            </a:r>
            <a:endParaRPr sz="900">
              <a:latin typeface="Barlow"/>
              <a:cs typeface="Barlow"/>
            </a:endParaRPr>
          </a:p>
          <a:p>
            <a:pPr marL="12700" marR="9525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world’s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only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book with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colour  trends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24 months ahead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season. 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those who need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extra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early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colour inspiration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oppor-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tunity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develop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unique designs</a:t>
            </a:r>
            <a:r>
              <a:rPr dirty="0" sz="900" spc="-8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before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everyone else. Limited edition.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When:  24 months ahead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</a:t>
            </a:r>
            <a:r>
              <a:rPr dirty="0" sz="900" spc="-2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season.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919299" y="5199813"/>
            <a:ext cx="1930400" cy="465010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pej</a:t>
            </a:r>
            <a:r>
              <a:rPr dirty="0" sz="900" spc="-5" b="1">
                <a:latin typeface="Barlow"/>
                <a:cs typeface="Barlow"/>
              </a:rPr>
              <a:t> </a:t>
            </a:r>
            <a:r>
              <a:rPr dirty="0" sz="900" spc="-10" b="1">
                <a:latin typeface="Barlow"/>
                <a:cs typeface="Barlow"/>
              </a:rPr>
              <a:t>toolbox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5">
                <a:latin typeface="Barlow"/>
                <a:cs typeface="Barlow"/>
              </a:rPr>
              <a:t>mest omfattende trendbog </a:t>
            </a:r>
            <a:r>
              <a:rPr dirty="0" sz="900">
                <a:latin typeface="Barlow"/>
                <a:cs typeface="Barlow"/>
              </a:rPr>
              <a:t>med  sæsonens </a:t>
            </a:r>
            <a:r>
              <a:rPr dirty="0" sz="900" spc="-5">
                <a:latin typeface="Barlow"/>
                <a:cs typeface="Barlow"/>
              </a:rPr>
              <a:t>vigtigste </a:t>
            </a:r>
            <a:r>
              <a:rPr dirty="0" sz="900" spc="-10">
                <a:latin typeface="Barlow"/>
                <a:cs typeface="Barlow"/>
              </a:rPr>
              <a:t>farver, </a:t>
            </a:r>
            <a:r>
              <a:rPr dirty="0" sz="900">
                <a:latin typeface="Barlow"/>
                <a:cs typeface="Barlow"/>
              </a:rPr>
              <a:t>design-  </a:t>
            </a:r>
            <a:r>
              <a:rPr dirty="0" sz="900" spc="-5">
                <a:latin typeface="Barlow"/>
                <a:cs typeface="Barlow"/>
              </a:rPr>
              <a:t>retninger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detaljer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mode- og  </a:t>
            </a:r>
            <a:r>
              <a:rPr dirty="0" sz="900" spc="-5">
                <a:latin typeface="Barlow"/>
                <a:cs typeface="Barlow"/>
              </a:rPr>
              <a:t>interiørtrends.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materialeprøver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5">
                <a:latin typeface="Barlow"/>
                <a:cs typeface="Barlow"/>
              </a:rPr>
              <a:t>Pantone-chips. Til </a:t>
            </a:r>
            <a:r>
              <a:rPr dirty="0" sz="900">
                <a:latin typeface="Barlow"/>
                <a:cs typeface="Barlow"/>
              </a:rPr>
              <a:t>alle </a:t>
            </a:r>
            <a:r>
              <a:rPr dirty="0" sz="900" spc="-10">
                <a:latin typeface="Barlow"/>
                <a:cs typeface="Barlow"/>
              </a:rPr>
              <a:t>professionelle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kreative </a:t>
            </a:r>
            <a:r>
              <a:rPr dirty="0" sz="900" spc="-10">
                <a:latin typeface="Barlow"/>
                <a:cs typeface="Barlow"/>
              </a:rPr>
              <a:t>aktører, </a:t>
            </a:r>
            <a:r>
              <a:rPr dirty="0" sz="900">
                <a:latin typeface="Barlow"/>
                <a:cs typeface="Barlow"/>
              </a:rPr>
              <a:t>der arbejder med  </a:t>
            </a:r>
            <a:r>
              <a:rPr dirty="0" sz="900" spc="-5">
                <a:latin typeface="Barlow"/>
                <a:cs typeface="Barlow"/>
              </a:rPr>
              <a:t>trends, design, </a:t>
            </a:r>
            <a:r>
              <a:rPr dirty="0" sz="900" spc="-10">
                <a:latin typeface="Barlow"/>
                <a:cs typeface="Barlow"/>
              </a:rPr>
              <a:t>forbrug, </a:t>
            </a:r>
            <a:r>
              <a:rPr dirty="0" sz="900" spc="-5">
                <a:latin typeface="Barlow"/>
                <a:cs typeface="Barlow"/>
              </a:rPr>
              <a:t>kommunika-  </a:t>
            </a:r>
            <a:r>
              <a:rPr dirty="0" sz="900">
                <a:latin typeface="Barlow"/>
                <a:cs typeface="Barlow"/>
              </a:rPr>
              <a:t>tion og </a:t>
            </a:r>
            <a:r>
              <a:rPr dirty="0" sz="900" spc="-10">
                <a:latin typeface="Barlow"/>
                <a:cs typeface="Barlow"/>
              </a:rPr>
              <a:t>livsstil, </a:t>
            </a:r>
            <a:r>
              <a:rPr dirty="0" sz="900">
                <a:latin typeface="Barlow"/>
                <a:cs typeface="Barlow"/>
              </a:rPr>
              <a:t>og som </a:t>
            </a:r>
            <a:r>
              <a:rPr dirty="0" sz="900" spc="-5">
                <a:latin typeface="Barlow"/>
                <a:cs typeface="Barlow"/>
              </a:rPr>
              <a:t>ønsker at  tilbyde </a:t>
            </a:r>
            <a:r>
              <a:rPr dirty="0" sz="900">
                <a:latin typeface="Barlow"/>
                <a:cs typeface="Barlow"/>
              </a:rPr>
              <a:t>de rigtige </a:t>
            </a:r>
            <a:r>
              <a:rPr dirty="0" sz="900" spc="-5">
                <a:latin typeface="Barlow"/>
                <a:cs typeface="Barlow"/>
              </a:rPr>
              <a:t>produkter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de</a:t>
            </a:r>
            <a:endParaRPr sz="900">
              <a:latin typeface="Barlow"/>
              <a:cs typeface="Barlow"/>
            </a:endParaRPr>
          </a:p>
          <a:p>
            <a:pPr marL="12700" marR="66675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rigtige </a:t>
            </a:r>
            <a:r>
              <a:rPr dirty="0" sz="900" spc="-5">
                <a:latin typeface="Barlow"/>
                <a:cs typeface="Barlow"/>
              </a:rPr>
              <a:t>farver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rigtige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tidspunkt.  Udkommer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et begrænset </a:t>
            </a:r>
            <a:r>
              <a:rPr dirty="0" sz="900">
                <a:latin typeface="Barlow"/>
                <a:cs typeface="Barlow"/>
              </a:rPr>
              <a:t>oplag.</a:t>
            </a:r>
            <a:endParaRPr sz="900">
              <a:latin typeface="Barlow"/>
              <a:cs typeface="Barlow"/>
            </a:endParaRPr>
          </a:p>
          <a:p>
            <a:pPr marL="12700" marR="163195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Hvornår: Udkommer </a:t>
            </a:r>
            <a:r>
              <a:rPr dirty="0" sz="900">
                <a:latin typeface="Barlow"/>
                <a:cs typeface="Barlow"/>
              </a:rPr>
              <a:t>16 måneder</a:t>
            </a:r>
            <a:r>
              <a:rPr dirty="0" sz="900" spc="-5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før  </a:t>
            </a:r>
            <a:r>
              <a:rPr dirty="0" sz="900">
                <a:latin typeface="Barlow"/>
                <a:cs typeface="Barlow"/>
              </a:rPr>
              <a:t>den aktuelle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sæson.</a:t>
            </a:r>
            <a:endParaRPr sz="900">
              <a:latin typeface="Barlow"/>
              <a:cs typeface="Barlow"/>
            </a:endParaRPr>
          </a:p>
          <a:p>
            <a:pPr marL="12700" marR="108585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most comprehensive trend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book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featuring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season’s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most impor-  tant colours,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design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directions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as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well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details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fashion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interior  trends.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material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samples and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Pantone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chips.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all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professionals 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creatives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who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work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trends,  design, consumption,</a:t>
            </a:r>
            <a:r>
              <a:rPr dirty="0" sz="900" spc="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communication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lifestyle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want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to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offer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 right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products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in the right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colours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at the</a:t>
            </a:r>
            <a:r>
              <a:rPr dirty="0" sz="900" spc="-3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right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time. Limited edition.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When: 16 months  ahead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the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 season.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798492" y="6474603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39" h="167640">
                <a:moveTo>
                  <a:pt x="83553" y="0"/>
                </a:moveTo>
                <a:lnTo>
                  <a:pt x="51027" y="6565"/>
                </a:lnTo>
                <a:lnTo>
                  <a:pt x="24469" y="24469"/>
                </a:lnTo>
                <a:lnTo>
                  <a:pt x="6565" y="51027"/>
                </a:lnTo>
                <a:lnTo>
                  <a:pt x="0" y="83553"/>
                </a:lnTo>
                <a:lnTo>
                  <a:pt x="6565" y="116073"/>
                </a:lnTo>
                <a:lnTo>
                  <a:pt x="24469" y="142632"/>
                </a:lnTo>
                <a:lnTo>
                  <a:pt x="51027" y="160539"/>
                </a:lnTo>
                <a:lnTo>
                  <a:pt x="83553" y="167106"/>
                </a:lnTo>
                <a:lnTo>
                  <a:pt x="116073" y="160539"/>
                </a:lnTo>
                <a:lnTo>
                  <a:pt x="142632" y="142632"/>
                </a:lnTo>
                <a:lnTo>
                  <a:pt x="160539" y="116073"/>
                </a:lnTo>
                <a:lnTo>
                  <a:pt x="167106" y="83553"/>
                </a:lnTo>
                <a:lnTo>
                  <a:pt x="160539" y="51027"/>
                </a:lnTo>
                <a:lnTo>
                  <a:pt x="142632" y="24469"/>
                </a:lnTo>
                <a:lnTo>
                  <a:pt x="116073" y="6565"/>
                </a:lnTo>
                <a:lnTo>
                  <a:pt x="83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2201552" y="6461902"/>
            <a:ext cx="20840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first colour </a:t>
            </a:r>
            <a:r>
              <a:rPr dirty="0" sz="900">
                <a:latin typeface="Barlow"/>
                <a:cs typeface="Barlow"/>
              </a:rPr>
              <a:t>24 mths </a:t>
            </a:r>
            <a:r>
              <a:rPr dirty="0" sz="900" spc="-10">
                <a:latin typeface="Barlow"/>
                <a:cs typeface="Barlow"/>
              </a:rPr>
              <a:t>before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AW-season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404639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27297" y="10397703"/>
            <a:ext cx="1898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205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403114" y="10397703"/>
            <a:ext cx="1898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206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970665"/>
            <a:ext cx="2865755" cy="781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40" b="1">
                <a:latin typeface="Gotham"/>
                <a:cs typeface="Gotham"/>
              </a:rPr>
              <a:t>INDHOLD</a:t>
            </a:r>
            <a:endParaRPr sz="1000">
              <a:latin typeface="Gotham"/>
              <a:cs typeface="Gotham"/>
            </a:endParaRPr>
          </a:p>
          <a:p>
            <a:pPr marL="12700" marR="5080">
              <a:lnSpc>
                <a:spcPct val="129700"/>
              </a:lnSpc>
              <a:spcBef>
                <a:spcPts val="545"/>
              </a:spcBef>
            </a:pP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toolbox </a:t>
            </a:r>
            <a:r>
              <a:rPr dirty="0" sz="900">
                <a:latin typeface="Barlow"/>
                <a:cs typeface="Barlow"/>
              </a:rPr>
              <a:t>er en </a:t>
            </a:r>
            <a:r>
              <a:rPr dirty="0" sz="900" spc="-5">
                <a:latin typeface="Barlow"/>
                <a:cs typeface="Barlow"/>
              </a:rPr>
              <a:t>skandinavisk trendbog målrettet </a:t>
            </a:r>
            <a:r>
              <a:rPr dirty="0" sz="900">
                <a:latin typeface="Barlow"/>
                <a:cs typeface="Barlow"/>
              </a:rPr>
              <a:t>både  mode- og </a:t>
            </a:r>
            <a:r>
              <a:rPr dirty="0" sz="900" spc="-5">
                <a:latin typeface="Barlow"/>
                <a:cs typeface="Barlow"/>
              </a:rPr>
              <a:t>interiørbrancherne. </a:t>
            </a: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toolbox </a:t>
            </a:r>
            <a:r>
              <a:rPr dirty="0" sz="900">
                <a:latin typeface="Barlow"/>
                <a:cs typeface="Barlow"/>
              </a:rPr>
              <a:t>er dit </a:t>
            </a:r>
            <a:r>
              <a:rPr dirty="0" sz="900" spc="-5">
                <a:latin typeface="Barlow"/>
                <a:cs typeface="Barlow"/>
              </a:rPr>
              <a:t>redskab </a:t>
            </a:r>
            <a:r>
              <a:rPr dirty="0" sz="900">
                <a:latin typeface="Barlow"/>
                <a:cs typeface="Barlow"/>
              </a:rPr>
              <a:t>til  </a:t>
            </a:r>
            <a:r>
              <a:rPr dirty="0" sz="900" spc="-5">
                <a:latin typeface="Barlow"/>
                <a:cs typeface="Barlow"/>
              </a:rPr>
              <a:t>at komme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10">
                <a:latin typeface="Barlow"/>
                <a:cs typeface="Barlow"/>
              </a:rPr>
              <a:t>forkant </a:t>
            </a:r>
            <a:r>
              <a:rPr dirty="0" sz="900">
                <a:latin typeface="Barlow"/>
                <a:cs typeface="Barlow"/>
              </a:rPr>
              <a:t>med de </a:t>
            </a:r>
            <a:r>
              <a:rPr dirty="0" sz="900" spc="-10">
                <a:latin typeface="Barlow"/>
                <a:cs typeface="Barlow"/>
              </a:rPr>
              <a:t>nyeste </a:t>
            </a:r>
            <a:r>
              <a:rPr dirty="0" sz="900" spc="-5">
                <a:latin typeface="Barlow"/>
                <a:cs typeface="Barlow"/>
              </a:rPr>
              <a:t>trends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2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farver.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2903763"/>
            <a:ext cx="2487295" cy="26936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20" b="1">
                <a:latin typeface="Barlow"/>
                <a:cs typeface="Barlow"/>
              </a:rPr>
              <a:t>Toolbox</a:t>
            </a:r>
            <a:r>
              <a:rPr dirty="0" sz="900" spc="-5" b="1">
                <a:latin typeface="Barlow"/>
                <a:cs typeface="Barlow"/>
              </a:rPr>
              <a:t> </a:t>
            </a:r>
            <a:r>
              <a:rPr dirty="0" sz="900" b="1">
                <a:latin typeface="Barlow"/>
                <a:cs typeface="Barlow"/>
              </a:rPr>
              <a:t>indeholder: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 </a:t>
            </a:r>
            <a:r>
              <a:rPr dirty="0" sz="900" spc="-5">
                <a:latin typeface="Barlow"/>
                <a:cs typeface="Barlow"/>
              </a:rPr>
              <a:t>Farvematrix: Overblik </a:t>
            </a:r>
            <a:r>
              <a:rPr dirty="0" sz="900" spc="-10">
                <a:latin typeface="Barlow"/>
                <a:cs typeface="Barlow"/>
              </a:rPr>
              <a:t>over </a:t>
            </a:r>
            <a:r>
              <a:rPr dirty="0" sz="900">
                <a:latin typeface="Barlow"/>
                <a:cs typeface="Barlow"/>
              </a:rPr>
              <a:t>sæsonens </a:t>
            </a:r>
            <a:r>
              <a:rPr dirty="0" sz="900" spc="-5">
                <a:latin typeface="Barlow"/>
                <a:cs typeface="Barlow"/>
              </a:rPr>
              <a:t>farver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 </a:t>
            </a:r>
            <a:r>
              <a:rPr dirty="0" sz="900" spc="-5">
                <a:latin typeface="Barlow"/>
                <a:cs typeface="Barlow"/>
              </a:rPr>
              <a:t>Farveudviklingsskema </a:t>
            </a:r>
            <a:r>
              <a:rPr dirty="0" sz="900">
                <a:latin typeface="Barlow"/>
                <a:cs typeface="Barlow"/>
              </a:rPr>
              <a:t>– de </a:t>
            </a:r>
            <a:r>
              <a:rPr dirty="0" sz="900" spc="-5">
                <a:latin typeface="Barlow"/>
                <a:cs typeface="Barlow"/>
              </a:rPr>
              <a:t>tre seneste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sæsoner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</a:t>
            </a:r>
            <a:r>
              <a:rPr dirty="0" sz="900" spc="17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Farvekombinationer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 </a:t>
            </a:r>
            <a:r>
              <a:rPr dirty="0" sz="900" spc="-5">
                <a:latin typeface="Barlow"/>
                <a:cs typeface="Barlow"/>
              </a:rPr>
              <a:t>Fire trendtemaer </a:t>
            </a:r>
            <a:r>
              <a:rPr dirty="0" sz="900">
                <a:latin typeface="Barlow"/>
                <a:cs typeface="Barlow"/>
              </a:rPr>
              <a:t>med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farveskalaer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 </a:t>
            </a:r>
            <a:r>
              <a:rPr dirty="0" sz="900" spc="-10">
                <a:latin typeface="Barlow"/>
                <a:cs typeface="Barlow"/>
              </a:rPr>
              <a:t>Livsstils-, </a:t>
            </a:r>
            <a:r>
              <a:rPr dirty="0" sz="900" spc="-5">
                <a:latin typeface="Barlow"/>
                <a:cs typeface="Barlow"/>
              </a:rPr>
              <a:t>forbruger-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1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designhistorier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 </a:t>
            </a:r>
            <a:r>
              <a:rPr dirty="0" sz="900" spc="-10">
                <a:latin typeface="Barlow"/>
                <a:cs typeface="Barlow"/>
              </a:rPr>
              <a:t>Keywords, </a:t>
            </a:r>
            <a:r>
              <a:rPr dirty="0" sz="900" spc="-15">
                <a:latin typeface="Barlow"/>
                <a:cs typeface="Barlow"/>
              </a:rPr>
              <a:t>effekter, form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4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materialeliste</a:t>
            </a:r>
            <a:endParaRPr sz="900">
              <a:latin typeface="Barlow"/>
              <a:cs typeface="Barlow"/>
            </a:endParaRPr>
          </a:p>
          <a:p>
            <a:pPr marL="120650" marR="6350" indent="-108585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» </a:t>
            </a:r>
            <a:r>
              <a:rPr dirty="0" sz="900" spc="-5">
                <a:latin typeface="Barlow"/>
                <a:cs typeface="Barlow"/>
              </a:rPr>
              <a:t>Pantone </a:t>
            </a:r>
            <a:r>
              <a:rPr dirty="0" sz="900">
                <a:latin typeface="Barlow"/>
                <a:cs typeface="Barlow"/>
              </a:rPr>
              <a:t>bomuldschips og </a:t>
            </a:r>
            <a:r>
              <a:rPr dirty="0" sz="900" spc="-10">
                <a:latin typeface="Barlow"/>
                <a:cs typeface="Barlow"/>
              </a:rPr>
              <a:t>farvekodereferencer:  </a:t>
            </a:r>
            <a:r>
              <a:rPr dirty="0" sz="900" spc="-15">
                <a:latin typeface="Barlow"/>
                <a:cs typeface="Barlow"/>
              </a:rPr>
              <a:t>PANTONE® TCX, </a:t>
            </a:r>
            <a:r>
              <a:rPr dirty="0" sz="900">
                <a:latin typeface="Barlow"/>
                <a:cs typeface="Barlow"/>
              </a:rPr>
              <a:t>C og</a:t>
            </a:r>
            <a:r>
              <a:rPr dirty="0" sz="900" spc="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CMYK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 </a:t>
            </a:r>
            <a:r>
              <a:rPr dirty="0" sz="900" spc="-5">
                <a:latin typeface="Barlow"/>
                <a:cs typeface="Barlow"/>
              </a:rPr>
              <a:t>Nøglefarver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både mode og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interiør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</a:t>
            </a:r>
            <a:r>
              <a:rPr dirty="0" sz="900" spc="17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Stemningskollager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 Design- og </a:t>
            </a:r>
            <a:r>
              <a:rPr dirty="0" sz="900" spc="-5">
                <a:latin typeface="Barlow"/>
                <a:cs typeface="Barlow"/>
              </a:rPr>
              <a:t>trendkollager </a:t>
            </a:r>
            <a:r>
              <a:rPr dirty="0" sz="900">
                <a:latin typeface="Barlow"/>
                <a:cs typeface="Barlow"/>
              </a:rPr>
              <a:t>med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referencer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900">
                <a:latin typeface="Barlow"/>
                <a:cs typeface="Barlow"/>
              </a:rPr>
              <a:t>» </a:t>
            </a:r>
            <a:r>
              <a:rPr dirty="0" sz="900" spc="-5">
                <a:latin typeface="Barlow"/>
                <a:cs typeface="Barlow"/>
              </a:rPr>
              <a:t>Designretninger </a:t>
            </a:r>
            <a:r>
              <a:rPr dirty="0" sz="900">
                <a:latin typeface="Barlow"/>
                <a:cs typeface="Barlow"/>
              </a:rPr>
              <a:t>til alle </a:t>
            </a:r>
            <a:r>
              <a:rPr dirty="0" sz="900" spc="-5">
                <a:latin typeface="Barlow"/>
                <a:cs typeface="Barlow"/>
              </a:rPr>
              <a:t>temaer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 </a:t>
            </a:r>
            <a:r>
              <a:rPr dirty="0" sz="900" spc="-15">
                <a:latin typeface="Barlow"/>
                <a:cs typeface="Barlow"/>
              </a:rPr>
              <a:t>Fysiske </a:t>
            </a:r>
            <a:r>
              <a:rPr dirty="0" sz="900" spc="-5">
                <a:latin typeface="Barlow"/>
                <a:cs typeface="Barlow"/>
              </a:rPr>
              <a:t>materiale-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2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tekstilprøver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» Digitalt</a:t>
            </a:r>
            <a:r>
              <a:rPr dirty="0" sz="900" spc="-5">
                <a:latin typeface="Barlow"/>
                <a:cs typeface="Barlow"/>
              </a:rPr>
              <a:t> materiale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5749262"/>
            <a:ext cx="284924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Farverne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angivet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15">
                <a:latin typeface="Barlow"/>
                <a:cs typeface="Barlow"/>
              </a:rPr>
              <a:t>PANTONE® </a:t>
            </a:r>
            <a:r>
              <a:rPr dirty="0" sz="900" spc="-5">
                <a:latin typeface="Barlow"/>
                <a:cs typeface="Barlow"/>
              </a:rPr>
              <a:t>tekstilfarver </a:t>
            </a:r>
            <a:r>
              <a:rPr dirty="0" sz="900" spc="-10">
                <a:latin typeface="Barlow"/>
                <a:cs typeface="Barlow"/>
              </a:rPr>
              <a:t>(TCX),  </a:t>
            </a:r>
            <a:r>
              <a:rPr dirty="0" sz="900" spc="-15">
                <a:latin typeface="Barlow"/>
                <a:cs typeface="Barlow"/>
              </a:rPr>
              <a:t>PANTONE® </a:t>
            </a:r>
            <a:r>
              <a:rPr dirty="0" sz="900">
                <a:latin typeface="Barlow"/>
                <a:cs typeface="Barlow"/>
              </a:rPr>
              <a:t>PLUS (C) samt </a:t>
            </a:r>
            <a:r>
              <a:rPr dirty="0" sz="900" spc="-15">
                <a:latin typeface="Barlow"/>
                <a:cs typeface="Barlow"/>
              </a:rPr>
              <a:t>PANTONE® </a:t>
            </a:r>
            <a:r>
              <a:rPr dirty="0" sz="900">
                <a:latin typeface="Barlow"/>
                <a:cs typeface="Barlow"/>
              </a:rPr>
              <a:t>CMYK </a:t>
            </a:r>
            <a:r>
              <a:rPr dirty="0" sz="900" spc="-5">
                <a:latin typeface="Barlow"/>
                <a:cs typeface="Barlow"/>
              </a:rPr>
              <a:t>farver (Colour  </a:t>
            </a:r>
            <a:r>
              <a:rPr dirty="0" sz="900">
                <a:latin typeface="Barlow"/>
                <a:cs typeface="Barlow"/>
              </a:rPr>
              <a:t>Bridge). </a:t>
            </a:r>
            <a:r>
              <a:rPr dirty="0" sz="900" spc="-15">
                <a:latin typeface="Barlow"/>
                <a:cs typeface="Barlow"/>
              </a:rPr>
              <a:t>PANTONE®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PANTONE® Textile </a:t>
            </a:r>
            <a:r>
              <a:rPr dirty="0" sz="900" spc="-5">
                <a:latin typeface="Barlow"/>
                <a:cs typeface="Barlow"/>
              </a:rPr>
              <a:t>Colour </a:t>
            </a:r>
            <a:r>
              <a:rPr dirty="0" sz="900" spc="-10">
                <a:latin typeface="Barlow"/>
                <a:cs typeface="Barlow"/>
              </a:rPr>
              <a:t>System 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varemærker fra </a:t>
            </a:r>
            <a:r>
              <a:rPr dirty="0" sz="900" spc="-15">
                <a:latin typeface="Barlow"/>
                <a:cs typeface="Barlow"/>
              </a:rPr>
              <a:t>PANTONE® </a:t>
            </a:r>
            <a:r>
              <a:rPr dirty="0" sz="900" spc="-10">
                <a:latin typeface="Barlow"/>
                <a:cs typeface="Barlow"/>
              </a:rPr>
              <a:t>Inc. </a:t>
            </a:r>
            <a:r>
              <a:rPr dirty="0" sz="900">
                <a:latin typeface="Barlow"/>
                <a:cs typeface="Barlow"/>
              </a:rPr>
              <a:t>(C) </a:t>
            </a:r>
            <a:r>
              <a:rPr dirty="0" sz="900" spc="-15">
                <a:latin typeface="Barlow"/>
                <a:cs typeface="Barlow"/>
              </a:rPr>
              <a:t>PANTONE®</a:t>
            </a:r>
            <a:r>
              <a:rPr dirty="0" sz="900" spc="4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Inc.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latin typeface="Barlow"/>
                <a:cs typeface="Barlow"/>
              </a:rPr>
              <a:t>1984.1992.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6816252"/>
            <a:ext cx="2808605" cy="1270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 b="1">
                <a:latin typeface="Barlow"/>
                <a:cs typeface="Barlow"/>
              </a:rPr>
              <a:t>Copyright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Alt </a:t>
            </a:r>
            <a:r>
              <a:rPr dirty="0" sz="900" spc="-5">
                <a:latin typeface="Barlow"/>
                <a:cs typeface="Barlow"/>
              </a:rPr>
              <a:t>materiale </a:t>
            </a:r>
            <a:r>
              <a:rPr dirty="0" sz="900">
                <a:latin typeface="Barlow"/>
                <a:cs typeface="Barlow"/>
              </a:rPr>
              <a:t>i pej </a:t>
            </a:r>
            <a:r>
              <a:rPr dirty="0" sz="900" spc="-5">
                <a:latin typeface="Barlow"/>
                <a:cs typeface="Barlow"/>
              </a:rPr>
              <a:t>toolbox </a:t>
            </a:r>
            <a:r>
              <a:rPr dirty="0" sz="900">
                <a:latin typeface="Barlow"/>
                <a:cs typeface="Barlow"/>
              </a:rPr>
              <a:t>er til </a:t>
            </a:r>
            <a:r>
              <a:rPr dirty="0" sz="900" spc="-5">
                <a:latin typeface="Barlow"/>
                <a:cs typeface="Barlow"/>
              </a:rPr>
              <a:t>personligt </a:t>
            </a:r>
            <a:r>
              <a:rPr dirty="0" sz="900">
                <a:latin typeface="Barlow"/>
                <a:cs typeface="Barlow"/>
              </a:rPr>
              <a:t>samt </a:t>
            </a:r>
            <a:r>
              <a:rPr dirty="0" sz="900" spc="-5">
                <a:latin typeface="Barlow"/>
                <a:cs typeface="Barlow"/>
              </a:rPr>
              <a:t>privat  </a:t>
            </a:r>
            <a:r>
              <a:rPr dirty="0" sz="900">
                <a:latin typeface="Barlow"/>
                <a:cs typeface="Barlow"/>
              </a:rPr>
              <a:t>brug. Alle billeder er </a:t>
            </a:r>
            <a:r>
              <a:rPr dirty="0" sz="900" spc="-5">
                <a:latin typeface="Barlow"/>
                <a:cs typeface="Barlow"/>
              </a:rPr>
              <a:t>udelukkende </a:t>
            </a:r>
            <a:r>
              <a:rPr dirty="0" sz="900" spc="-10">
                <a:latin typeface="Barlow"/>
                <a:cs typeface="Barlow"/>
              </a:rPr>
              <a:t>givet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inspiration. </a:t>
            </a:r>
            <a:r>
              <a:rPr dirty="0" sz="900">
                <a:latin typeface="Barlow"/>
                <a:cs typeface="Barlow"/>
              </a:rPr>
              <a:t>Alt  </a:t>
            </a:r>
            <a:r>
              <a:rPr dirty="0" sz="900" spc="-5">
                <a:latin typeface="Barlow"/>
                <a:cs typeface="Barlow"/>
              </a:rPr>
              <a:t>kommerciel </a:t>
            </a:r>
            <a:r>
              <a:rPr dirty="0" sz="900">
                <a:latin typeface="Barlow"/>
                <a:cs typeface="Barlow"/>
              </a:rPr>
              <a:t>brug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billeder er på </a:t>
            </a:r>
            <a:r>
              <a:rPr dirty="0" sz="900" spc="-5">
                <a:latin typeface="Barlow"/>
                <a:cs typeface="Barlow"/>
              </a:rPr>
              <a:t>eget </a:t>
            </a:r>
            <a:r>
              <a:rPr dirty="0" sz="900" spc="-15">
                <a:latin typeface="Barlow"/>
                <a:cs typeface="Barlow"/>
              </a:rPr>
              <a:t>ansvar. </a:t>
            </a:r>
            <a:r>
              <a:rPr dirty="0" sz="900" spc="-5">
                <a:latin typeface="Barlow"/>
                <a:cs typeface="Barlow"/>
              </a:rPr>
              <a:t>Materialet  </a:t>
            </a:r>
            <a:r>
              <a:rPr dirty="0" sz="900">
                <a:latin typeface="Barlow"/>
                <a:cs typeface="Barlow"/>
              </a:rPr>
              <a:t>må </a:t>
            </a:r>
            <a:r>
              <a:rPr dirty="0" sz="900" spc="-5">
                <a:latin typeface="Barlow"/>
                <a:cs typeface="Barlow"/>
              </a:rPr>
              <a:t>ikke gøres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genstand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10">
                <a:latin typeface="Barlow"/>
                <a:cs typeface="Barlow"/>
              </a:rPr>
              <a:t>offentlige </a:t>
            </a:r>
            <a:r>
              <a:rPr dirty="0" sz="900" spc="-5">
                <a:latin typeface="Barlow"/>
                <a:cs typeface="Barlow"/>
              </a:rPr>
              <a:t>fremvisninger.  Uautoriseret kopiering, udlån, </a:t>
            </a:r>
            <a:r>
              <a:rPr dirty="0" sz="900">
                <a:latin typeface="Barlow"/>
                <a:cs typeface="Barlow"/>
              </a:rPr>
              <a:t>leje eller </a:t>
            </a:r>
            <a:r>
              <a:rPr dirty="0" sz="900" spc="-10">
                <a:latin typeface="Barlow"/>
                <a:cs typeface="Barlow"/>
              </a:rPr>
              <a:t>offentlig </a:t>
            </a:r>
            <a:r>
              <a:rPr dirty="0" sz="900">
                <a:latin typeface="Barlow"/>
                <a:cs typeface="Barlow"/>
              </a:rPr>
              <a:t>præsen-  </a:t>
            </a:r>
            <a:r>
              <a:rPr dirty="0" sz="900" spc="-5">
                <a:latin typeface="Barlow"/>
                <a:cs typeface="Barlow"/>
              </a:rPr>
              <a:t>tation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strengt</a:t>
            </a:r>
            <a:r>
              <a:rPr dirty="0" sz="90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forbudt.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8238945"/>
            <a:ext cx="285178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Denne pej </a:t>
            </a:r>
            <a:r>
              <a:rPr dirty="0" sz="900" spc="-5">
                <a:latin typeface="Barlow"/>
                <a:cs typeface="Barlow"/>
              </a:rPr>
              <a:t>toolbox udgives </a:t>
            </a:r>
            <a:r>
              <a:rPr dirty="0" sz="900">
                <a:latin typeface="Barlow"/>
                <a:cs typeface="Barlow"/>
              </a:rPr>
              <a:t>og sælges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pej gruppen –  </a:t>
            </a:r>
            <a:r>
              <a:rPr dirty="0" sz="900" spc="-5">
                <a:latin typeface="Barlow"/>
                <a:cs typeface="Barlow"/>
              </a:rPr>
              <a:t>scandinavian trend institute. Ekstra </a:t>
            </a:r>
            <a:r>
              <a:rPr dirty="0" sz="900" spc="-10">
                <a:latin typeface="Barlow"/>
                <a:cs typeface="Barlow"/>
              </a:rPr>
              <a:t>farveprøver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15">
                <a:latin typeface="Barlow"/>
                <a:cs typeface="Barlow"/>
              </a:rPr>
              <a:t>form </a:t>
            </a:r>
            <a:r>
              <a:rPr dirty="0" sz="900" spc="-5">
                <a:latin typeface="Barlow"/>
                <a:cs typeface="Barlow"/>
              </a:rPr>
              <a:t>af  </a:t>
            </a:r>
            <a:r>
              <a:rPr dirty="0" sz="900" spc="-40">
                <a:latin typeface="Barlow"/>
                <a:cs typeface="Barlow"/>
              </a:rPr>
              <a:t>PANTONE®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25">
                <a:latin typeface="Barlow"/>
                <a:cs typeface="Barlow"/>
              </a:rPr>
              <a:t>Smart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25">
                <a:latin typeface="Barlow"/>
                <a:cs typeface="Barlow"/>
              </a:rPr>
              <a:t>Colour</a:t>
            </a:r>
            <a:r>
              <a:rPr dirty="0" sz="900" spc="-50">
                <a:latin typeface="Barlow"/>
                <a:cs typeface="Barlow"/>
              </a:rPr>
              <a:t> </a:t>
            </a:r>
            <a:r>
              <a:rPr dirty="0" sz="900" spc="-30">
                <a:latin typeface="Barlow"/>
                <a:cs typeface="Barlow"/>
              </a:rPr>
              <a:t>Cards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25">
                <a:latin typeface="Barlow"/>
                <a:cs typeface="Barlow"/>
              </a:rPr>
              <a:t>kan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30">
                <a:latin typeface="Barlow"/>
                <a:cs typeface="Barlow"/>
              </a:rPr>
              <a:t>bestilles</a:t>
            </a:r>
            <a:r>
              <a:rPr dirty="0" sz="900" spc="-5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på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35">
                <a:latin typeface="Barlow"/>
                <a:cs typeface="Barlow"/>
              </a:rPr>
              <a:t>trendstore.dk.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7353" y="1939985"/>
            <a:ext cx="2799080" cy="9150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 b="1">
                <a:latin typeface="Barlow"/>
                <a:cs typeface="Barlow"/>
              </a:rPr>
              <a:t>Copyright </a:t>
            </a:r>
            <a:r>
              <a:rPr dirty="0" sz="900" b="1">
                <a:latin typeface="Barlow"/>
                <a:cs typeface="Barlow"/>
              </a:rPr>
              <a:t>© </a:t>
            </a:r>
            <a:r>
              <a:rPr dirty="0" sz="900" spc="-10" b="1">
                <a:latin typeface="Barlow"/>
                <a:cs typeface="Barlow"/>
              </a:rPr>
              <a:t>Abby </a:t>
            </a:r>
            <a:r>
              <a:rPr dirty="0" sz="900" b="1">
                <a:latin typeface="Barlow"/>
                <a:cs typeface="Barlow"/>
              </a:rPr>
              <a:t>Lichtman Design</a:t>
            </a:r>
            <a:r>
              <a:rPr dirty="0" sz="900" spc="5" b="1">
                <a:latin typeface="Barlow"/>
                <a:cs typeface="Barlow"/>
              </a:rPr>
              <a:t> </a:t>
            </a:r>
            <a:r>
              <a:rPr dirty="0" sz="900" spc="-5" b="1">
                <a:latin typeface="Barlow"/>
                <a:cs typeface="Barlow"/>
              </a:rPr>
              <a:t>LLC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Alle </a:t>
            </a:r>
            <a:r>
              <a:rPr dirty="0" sz="900" spc="-5">
                <a:latin typeface="Barlow"/>
                <a:cs typeface="Barlow"/>
              </a:rPr>
              <a:t>rettigheder reserveres. </a:t>
            </a:r>
            <a:r>
              <a:rPr dirty="0" sz="900">
                <a:latin typeface="Barlow"/>
                <a:cs typeface="Barlow"/>
              </a:rPr>
              <a:t>Billeder og print </a:t>
            </a:r>
            <a:r>
              <a:rPr dirty="0" sz="900" spc="-5">
                <a:latin typeface="Barlow"/>
                <a:cs typeface="Barlow"/>
              </a:rPr>
              <a:t>fra Abby  </a:t>
            </a:r>
            <a:r>
              <a:rPr dirty="0" sz="900">
                <a:latin typeface="Barlow"/>
                <a:cs typeface="Barlow"/>
              </a:rPr>
              <a:t>Lichtman må </a:t>
            </a:r>
            <a:r>
              <a:rPr dirty="0" sz="900" spc="-5">
                <a:latin typeface="Barlow"/>
                <a:cs typeface="Barlow"/>
              </a:rPr>
              <a:t>ikke kopieres </a:t>
            </a:r>
            <a:r>
              <a:rPr dirty="0" sz="900">
                <a:latin typeface="Barlow"/>
                <a:cs typeface="Barlow"/>
              </a:rPr>
              <a:t>eller bruges i </a:t>
            </a:r>
            <a:r>
              <a:rPr dirty="0" sz="900" spc="-5">
                <a:latin typeface="Barlow"/>
                <a:cs typeface="Barlow"/>
              </a:rPr>
              <a:t>kommerciel  henseende. Eksklusivt ejerskab </a:t>
            </a:r>
            <a:r>
              <a:rPr dirty="0" sz="900">
                <a:latin typeface="Barlow"/>
                <a:cs typeface="Barlow"/>
              </a:rPr>
              <a:t>til originale printfiler </a:t>
            </a:r>
            <a:r>
              <a:rPr dirty="0" sz="900" spc="-5">
                <a:latin typeface="Barlow"/>
                <a:cs typeface="Barlow"/>
              </a:rPr>
              <a:t>kan  bestilles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abbylichtman.com.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67353" y="3006976"/>
            <a:ext cx="2864485" cy="1626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Om pej</a:t>
            </a:r>
            <a:r>
              <a:rPr dirty="0" sz="900" spc="-5" b="1">
                <a:latin typeface="Barlow"/>
                <a:cs typeface="Barlow"/>
              </a:rPr>
              <a:t> </a:t>
            </a:r>
            <a:r>
              <a:rPr dirty="0" sz="900" b="1">
                <a:latin typeface="Barlow"/>
                <a:cs typeface="Barlow"/>
              </a:rPr>
              <a:t>gruppen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Siden 1975 har pej gruppen </a:t>
            </a:r>
            <a:r>
              <a:rPr dirty="0" sz="900" spc="-10">
                <a:latin typeface="Barlow"/>
                <a:cs typeface="Barlow"/>
              </a:rPr>
              <a:t>formidlet </a:t>
            </a:r>
            <a:r>
              <a:rPr dirty="0" sz="900">
                <a:latin typeface="Barlow"/>
                <a:cs typeface="Barlow"/>
              </a:rPr>
              <a:t>viden om </a:t>
            </a:r>
            <a:r>
              <a:rPr dirty="0" sz="900" spc="-5">
                <a:latin typeface="Barlow"/>
                <a:cs typeface="Barlow"/>
              </a:rPr>
              <a:t>tidsånd,  trends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forbrug </a:t>
            </a:r>
            <a:r>
              <a:rPr dirty="0" sz="900">
                <a:latin typeface="Barlow"/>
                <a:cs typeface="Barlow"/>
              </a:rPr>
              <a:t>til de </a:t>
            </a:r>
            <a:r>
              <a:rPr dirty="0" sz="900" spc="-10">
                <a:latin typeface="Barlow"/>
                <a:cs typeface="Barlow"/>
              </a:rPr>
              <a:t>professionelle </a:t>
            </a:r>
            <a:r>
              <a:rPr dirty="0" sz="900" spc="-5">
                <a:latin typeface="Barlow"/>
                <a:cs typeface="Barlow"/>
              </a:rPr>
              <a:t>aktører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livsstils-  brancherne. </a:t>
            </a:r>
            <a:r>
              <a:rPr dirty="0" sz="900">
                <a:latin typeface="Barlow"/>
                <a:cs typeface="Barlow"/>
              </a:rPr>
              <a:t>Ud </a:t>
            </a:r>
            <a:r>
              <a:rPr dirty="0" sz="900" spc="-10">
                <a:latin typeface="Barlow"/>
                <a:cs typeface="Barlow"/>
              </a:rPr>
              <a:t>over </a:t>
            </a:r>
            <a:r>
              <a:rPr dirty="0" sz="900" spc="-5">
                <a:latin typeface="Barlow"/>
                <a:cs typeface="Barlow"/>
              </a:rPr>
              <a:t>trendmateriale </a:t>
            </a:r>
            <a:r>
              <a:rPr dirty="0" sz="900">
                <a:latin typeface="Barlow"/>
                <a:cs typeface="Barlow"/>
              </a:rPr>
              <a:t>inden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mode,  interiør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fødevarer </a:t>
            </a:r>
            <a:r>
              <a:rPr dirty="0" sz="900" spc="-5">
                <a:latin typeface="Barlow"/>
                <a:cs typeface="Barlow"/>
              </a:rPr>
              <a:t>står </a:t>
            </a:r>
            <a:r>
              <a:rPr dirty="0" sz="900">
                <a:latin typeface="Barlow"/>
                <a:cs typeface="Barlow"/>
              </a:rPr>
              <a:t>pej gruppen bag </a:t>
            </a:r>
            <a:r>
              <a:rPr dirty="0" sz="900" spc="-5">
                <a:latin typeface="Barlow"/>
                <a:cs typeface="Barlow"/>
              </a:rPr>
              <a:t>branche-  universerne </a:t>
            </a:r>
            <a:r>
              <a:rPr dirty="0" sz="900">
                <a:latin typeface="Barlow"/>
                <a:cs typeface="Barlow"/>
              </a:rPr>
              <a:t>TØJ – </a:t>
            </a:r>
            <a:r>
              <a:rPr dirty="0" sz="900" spc="-5">
                <a:latin typeface="Barlow"/>
                <a:cs typeface="Barlow"/>
              </a:rPr>
              <a:t>Fashion </a:t>
            </a:r>
            <a:r>
              <a:rPr dirty="0" sz="900">
                <a:latin typeface="Barlow"/>
                <a:cs typeface="Barlow"/>
              </a:rPr>
              <a:t>&amp; </a:t>
            </a:r>
            <a:r>
              <a:rPr dirty="0" sz="900" spc="-5">
                <a:latin typeface="Barlow"/>
                <a:cs typeface="Barlow"/>
              </a:rPr>
              <a:t>Business </a:t>
            </a:r>
            <a:r>
              <a:rPr dirty="0" sz="900" spc="-10">
                <a:latin typeface="Barlow"/>
                <a:cs typeface="Barlow"/>
              </a:rPr>
              <a:t>Trends, </a:t>
            </a:r>
            <a:r>
              <a:rPr dirty="0" sz="900">
                <a:latin typeface="Barlow"/>
                <a:cs typeface="Barlow"/>
              </a:rPr>
              <a:t>365DESIGN  samt </a:t>
            </a:r>
            <a:r>
              <a:rPr dirty="0" sz="900" spc="-5">
                <a:latin typeface="Barlow"/>
                <a:cs typeface="Barlow"/>
              </a:rPr>
              <a:t>tidsskrifterne </a:t>
            </a:r>
            <a:r>
              <a:rPr dirty="0" sz="900">
                <a:latin typeface="Barlow"/>
                <a:cs typeface="Barlow"/>
              </a:rPr>
              <a:t>TID &amp; </a:t>
            </a:r>
            <a:r>
              <a:rPr dirty="0" sz="900" spc="-5">
                <a:latin typeface="Barlow"/>
                <a:cs typeface="Barlow"/>
              </a:rPr>
              <a:t>tendenser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Retail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Mag.</a:t>
            </a:r>
            <a:endParaRPr sz="900">
              <a:latin typeface="Barlow"/>
              <a:cs typeface="Barlow"/>
            </a:endParaRPr>
          </a:p>
          <a:p>
            <a:pPr marL="12700" marR="387985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pej gruppen </a:t>
            </a:r>
            <a:r>
              <a:rPr dirty="0" sz="900" spc="-5">
                <a:latin typeface="Barlow"/>
                <a:cs typeface="Barlow"/>
              </a:rPr>
              <a:t>afholder også </a:t>
            </a:r>
            <a:r>
              <a:rPr dirty="0" sz="900" spc="-10">
                <a:latin typeface="Barlow"/>
                <a:cs typeface="Barlow"/>
              </a:rPr>
              <a:t>konferencer, </a:t>
            </a:r>
            <a:r>
              <a:rPr dirty="0" sz="900" spc="-5">
                <a:latin typeface="Barlow"/>
                <a:cs typeface="Barlow"/>
              </a:rPr>
              <a:t>seminarer 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foredrag.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67353" y="4785370"/>
            <a:ext cx="2889250" cy="1270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Barlow"/>
                <a:cs typeface="Barlow"/>
              </a:rPr>
              <a:t>pej </a:t>
            </a:r>
            <a:r>
              <a:rPr dirty="0" sz="900" spc="-10" b="1">
                <a:latin typeface="Barlow"/>
                <a:cs typeface="Barlow"/>
              </a:rPr>
              <a:t>toolbox</a:t>
            </a:r>
            <a:r>
              <a:rPr dirty="0" sz="900" spc="-5" b="1">
                <a:latin typeface="Barlow"/>
                <a:cs typeface="Barlow"/>
              </a:rPr>
              <a:t> </a:t>
            </a:r>
            <a:r>
              <a:rPr dirty="0" sz="900" b="1">
                <a:latin typeface="Barlow"/>
                <a:cs typeface="Barlow"/>
              </a:rPr>
              <a:t>digital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15">
                <a:latin typeface="Barlow"/>
                <a:cs typeface="Barlow"/>
              </a:rPr>
              <a:t>Få </a:t>
            </a:r>
            <a:r>
              <a:rPr dirty="0" sz="900">
                <a:latin typeface="Barlow"/>
                <a:cs typeface="Barlow"/>
              </a:rPr>
              <a:t>adgang til pej </a:t>
            </a:r>
            <a:r>
              <a:rPr dirty="0" sz="900" spc="-5">
                <a:latin typeface="Barlow"/>
                <a:cs typeface="Barlow"/>
              </a:rPr>
              <a:t>toolbox </a:t>
            </a:r>
            <a:r>
              <a:rPr dirty="0" sz="900">
                <a:latin typeface="Barlow"/>
                <a:cs typeface="Barlow"/>
              </a:rPr>
              <a:t>digitalt </a:t>
            </a:r>
            <a:r>
              <a:rPr dirty="0" sz="900" spc="-10">
                <a:latin typeface="Barlow"/>
                <a:cs typeface="Barlow"/>
              </a:rPr>
              <a:t>ved </a:t>
            </a:r>
            <a:r>
              <a:rPr dirty="0" sz="900">
                <a:latin typeface="Barlow"/>
                <a:cs typeface="Barlow"/>
              </a:rPr>
              <a:t>hjælp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 spc="-10">
                <a:latin typeface="Barlow"/>
                <a:cs typeface="Barlow"/>
              </a:rPr>
              <a:t>følgende </a:t>
            </a:r>
            <a:r>
              <a:rPr dirty="0" sz="900" spc="-5">
                <a:latin typeface="Barlow"/>
                <a:cs typeface="Barlow"/>
              </a:rPr>
              <a:t>link:  pejgruppen.com/pejtrend/pejtoolbox-digital</a:t>
            </a:r>
            <a:endParaRPr sz="900">
              <a:latin typeface="Barlow"/>
              <a:cs typeface="Barlow"/>
            </a:endParaRPr>
          </a:p>
          <a:p>
            <a:pPr marL="12700" marR="10795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Indtast </a:t>
            </a:r>
            <a:r>
              <a:rPr dirty="0" sz="900">
                <a:latin typeface="Barlow"/>
                <a:cs typeface="Barlow"/>
              </a:rPr>
              <a:t>din </a:t>
            </a:r>
            <a:r>
              <a:rPr dirty="0" sz="900" spc="-5">
                <a:latin typeface="Barlow"/>
                <a:cs typeface="Barlow"/>
              </a:rPr>
              <a:t>personlige adgangskode, </a:t>
            </a:r>
            <a:r>
              <a:rPr dirty="0" sz="900">
                <a:latin typeface="Barlow"/>
                <a:cs typeface="Barlow"/>
              </a:rPr>
              <a:t>som du </a:t>
            </a:r>
            <a:r>
              <a:rPr dirty="0" sz="900" spc="-5">
                <a:latin typeface="Barlow"/>
                <a:cs typeface="Barlow"/>
              </a:rPr>
              <a:t>modtog </a:t>
            </a:r>
            <a:r>
              <a:rPr dirty="0" sz="900" spc="-10">
                <a:latin typeface="Barlow"/>
                <a:cs typeface="Barlow"/>
              </a:rPr>
              <a:t>ved  køb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pej</a:t>
            </a:r>
            <a:r>
              <a:rPr dirty="0" sz="900" spc="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toolbox.</a:t>
            </a:r>
            <a:endParaRPr sz="900">
              <a:latin typeface="Barlow"/>
              <a:cs typeface="Barlow"/>
            </a:endParaRPr>
          </a:p>
          <a:p>
            <a:pPr marL="12700" marR="1651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Hvis du har glemt eller </a:t>
            </a:r>
            <a:r>
              <a:rPr dirty="0" sz="900" spc="-5">
                <a:latin typeface="Barlow"/>
                <a:cs typeface="Barlow"/>
              </a:rPr>
              <a:t>mistet </a:t>
            </a:r>
            <a:r>
              <a:rPr dirty="0" sz="900">
                <a:latin typeface="Barlow"/>
                <a:cs typeface="Barlow"/>
              </a:rPr>
              <a:t>din </a:t>
            </a:r>
            <a:r>
              <a:rPr dirty="0" sz="900" spc="-5">
                <a:latin typeface="Barlow"/>
                <a:cs typeface="Barlow"/>
              </a:rPr>
              <a:t>adgangskode, </a:t>
            </a:r>
            <a:r>
              <a:rPr dirty="0" sz="900">
                <a:latin typeface="Barlow"/>
                <a:cs typeface="Barlow"/>
              </a:rPr>
              <a:t>så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kontakt  </a:t>
            </a:r>
            <a:r>
              <a:rPr dirty="0" sz="900" spc="-5">
                <a:latin typeface="Barlow"/>
                <a:cs typeface="Barlow"/>
                <a:hlinkClick r:id="rId2"/>
              </a:rPr>
              <a:t>info@pejgruppen.dk.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67353" y="6208061"/>
            <a:ext cx="2529205" cy="5594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10" b="1">
                <a:latin typeface="Barlow"/>
                <a:cs typeface="Barlow"/>
              </a:rPr>
              <a:t>Materialeprøver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Materialeprøver </a:t>
            </a:r>
            <a:r>
              <a:rPr dirty="0" sz="900">
                <a:latin typeface="Barlow"/>
                <a:cs typeface="Barlow"/>
              </a:rPr>
              <a:t>i pej </a:t>
            </a:r>
            <a:r>
              <a:rPr dirty="0" sz="900" spc="-5">
                <a:latin typeface="Barlow"/>
                <a:cs typeface="Barlow"/>
              </a:rPr>
              <a:t>toolbox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specialindkøbt </a:t>
            </a:r>
            <a:r>
              <a:rPr dirty="0" sz="900">
                <a:latin typeface="Barlow"/>
                <a:cs typeface="Barlow"/>
              </a:rPr>
              <a:t>eller  </a:t>
            </a:r>
            <a:r>
              <a:rPr dirty="0" sz="900" spc="-5">
                <a:latin typeface="Barlow"/>
                <a:cs typeface="Barlow"/>
              </a:rPr>
              <a:t>eksklusivt </a:t>
            </a:r>
            <a:r>
              <a:rPr dirty="0" sz="900" spc="-10">
                <a:latin typeface="Barlow"/>
                <a:cs typeface="Barlow"/>
              </a:rPr>
              <a:t>leveret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 spc="-10">
                <a:latin typeface="Barlow"/>
                <a:cs typeface="Barlow"/>
              </a:rPr>
              <a:t>følgende</a:t>
            </a:r>
            <a:r>
              <a:rPr dirty="0" sz="900" spc="2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firmaer: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47299" y="1970665"/>
            <a:ext cx="2742565" cy="781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35" b="1">
                <a:solidFill>
                  <a:srgbClr val="646363"/>
                </a:solidFill>
                <a:latin typeface="Gotham"/>
                <a:cs typeface="Gotham"/>
              </a:rPr>
              <a:t>CONTENT</a:t>
            </a:r>
            <a:endParaRPr sz="1000">
              <a:latin typeface="Gotham"/>
              <a:cs typeface="Gotham"/>
            </a:endParaRPr>
          </a:p>
          <a:p>
            <a:pPr algn="just" marL="12700" marR="5080">
              <a:lnSpc>
                <a:spcPct val="129700"/>
              </a:lnSpc>
              <a:spcBef>
                <a:spcPts val="545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toolbox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</a:t>
            </a:r>
            <a:r>
              <a:rPr dirty="0" sz="900" spc="-1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Scandinavian trend book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targeted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both the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fashion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interior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industries. pej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toolbox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trend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tool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keeps you updated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trends and</a:t>
            </a:r>
            <a:r>
              <a:rPr dirty="0" sz="900" spc="-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colours.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47299" y="2903763"/>
            <a:ext cx="2686050" cy="26936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20" b="1" i="1">
                <a:solidFill>
                  <a:srgbClr val="646363"/>
                </a:solidFill>
                <a:latin typeface="Barlow-BoldItalic"/>
                <a:cs typeface="Barlow-BoldItalic"/>
              </a:rPr>
              <a:t>Toolbox</a:t>
            </a:r>
            <a:r>
              <a:rPr dirty="0" sz="900" spc="-5" b="1" i="1">
                <a:solidFill>
                  <a:srgbClr val="646363"/>
                </a:solidFill>
                <a:latin typeface="Barlow-BoldItalic"/>
                <a:cs typeface="Barlow-BoldItalic"/>
              </a:rPr>
              <a:t> contains:</a:t>
            </a:r>
            <a:endParaRPr sz="900">
              <a:latin typeface="Barlow-BoldItalic"/>
              <a:cs typeface="Barlow-BoldItalic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matrix: Overview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colours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development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matrix –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latest three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combinations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Four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trend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themes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scales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Lifestyle,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design</a:t>
            </a:r>
            <a:r>
              <a:rPr dirty="0" sz="900" spc="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stories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Keywords, effects, form,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list of</a:t>
            </a:r>
            <a:r>
              <a:rPr dirty="0" sz="900" spc="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materials</a:t>
            </a:r>
            <a:endParaRPr sz="900">
              <a:latin typeface="Barlow"/>
              <a:cs typeface="Barlow"/>
            </a:endParaRPr>
          </a:p>
          <a:p>
            <a:pPr marL="120650" marR="147955" indent="-108585">
              <a:lnSpc>
                <a:spcPct val="129700"/>
              </a:lnSpc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Pantone Cotton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Chips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code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references: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PANTONE® TCX,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 and</a:t>
            </a:r>
            <a:r>
              <a:rPr dirty="0" sz="900" spc="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CMYK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Key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both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fashion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interior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Mood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collages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trend collages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references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directions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</a:t>
            </a:r>
            <a:r>
              <a:rPr dirty="0" sz="900" spc="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themes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Material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textile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samples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646363"/>
                </a:solidFill>
                <a:latin typeface="Barlow"/>
                <a:cs typeface="Barlow"/>
              </a:rPr>
              <a:t>»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Digital material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47299" y="5749262"/>
            <a:ext cx="289115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8034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colours are indicated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PANTONE® Textile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Colours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(TCX),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PANTONE®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PLUS (C) 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PANTONE®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CMYK</a:t>
            </a:r>
            <a:r>
              <a:rPr dirty="0" sz="900" spc="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Colours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(Colour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Bridge).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PANTONE®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PANTONE® Textile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System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trademarks of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PANTONE®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Inc.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(C)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PANTONE®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Inc.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1984.1992.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47299" y="6816252"/>
            <a:ext cx="2799080" cy="737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 b="1" i="1">
                <a:solidFill>
                  <a:srgbClr val="646363"/>
                </a:solidFill>
                <a:latin typeface="Barlow-BoldItalic"/>
                <a:cs typeface="Barlow-BoldItalic"/>
              </a:rPr>
              <a:t>Copyright</a:t>
            </a:r>
            <a:endParaRPr sz="900">
              <a:latin typeface="Barlow-BoldItalic"/>
              <a:cs typeface="Barlow-BoldItalic"/>
            </a:endParaRPr>
          </a:p>
          <a:p>
            <a:pPr algn="just" marL="12700" marR="5080">
              <a:lnSpc>
                <a:spcPct val="129700"/>
              </a:lnSpc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material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personal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private use.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 images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provided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inspiration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only.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commercial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use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images is at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own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risk.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material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may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not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be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used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47299" y="7527656"/>
            <a:ext cx="2846705" cy="381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public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showing.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Unauthorised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copying,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lending, hiring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  public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performance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strictly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prohibited.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47299" y="8061094"/>
            <a:ext cx="2634615" cy="737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This 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published and sold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gruppen –  scandinavian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trend institute. Extra colour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samples can  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ordered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PANTONE®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Smart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Cards from  trendstore.dk.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687352" y="1939985"/>
            <a:ext cx="2888615" cy="9150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 b="1" i="1">
                <a:solidFill>
                  <a:srgbClr val="646363"/>
                </a:solidFill>
                <a:latin typeface="Barlow-BoldItalic"/>
                <a:cs typeface="Barlow-BoldItalic"/>
              </a:rPr>
              <a:t>Copyright </a:t>
            </a:r>
            <a:r>
              <a:rPr dirty="0" sz="900" b="1" i="1">
                <a:solidFill>
                  <a:srgbClr val="646363"/>
                </a:solidFill>
                <a:latin typeface="Barlow-BoldItalic"/>
                <a:cs typeface="Barlow-BoldItalic"/>
              </a:rPr>
              <a:t>© </a:t>
            </a:r>
            <a:r>
              <a:rPr dirty="0" sz="900" spc="-10" b="1" i="1">
                <a:solidFill>
                  <a:srgbClr val="646363"/>
                </a:solidFill>
                <a:latin typeface="Barlow-BoldItalic"/>
                <a:cs typeface="Barlow-BoldItalic"/>
              </a:rPr>
              <a:t>Abby </a:t>
            </a:r>
            <a:r>
              <a:rPr dirty="0" sz="900" b="1" i="1">
                <a:solidFill>
                  <a:srgbClr val="646363"/>
                </a:solidFill>
                <a:latin typeface="Barlow-BoldItalic"/>
                <a:cs typeface="Barlow-BoldItalic"/>
              </a:rPr>
              <a:t>Lichtman Design</a:t>
            </a:r>
            <a:r>
              <a:rPr dirty="0" sz="900" spc="5" b="1" i="1">
                <a:solidFill>
                  <a:srgbClr val="646363"/>
                </a:solidFill>
                <a:latin typeface="Barlow-BoldItalic"/>
                <a:cs typeface="Barlow-BoldItalic"/>
              </a:rPr>
              <a:t> </a:t>
            </a:r>
            <a:r>
              <a:rPr dirty="0" sz="900" spc="-5" b="1" i="1">
                <a:solidFill>
                  <a:srgbClr val="646363"/>
                </a:solidFill>
                <a:latin typeface="Barlow-BoldItalic"/>
                <a:cs typeface="Barlow-BoldItalic"/>
              </a:rPr>
              <a:t>LLC</a:t>
            </a:r>
            <a:endParaRPr sz="900">
              <a:latin typeface="Barlow-BoldItalic"/>
              <a:cs typeface="Barlow-BoldItalic"/>
            </a:endParaRPr>
          </a:p>
          <a:p>
            <a:pPr marL="12700" marR="5080">
              <a:lnSpc>
                <a:spcPct val="129700"/>
              </a:lnSpc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 rights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reserved.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images and prints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Abby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Lichtman may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not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copied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 used 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any commercial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way.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Exclusive ownership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original print files can 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purchased  from abbylichtman.com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87352" y="3006976"/>
            <a:ext cx="2806700" cy="1626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 i="1">
                <a:solidFill>
                  <a:srgbClr val="646363"/>
                </a:solidFill>
                <a:latin typeface="Barlow-BoldItalic"/>
                <a:cs typeface="Barlow-BoldItalic"/>
              </a:rPr>
              <a:t>About pej</a:t>
            </a:r>
            <a:r>
              <a:rPr dirty="0" sz="900" spc="-100" b="1" i="1">
                <a:solidFill>
                  <a:srgbClr val="646363"/>
                </a:solidFill>
                <a:latin typeface="Barlow-BoldItalic"/>
                <a:cs typeface="Barlow-BoldItalic"/>
              </a:rPr>
              <a:t> </a:t>
            </a:r>
            <a:r>
              <a:rPr dirty="0" sz="900" b="1" i="1">
                <a:solidFill>
                  <a:srgbClr val="646363"/>
                </a:solidFill>
                <a:latin typeface="Barlow-BoldItalic"/>
                <a:cs typeface="Barlow-BoldItalic"/>
              </a:rPr>
              <a:t>gruppen</a:t>
            </a:r>
            <a:endParaRPr sz="900">
              <a:latin typeface="Barlow-BoldItalic"/>
              <a:cs typeface="Barlow-BoldItalic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Since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1975, pej gruppen has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communicated knowledge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about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zeitgeist, trends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behavior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profes-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sionals in 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lifestyle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industries.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range of trend books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fashion,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interior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food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industries, are supplemented  by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trade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magazines TØJ -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Fashion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Business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Trends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365DESIGN, 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well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the magazines TID 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tendenser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Retail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Mag. pej gruppen also holds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conferences,</a:t>
            </a:r>
            <a:r>
              <a:rPr dirty="0" sz="900" spc="-8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semi-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nars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keynotes.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87352" y="4785370"/>
            <a:ext cx="2826385" cy="1270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b="1" i="1">
                <a:solidFill>
                  <a:srgbClr val="646363"/>
                </a:solidFill>
                <a:latin typeface="Barlow-BoldItalic"/>
                <a:cs typeface="Barlow-BoldItalic"/>
              </a:rPr>
              <a:t>pej </a:t>
            </a:r>
            <a:r>
              <a:rPr dirty="0" sz="900" spc="-10" b="1" i="1">
                <a:solidFill>
                  <a:srgbClr val="646363"/>
                </a:solidFill>
                <a:latin typeface="Barlow-BoldItalic"/>
                <a:cs typeface="Barlow-BoldItalic"/>
              </a:rPr>
              <a:t>toolbox</a:t>
            </a:r>
            <a:r>
              <a:rPr dirty="0" sz="900" spc="-5" b="1" i="1">
                <a:solidFill>
                  <a:srgbClr val="646363"/>
                </a:solidFill>
                <a:latin typeface="Barlow-BoldItalic"/>
                <a:cs typeface="Barlow-BoldItalic"/>
              </a:rPr>
              <a:t> digital</a:t>
            </a:r>
            <a:endParaRPr sz="900">
              <a:latin typeface="Barlow-BoldItalic"/>
              <a:cs typeface="Barlow-BoldItalic"/>
            </a:endParaRPr>
          </a:p>
          <a:p>
            <a:pPr marL="12700" marR="203200">
              <a:lnSpc>
                <a:spcPct val="129700"/>
              </a:lnSpc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Get digital access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wiht 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following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link.  pejgruppen.com/pejtrend/pejtoolbox-digital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Type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personal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password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you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received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when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pur-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chasing pej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toolbox.</a:t>
            </a:r>
            <a:endParaRPr sz="900">
              <a:latin typeface="Barlow"/>
              <a:cs typeface="Barlow"/>
            </a:endParaRPr>
          </a:p>
          <a:p>
            <a:pPr marL="12700" marR="109855">
              <a:lnSpc>
                <a:spcPct val="129700"/>
              </a:lnSpc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If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you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forgot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misplaced your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password,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please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contact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  <a:hlinkClick r:id="rId2"/>
              </a:rPr>
              <a:t>info@pejgruppen.dk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87352" y="6208061"/>
            <a:ext cx="2621280" cy="5594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 b="1" i="1">
                <a:solidFill>
                  <a:srgbClr val="646363"/>
                </a:solidFill>
                <a:latin typeface="Barlow-BoldItalic"/>
                <a:cs typeface="Barlow-BoldItalic"/>
              </a:rPr>
              <a:t>Material </a:t>
            </a:r>
            <a:r>
              <a:rPr dirty="0" sz="900" b="1" i="1">
                <a:solidFill>
                  <a:srgbClr val="646363"/>
                </a:solidFill>
                <a:latin typeface="Barlow-BoldItalic"/>
                <a:cs typeface="Barlow-BoldItalic"/>
              </a:rPr>
              <a:t>samples</a:t>
            </a:r>
            <a:endParaRPr sz="900">
              <a:latin typeface="Barlow-BoldItalic"/>
              <a:cs typeface="Barlow-BoldItalic"/>
            </a:endParaRPr>
          </a:p>
          <a:p>
            <a:pPr marL="12700" marR="5080">
              <a:lnSpc>
                <a:spcPct val="129700"/>
              </a:lnSpc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Material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samples in 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are sourced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via special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dealers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delivered by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following</a:t>
            </a:r>
            <a:r>
              <a:rPr dirty="0" sz="900" spc="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companies: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300" y="983211"/>
            <a:ext cx="26320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0" b="1">
                <a:latin typeface="Gotham"/>
                <a:cs typeface="Gotham"/>
              </a:rPr>
              <a:t>ABOUT </a:t>
            </a:r>
            <a:r>
              <a:rPr dirty="0" sz="1400" spc="185" b="1">
                <a:latin typeface="Gotham"/>
                <a:cs typeface="Gotham"/>
              </a:rPr>
              <a:t>PEJ </a:t>
            </a:r>
            <a:r>
              <a:rPr dirty="0" sz="1400" b="1">
                <a:latin typeface="Gotham"/>
                <a:cs typeface="Gotham"/>
              </a:rPr>
              <a:t>T </a:t>
            </a:r>
            <a:r>
              <a:rPr dirty="0" sz="1400" spc="220" b="1">
                <a:latin typeface="Gotham"/>
                <a:cs typeface="Gotham"/>
              </a:rPr>
              <a:t>OOLBO</a:t>
            </a:r>
            <a:r>
              <a:rPr dirty="0" sz="1400" spc="-34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X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553300" y="9486613"/>
            <a:ext cx="148526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5" b="1">
                <a:latin typeface="Barlow"/>
                <a:cs typeface="Barlow"/>
              </a:rPr>
              <a:t>Forbo </a:t>
            </a:r>
            <a:r>
              <a:rPr dirty="0" sz="900" b="1">
                <a:latin typeface="Barlow"/>
                <a:cs typeface="Barlow"/>
              </a:rPr>
              <a:t>Flooring A/S  </a:t>
            </a:r>
            <a:r>
              <a:rPr dirty="0" sz="900" spc="-10">
                <a:latin typeface="Barlow"/>
                <a:cs typeface="Barlow"/>
                <a:hlinkClick r:id="rId3"/>
              </a:rPr>
              <a:t>torben.mikkelsen@forbo.com 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  <a:hlinkClick r:id="rId4"/>
              </a:rPr>
              <a:t>www.forbo-flooring.com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67300" y="8046661"/>
            <a:ext cx="1262380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b="1">
                <a:latin typeface="Barlow"/>
                <a:cs typeface="Barlow"/>
              </a:rPr>
              <a:t>Abby </a:t>
            </a:r>
            <a:r>
              <a:rPr dirty="0" sz="900" b="1">
                <a:latin typeface="Barlow"/>
                <a:cs typeface="Barlow"/>
              </a:rPr>
              <a:t>Lichtman  </a:t>
            </a:r>
            <a:r>
              <a:rPr dirty="0" sz="900">
                <a:latin typeface="Barlow"/>
                <a:cs typeface="Barlow"/>
                <a:hlinkClick r:id="rId5"/>
              </a:rPr>
              <a:t>a</a:t>
            </a:r>
            <a:r>
              <a:rPr dirty="0" sz="900" spc="-5">
                <a:latin typeface="Barlow"/>
                <a:cs typeface="Barlow"/>
                <a:hlinkClick r:id="rId5"/>
              </a:rPr>
              <a:t>b</a:t>
            </a:r>
            <a:r>
              <a:rPr dirty="0" sz="900" spc="-10">
                <a:latin typeface="Barlow"/>
                <a:cs typeface="Barlow"/>
                <a:hlinkClick r:id="rId5"/>
              </a:rPr>
              <a:t>b</a:t>
            </a:r>
            <a:r>
              <a:rPr dirty="0" sz="900">
                <a:latin typeface="Barlow"/>
                <a:cs typeface="Barlow"/>
                <a:hlinkClick r:id="rId5"/>
              </a:rPr>
              <a:t>y@a</a:t>
            </a:r>
            <a:r>
              <a:rPr dirty="0" sz="900" spc="-5">
                <a:latin typeface="Barlow"/>
                <a:cs typeface="Barlow"/>
                <a:hlinkClick r:id="rId5"/>
              </a:rPr>
              <a:t>b</a:t>
            </a:r>
            <a:r>
              <a:rPr dirty="0" sz="900" spc="-10">
                <a:latin typeface="Barlow"/>
                <a:cs typeface="Barlow"/>
                <a:hlinkClick r:id="rId5"/>
              </a:rPr>
              <a:t>b</a:t>
            </a:r>
            <a:r>
              <a:rPr dirty="0" sz="900">
                <a:latin typeface="Barlow"/>
                <a:cs typeface="Barlow"/>
                <a:hlinkClick r:id="rId5"/>
              </a:rPr>
              <a:t>ylichtma</a:t>
            </a:r>
            <a:r>
              <a:rPr dirty="0" sz="900" spc="-20">
                <a:latin typeface="Barlow"/>
                <a:cs typeface="Barlow"/>
                <a:hlinkClick r:id="rId5"/>
              </a:rPr>
              <a:t>n.</a:t>
            </a:r>
            <a:r>
              <a:rPr dirty="0" sz="900" spc="-5">
                <a:latin typeface="Barlow"/>
                <a:cs typeface="Barlow"/>
                <a:hlinkClick r:id="rId5"/>
              </a:rPr>
              <a:t>c</a:t>
            </a:r>
            <a:r>
              <a:rPr dirty="0" sz="900">
                <a:latin typeface="Barlow"/>
                <a:cs typeface="Barlow"/>
                <a:hlinkClick r:id="rId5"/>
              </a:rPr>
              <a:t>om </a:t>
            </a:r>
            <a:r>
              <a:rPr dirty="0" sz="90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  <a:hlinkClick r:id="rId6"/>
              </a:rPr>
              <a:t>www.abbylichtman.com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839300" y="8046776"/>
            <a:ext cx="1398270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b="1">
                <a:latin typeface="Barlow"/>
                <a:cs typeface="Barlow"/>
              </a:rPr>
              <a:t>Nilon </a:t>
            </a:r>
            <a:r>
              <a:rPr dirty="0" sz="900" spc="-5" b="1">
                <a:latin typeface="Barlow"/>
                <a:cs typeface="Barlow"/>
              </a:rPr>
              <a:t>strik  </a:t>
            </a:r>
            <a:r>
              <a:rPr dirty="0" sz="900">
                <a:latin typeface="Barlow"/>
                <a:cs typeface="Barlow"/>
                <a:hlinkClick r:id="rId7"/>
              </a:rPr>
              <a:t>maagaa</a:t>
            </a:r>
            <a:r>
              <a:rPr dirty="0" sz="900" spc="-15">
                <a:latin typeface="Barlow"/>
                <a:cs typeface="Barlow"/>
                <a:hlinkClick r:id="rId7"/>
              </a:rPr>
              <a:t>rd</a:t>
            </a:r>
            <a:r>
              <a:rPr dirty="0" sz="900">
                <a:latin typeface="Barlow"/>
                <a:cs typeface="Barlow"/>
                <a:hlinkClick r:id="rId7"/>
              </a:rPr>
              <a:t>.rik</a:t>
            </a:r>
            <a:r>
              <a:rPr dirty="0" sz="900" spc="-20">
                <a:latin typeface="Barlow"/>
                <a:cs typeface="Barlow"/>
                <a:hlinkClick r:id="rId7"/>
              </a:rPr>
              <a:t>k</a:t>
            </a:r>
            <a:r>
              <a:rPr dirty="0" sz="900">
                <a:latin typeface="Barlow"/>
                <a:cs typeface="Barlow"/>
                <a:hlinkClick r:id="rId7"/>
              </a:rPr>
              <a:t>e@gmail</a:t>
            </a:r>
            <a:r>
              <a:rPr dirty="0" sz="900" spc="-20">
                <a:latin typeface="Barlow"/>
                <a:cs typeface="Barlow"/>
                <a:hlinkClick r:id="rId7"/>
              </a:rPr>
              <a:t>.</a:t>
            </a:r>
            <a:r>
              <a:rPr dirty="0" sz="900" spc="-5">
                <a:latin typeface="Barlow"/>
                <a:cs typeface="Barlow"/>
                <a:hlinkClick r:id="rId7"/>
              </a:rPr>
              <a:t>c</a:t>
            </a:r>
            <a:r>
              <a:rPr dirty="0" sz="900">
                <a:latin typeface="Barlow"/>
                <a:cs typeface="Barlow"/>
                <a:hlinkClick r:id="rId7"/>
              </a:rPr>
              <a:t>om </a:t>
            </a:r>
            <a:r>
              <a:rPr dirty="0" sz="90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@rikkemaagaard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67300" y="8766865"/>
            <a:ext cx="150050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b="1">
                <a:latin typeface="Barlow"/>
                <a:cs typeface="Barlow"/>
              </a:rPr>
              <a:t>Flo Home Delight  </a:t>
            </a:r>
            <a:r>
              <a:rPr dirty="0" sz="900" spc="-5">
                <a:latin typeface="Barlow"/>
                <a:cs typeface="Barlow"/>
                <a:hlinkClick r:id="rId8"/>
              </a:rPr>
              <a:t>contact@flohomedelight.com 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  <a:hlinkClick r:id="rId9"/>
              </a:rPr>
              <a:t>www.flohomedelight.com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67300" y="9486955"/>
            <a:ext cx="1008380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b="1">
                <a:latin typeface="Barlow"/>
                <a:cs typeface="Barlow"/>
              </a:rPr>
              <a:t>Sabine </a:t>
            </a:r>
            <a:r>
              <a:rPr dirty="0" sz="900" spc="-15" b="1">
                <a:latin typeface="Barlow"/>
                <a:cs typeface="Barlow"/>
              </a:rPr>
              <a:t>Dubrovska  </a:t>
            </a:r>
            <a:r>
              <a:rPr dirty="0" sz="900" spc="-5">
                <a:latin typeface="Barlow"/>
                <a:cs typeface="Barlow"/>
                <a:hlinkClick r:id="rId10"/>
              </a:rPr>
              <a:t>Sabine@wilna.dk 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@sabine_dub</a:t>
            </a:r>
            <a:r>
              <a:rPr dirty="0" sz="900" spc="-5">
                <a:latin typeface="Barlow"/>
                <a:cs typeface="Barlow"/>
              </a:rPr>
              <a:t>r</a:t>
            </a:r>
            <a:r>
              <a:rPr dirty="0" sz="900" spc="-20">
                <a:latin typeface="Barlow"/>
                <a:cs typeface="Barlow"/>
              </a:rPr>
              <a:t>o</a:t>
            </a:r>
            <a:r>
              <a:rPr dirty="0" sz="900" spc="-30">
                <a:latin typeface="Barlow"/>
                <a:cs typeface="Barlow"/>
              </a:rPr>
              <a:t>v</a:t>
            </a:r>
            <a:r>
              <a:rPr dirty="0" sz="900">
                <a:latin typeface="Barlow"/>
                <a:cs typeface="Barlow"/>
              </a:rPr>
              <a:t>s</a:t>
            </a:r>
            <a:r>
              <a:rPr dirty="0" sz="900" spc="-10">
                <a:latin typeface="Barlow"/>
                <a:cs typeface="Barlow"/>
              </a:rPr>
              <a:t>k</a:t>
            </a:r>
            <a:r>
              <a:rPr dirty="0" sz="900">
                <a:latin typeface="Barlow"/>
                <a:cs typeface="Barlow"/>
              </a:rPr>
              <a:t>a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553300" y="8047004"/>
            <a:ext cx="12757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b="1">
                <a:latin typeface="Barlow"/>
                <a:cs typeface="Barlow"/>
              </a:rPr>
              <a:t>Additive </a:t>
            </a:r>
            <a:r>
              <a:rPr dirty="0" sz="900" spc="-5" b="1">
                <a:latin typeface="Barlow"/>
                <a:cs typeface="Barlow"/>
              </a:rPr>
              <a:t>Addicted  </a:t>
            </a:r>
            <a:r>
              <a:rPr dirty="0" sz="900" spc="-5">
                <a:latin typeface="Barlow"/>
                <a:cs typeface="Barlow"/>
                <a:hlinkClick r:id="rId11"/>
              </a:rPr>
              <a:t>bw@additiveaddicted.de 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  <a:hlinkClick r:id="rId12"/>
              </a:rPr>
              <a:t>ww</a:t>
            </a:r>
            <a:r>
              <a:rPr dirty="0" sz="900" spc="-40">
                <a:latin typeface="Barlow"/>
                <a:cs typeface="Barlow"/>
                <a:hlinkClick r:id="rId12"/>
              </a:rPr>
              <a:t>w</a:t>
            </a:r>
            <a:r>
              <a:rPr dirty="0" sz="900">
                <a:latin typeface="Barlow"/>
                <a:cs typeface="Barlow"/>
                <a:hlinkClick r:id="rId12"/>
              </a:rPr>
              <a:t>.additi</a:t>
            </a:r>
            <a:r>
              <a:rPr dirty="0" sz="900" spc="-20">
                <a:latin typeface="Barlow"/>
                <a:cs typeface="Barlow"/>
                <a:hlinkClick r:id="rId12"/>
              </a:rPr>
              <a:t>v</a:t>
            </a:r>
            <a:r>
              <a:rPr dirty="0" sz="900">
                <a:latin typeface="Barlow"/>
                <a:cs typeface="Barlow"/>
                <a:hlinkClick r:id="rId12"/>
              </a:rPr>
              <a:t>eaddic</a:t>
            </a:r>
            <a:r>
              <a:rPr dirty="0" sz="900" spc="-15">
                <a:latin typeface="Barlow"/>
                <a:cs typeface="Barlow"/>
                <a:hlinkClick r:id="rId12"/>
              </a:rPr>
              <a:t>t</a:t>
            </a:r>
            <a:r>
              <a:rPr dirty="0" sz="900">
                <a:latin typeface="Barlow"/>
                <a:cs typeface="Barlow"/>
                <a:hlinkClick r:id="rId12"/>
              </a:rPr>
              <a:t>e</a:t>
            </a:r>
            <a:r>
              <a:rPr dirty="0" sz="900" spc="-15">
                <a:latin typeface="Barlow"/>
                <a:cs typeface="Barlow"/>
                <a:hlinkClick r:id="rId12"/>
              </a:rPr>
              <a:t>d</a:t>
            </a:r>
            <a:r>
              <a:rPr dirty="0" sz="900" spc="-20">
                <a:latin typeface="Barlow"/>
                <a:cs typeface="Barlow"/>
                <a:hlinkClick r:id="rId12"/>
              </a:rPr>
              <a:t>.</a:t>
            </a:r>
            <a:r>
              <a:rPr dirty="0" sz="900">
                <a:latin typeface="Barlow"/>
                <a:cs typeface="Barlow"/>
                <a:hlinkClick r:id="rId12"/>
              </a:rPr>
              <a:t>de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553300" y="8767094"/>
            <a:ext cx="1421130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b="1">
                <a:latin typeface="Barlow"/>
                <a:cs typeface="Barlow"/>
              </a:rPr>
              <a:t>Einar Risør Finérhandel</a:t>
            </a:r>
            <a:r>
              <a:rPr dirty="0" sz="900" spc="-95" b="1">
                <a:latin typeface="Barlow"/>
                <a:cs typeface="Barlow"/>
              </a:rPr>
              <a:t> </a:t>
            </a:r>
            <a:r>
              <a:rPr dirty="0" sz="900" b="1">
                <a:latin typeface="Barlow"/>
                <a:cs typeface="Barlow"/>
              </a:rPr>
              <a:t>A/S  </a:t>
            </a:r>
            <a:r>
              <a:rPr dirty="0" sz="900" spc="-5">
                <a:latin typeface="Barlow"/>
                <a:cs typeface="Barlow"/>
                <a:hlinkClick r:id="rId13"/>
              </a:rPr>
              <a:t>mail@risorfiner.dk 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  <a:hlinkClick r:id="rId14"/>
              </a:rPr>
              <a:t>www.risorfiner.dk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67298" y="7645166"/>
            <a:ext cx="14395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30" b="1">
                <a:latin typeface="Gotham"/>
                <a:cs typeface="Gotham"/>
              </a:rPr>
              <a:t>PRINT </a:t>
            </a:r>
            <a:r>
              <a:rPr dirty="0" sz="1000" b="1">
                <a:latin typeface="Gotham"/>
                <a:cs typeface="Gotham"/>
              </a:rPr>
              <a:t>&amp;</a:t>
            </a:r>
            <a:r>
              <a:rPr dirty="0" sz="1000" spc="50" b="1">
                <a:latin typeface="Gotham"/>
                <a:cs typeface="Gotham"/>
              </a:rPr>
              <a:t> </a:t>
            </a:r>
            <a:r>
              <a:rPr dirty="0" sz="1000" spc="30" b="1">
                <a:latin typeface="Gotham"/>
                <a:cs typeface="Gotham"/>
              </a:rPr>
              <a:t>MATERIALS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404639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297" y="10397703"/>
            <a:ext cx="1854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207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02708" y="10397703"/>
            <a:ext cx="1905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208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02608" y="7875611"/>
            <a:ext cx="1115060" cy="1981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b="1">
                <a:latin typeface="Barlow"/>
                <a:cs typeface="Barlow"/>
              </a:rPr>
              <a:t>pej </a:t>
            </a:r>
            <a:r>
              <a:rPr dirty="0" sz="900" spc="-10" b="1">
                <a:latin typeface="Barlow"/>
                <a:cs typeface="Barlow"/>
              </a:rPr>
              <a:t>toolbox </a:t>
            </a:r>
            <a:r>
              <a:rPr dirty="0" sz="900" b="1">
                <a:latin typeface="Barlow"/>
                <a:cs typeface="Barlow"/>
              </a:rPr>
              <a:t>is</a:t>
            </a:r>
            <a:r>
              <a:rPr dirty="0" sz="900" spc="-60" b="1">
                <a:latin typeface="Barlow"/>
                <a:cs typeface="Barlow"/>
              </a:rPr>
              <a:t> </a:t>
            </a:r>
            <a:r>
              <a:rPr dirty="0" sz="900" spc="-5" b="1">
                <a:latin typeface="Barlow"/>
                <a:cs typeface="Barlow"/>
              </a:rPr>
              <a:t>created  </a:t>
            </a:r>
            <a:r>
              <a:rPr dirty="0" sz="900" b="1">
                <a:latin typeface="Barlow"/>
                <a:cs typeface="Barlow"/>
              </a:rPr>
              <a:t>and published</a:t>
            </a:r>
            <a:r>
              <a:rPr dirty="0" sz="900" spc="-30" b="1">
                <a:latin typeface="Barlow"/>
                <a:cs typeface="Barlow"/>
              </a:rPr>
              <a:t> </a:t>
            </a:r>
            <a:r>
              <a:rPr dirty="0" sz="900" spc="-15" b="1">
                <a:latin typeface="Barlow"/>
                <a:cs typeface="Barlow"/>
              </a:rPr>
              <a:t>by:</a:t>
            </a:r>
            <a:endParaRPr sz="900"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Barlow"/>
              <a:cs typeface="Barlow"/>
            </a:endParaRPr>
          </a:p>
          <a:p>
            <a:pPr algn="ctr" marL="264795" marR="257175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pej</a:t>
            </a:r>
            <a:r>
              <a:rPr dirty="0" sz="900" spc="-10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gruppen  </a:t>
            </a:r>
            <a:r>
              <a:rPr dirty="0" sz="900" spc="-5">
                <a:latin typeface="Barlow"/>
                <a:cs typeface="Barlow"/>
              </a:rPr>
              <a:t>Bitsovvej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2</a:t>
            </a:r>
            <a:endParaRPr sz="900">
              <a:latin typeface="Barlow"/>
              <a:cs typeface="Barlow"/>
            </a:endParaRPr>
          </a:p>
          <a:p>
            <a:pPr algn="ctr" marL="146050" marR="13843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DK</a:t>
            </a:r>
            <a:r>
              <a:rPr dirty="0" sz="900" spc="-5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7400</a:t>
            </a:r>
            <a:r>
              <a:rPr dirty="0" sz="900" spc="-5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Herning  Denmark</a:t>
            </a:r>
            <a:endParaRPr sz="900"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</a:pPr>
            <a:r>
              <a:rPr dirty="0" sz="900">
                <a:latin typeface="Barlow"/>
                <a:cs typeface="Barlow"/>
              </a:rPr>
              <a:t>Phone: +45 9711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8900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-5">
                <a:latin typeface="Barlow"/>
                <a:cs typeface="Barlow"/>
              </a:rPr>
              <a:t>CVR </a:t>
            </a:r>
            <a:r>
              <a:rPr dirty="0" sz="900">
                <a:latin typeface="Barlow"/>
                <a:cs typeface="Barlow"/>
              </a:rPr>
              <a:t>DK 8455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2828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dirty="0" sz="900" spc="-5">
                <a:latin typeface="Barlow"/>
                <a:cs typeface="Barlow"/>
              </a:rPr>
              <a:t>pejgruppen.com</a:t>
            </a:r>
            <a:endParaRPr sz="900">
              <a:latin typeface="Barlow"/>
              <a:cs typeface="Barl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64076" y="6597792"/>
            <a:ext cx="791849" cy="791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91040" y="2078665"/>
            <a:ext cx="3738245" cy="2025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080">
              <a:lnSpc>
                <a:spcPct val="100000"/>
              </a:lnSpc>
              <a:spcBef>
                <a:spcPts val="100"/>
              </a:spcBef>
            </a:pPr>
            <a:r>
              <a:rPr dirty="0" sz="1000" spc="25" b="1">
                <a:latin typeface="Gotham"/>
                <a:cs typeface="Gotham"/>
              </a:rPr>
              <a:t>PEJ </a:t>
            </a:r>
            <a:r>
              <a:rPr dirty="0" sz="1000" spc="20" b="1">
                <a:latin typeface="Gotham"/>
                <a:cs typeface="Gotham"/>
              </a:rPr>
              <a:t>TOOLBOX</a:t>
            </a:r>
            <a:r>
              <a:rPr dirty="0" sz="1000" spc="130" b="1">
                <a:latin typeface="Gotham"/>
                <a:cs typeface="Gotham"/>
              </a:rPr>
              <a:t> </a:t>
            </a:r>
            <a:r>
              <a:rPr dirty="0" sz="1000" spc="25" b="1">
                <a:latin typeface="Gotham"/>
                <a:cs typeface="Gotham"/>
              </a:rPr>
              <a:t>DIGITAL</a:t>
            </a:r>
            <a:endParaRPr sz="1000">
              <a:latin typeface="Gotham"/>
              <a:cs typeface="Gotham"/>
            </a:endParaRPr>
          </a:p>
          <a:p>
            <a:pPr>
              <a:lnSpc>
                <a:spcPct val="100000"/>
              </a:lnSpc>
            </a:pPr>
            <a:endParaRPr sz="1100">
              <a:latin typeface="Gotham"/>
              <a:cs typeface="Gotham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dirty="0" sz="900" spc="-15">
                <a:latin typeface="Barlow"/>
                <a:cs typeface="Barlow"/>
              </a:rPr>
              <a:t>Få </a:t>
            </a:r>
            <a:r>
              <a:rPr dirty="0" sz="900">
                <a:latin typeface="Barlow"/>
                <a:cs typeface="Barlow"/>
              </a:rPr>
              <a:t>adgang til pej </a:t>
            </a:r>
            <a:r>
              <a:rPr dirty="0" sz="900" spc="-5">
                <a:latin typeface="Barlow"/>
                <a:cs typeface="Barlow"/>
              </a:rPr>
              <a:t>toolbox </a:t>
            </a:r>
            <a:r>
              <a:rPr dirty="0" sz="900">
                <a:latin typeface="Barlow"/>
                <a:cs typeface="Barlow"/>
              </a:rPr>
              <a:t>digitalt </a:t>
            </a:r>
            <a:r>
              <a:rPr dirty="0" sz="900" spc="-10">
                <a:latin typeface="Barlow"/>
                <a:cs typeface="Barlow"/>
              </a:rPr>
              <a:t>ved </a:t>
            </a:r>
            <a:r>
              <a:rPr dirty="0" sz="900">
                <a:latin typeface="Barlow"/>
                <a:cs typeface="Barlow"/>
              </a:rPr>
              <a:t>hjælp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 spc="-10">
                <a:latin typeface="Barlow"/>
                <a:cs typeface="Barlow"/>
              </a:rPr>
              <a:t>følgende</a:t>
            </a:r>
            <a:r>
              <a:rPr dirty="0" sz="900" spc="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link: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Get access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digitally through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following</a:t>
            </a:r>
            <a:r>
              <a:rPr dirty="0" sz="900" spc="6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link:</a:t>
            </a:r>
            <a:endParaRPr sz="900">
              <a:latin typeface="Barlow"/>
              <a:cs typeface="Barlow"/>
            </a:endParaRPr>
          </a:p>
          <a:p>
            <a:pPr>
              <a:lnSpc>
                <a:spcPct val="100000"/>
              </a:lnSpc>
            </a:pPr>
            <a:endParaRPr sz="11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</a:pPr>
            <a:r>
              <a:rPr dirty="0" u="heavy" sz="1300" spc="-5">
                <a:uFill>
                  <a:solidFill>
                    <a:srgbClr val="E3E3E3"/>
                  </a:solidFill>
                </a:uFill>
                <a:latin typeface="Barlow"/>
                <a:cs typeface="Barlow"/>
              </a:rPr>
              <a:t>pejgruppen.com/pejtrend/pejtoolbox-digital</a:t>
            </a:r>
            <a:endParaRPr sz="1300">
              <a:latin typeface="Barlow"/>
              <a:cs typeface="Barlow"/>
            </a:endParaRPr>
          </a:p>
          <a:p>
            <a:pPr algn="just" marL="12700" marR="5080" indent="15240">
              <a:lnSpc>
                <a:spcPct val="129700"/>
              </a:lnSpc>
              <a:spcBef>
                <a:spcPts val="1320"/>
              </a:spcBef>
            </a:pPr>
            <a:r>
              <a:rPr dirty="0" sz="900" spc="-5">
                <a:latin typeface="Barlow"/>
                <a:cs typeface="Barlow"/>
              </a:rPr>
              <a:t>Indtast </a:t>
            </a:r>
            <a:r>
              <a:rPr dirty="0" sz="900">
                <a:latin typeface="Barlow"/>
                <a:cs typeface="Barlow"/>
              </a:rPr>
              <a:t>din </a:t>
            </a:r>
            <a:r>
              <a:rPr dirty="0" sz="900" spc="-5">
                <a:latin typeface="Barlow"/>
                <a:cs typeface="Barlow"/>
              </a:rPr>
              <a:t>personlige adgangskode, </a:t>
            </a:r>
            <a:r>
              <a:rPr dirty="0" sz="900">
                <a:latin typeface="Barlow"/>
                <a:cs typeface="Barlow"/>
              </a:rPr>
              <a:t>som du </a:t>
            </a:r>
            <a:r>
              <a:rPr dirty="0" sz="900" spc="-5">
                <a:latin typeface="Barlow"/>
                <a:cs typeface="Barlow"/>
              </a:rPr>
              <a:t>modtog </a:t>
            </a:r>
            <a:r>
              <a:rPr dirty="0" sz="900" spc="-10">
                <a:latin typeface="Barlow"/>
                <a:cs typeface="Barlow"/>
              </a:rPr>
              <a:t>ved køb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toolbox.  </a:t>
            </a:r>
            <a:r>
              <a:rPr dirty="0" sz="900">
                <a:latin typeface="Barlow"/>
                <a:cs typeface="Barlow"/>
              </a:rPr>
              <a:t>Hvis du har glemt eller </a:t>
            </a:r>
            <a:r>
              <a:rPr dirty="0" sz="900" spc="-5">
                <a:latin typeface="Barlow"/>
                <a:cs typeface="Barlow"/>
              </a:rPr>
              <a:t>mistet </a:t>
            </a:r>
            <a:r>
              <a:rPr dirty="0" sz="900">
                <a:latin typeface="Barlow"/>
                <a:cs typeface="Barlow"/>
              </a:rPr>
              <a:t>dit </a:t>
            </a:r>
            <a:r>
              <a:rPr dirty="0" sz="900" spc="-10">
                <a:latin typeface="Barlow"/>
                <a:cs typeface="Barlow"/>
              </a:rPr>
              <a:t>kodeord, </a:t>
            </a:r>
            <a:r>
              <a:rPr dirty="0" sz="900">
                <a:latin typeface="Barlow"/>
                <a:cs typeface="Barlow"/>
              </a:rPr>
              <a:t>så </a:t>
            </a:r>
            <a:r>
              <a:rPr dirty="0" sz="900" spc="-5">
                <a:latin typeface="Barlow"/>
                <a:cs typeface="Barlow"/>
              </a:rPr>
              <a:t>k</a:t>
            </a:r>
            <a:r>
              <a:rPr dirty="0" sz="900" spc="-5">
                <a:latin typeface="Barlow"/>
                <a:cs typeface="Barlow"/>
                <a:hlinkClick r:id="rId3"/>
              </a:rPr>
              <a:t>ontakt info@pejgruppen.dk. 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Type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personal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password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you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received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when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purchasing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toolbox.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If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you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forgot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misplaced your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password,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please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contact</a:t>
            </a:r>
            <a:r>
              <a:rPr dirty="0" sz="900" spc="7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  <a:hlinkClick r:id="rId3"/>
              </a:rPr>
              <a:t>info@pejgruppen.dk</a:t>
            </a:r>
            <a:endParaRPr sz="9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7301" y="3006612"/>
            <a:ext cx="29419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et </a:t>
            </a:r>
            <a:r>
              <a:rPr dirty="0" sz="900">
                <a:latin typeface="Barlow"/>
                <a:cs typeface="Barlow"/>
              </a:rPr>
              <a:t>brændende </a:t>
            </a:r>
            <a:r>
              <a:rPr dirty="0" sz="900" spc="-5">
                <a:latin typeface="Barlow"/>
                <a:cs typeface="Barlow"/>
              </a:rPr>
              <a:t>ønske </a:t>
            </a:r>
            <a:r>
              <a:rPr dirty="0" sz="900">
                <a:latin typeface="Barlow"/>
                <a:cs typeface="Barlow"/>
              </a:rPr>
              <a:t>om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 spc="-10">
                <a:latin typeface="Barlow"/>
                <a:cs typeface="Barlow"/>
              </a:rPr>
              <a:t>opleve </a:t>
            </a:r>
            <a:r>
              <a:rPr dirty="0" sz="900" spc="-5">
                <a:latin typeface="Barlow"/>
                <a:cs typeface="Barlow"/>
              </a:rPr>
              <a:t>unikke destinationer  </a:t>
            </a:r>
            <a:r>
              <a:rPr dirty="0" sz="900">
                <a:latin typeface="Barlow"/>
                <a:cs typeface="Barlow"/>
              </a:rPr>
              <a:t>og søge </a:t>
            </a:r>
            <a:r>
              <a:rPr dirty="0" sz="900" spc="-5">
                <a:latin typeface="Barlow"/>
                <a:cs typeface="Barlow"/>
              </a:rPr>
              <a:t>efter stilhed </a:t>
            </a:r>
            <a:r>
              <a:rPr dirty="0" sz="900">
                <a:latin typeface="Barlow"/>
                <a:cs typeface="Barlow"/>
              </a:rPr>
              <a:t>i en </a:t>
            </a:r>
            <a:r>
              <a:rPr dirty="0" sz="900" spc="-10">
                <a:latin typeface="Barlow"/>
                <a:cs typeface="Barlow"/>
              </a:rPr>
              <a:t>verden </a:t>
            </a:r>
            <a:r>
              <a:rPr dirty="0" sz="900">
                <a:latin typeface="Barlow"/>
                <a:cs typeface="Barlow"/>
              </a:rPr>
              <a:t>fuld </a:t>
            </a:r>
            <a:r>
              <a:rPr dirty="0" sz="900" spc="-5">
                <a:latin typeface="Barlow"/>
                <a:cs typeface="Barlow"/>
              </a:rPr>
              <a:t>af støj, tiltrækkes  Samlerne af </a:t>
            </a:r>
            <a:r>
              <a:rPr dirty="0" sz="900" spc="-10">
                <a:latin typeface="Barlow"/>
                <a:cs typeface="Barlow"/>
              </a:rPr>
              <a:t>steder, hvor </a:t>
            </a:r>
            <a:r>
              <a:rPr dirty="0" sz="900" spc="-5">
                <a:latin typeface="Barlow"/>
                <a:cs typeface="Barlow"/>
              </a:rPr>
              <a:t>isolation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meditativ </a:t>
            </a:r>
            <a:r>
              <a:rPr dirty="0" sz="900" spc="-10">
                <a:latin typeface="Barlow"/>
                <a:cs typeface="Barlow"/>
              </a:rPr>
              <a:t>fokus </a:t>
            </a:r>
            <a:r>
              <a:rPr dirty="0" sz="900">
                <a:latin typeface="Barlow"/>
                <a:cs typeface="Barlow"/>
              </a:rPr>
              <a:t>er  opnåeligt. </a:t>
            </a:r>
            <a:r>
              <a:rPr dirty="0" sz="900" spc="-5">
                <a:latin typeface="Barlow"/>
                <a:cs typeface="Barlow"/>
              </a:rPr>
              <a:t>Hvad enten det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10">
                <a:latin typeface="Barlow"/>
                <a:cs typeface="Barlow"/>
              </a:rPr>
              <a:t>rejser, </a:t>
            </a:r>
            <a:r>
              <a:rPr dirty="0" sz="900" spc="-5">
                <a:latin typeface="Barlow"/>
                <a:cs typeface="Barlow"/>
              </a:rPr>
              <a:t>restauranter, </a:t>
            </a:r>
            <a:r>
              <a:rPr dirty="0" sz="900">
                <a:latin typeface="Barlow"/>
                <a:cs typeface="Barlow"/>
              </a:rPr>
              <a:t>design  eller </a:t>
            </a:r>
            <a:r>
              <a:rPr dirty="0" sz="900" spc="-5">
                <a:latin typeface="Barlow"/>
                <a:cs typeface="Barlow"/>
              </a:rPr>
              <a:t>shoppingoplevelser, jagter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5">
                <a:latin typeface="Barlow"/>
                <a:cs typeface="Barlow"/>
              </a:rPr>
              <a:t>ekstraordinære </a:t>
            </a:r>
            <a:r>
              <a:rPr dirty="0" sz="900" spc="-15">
                <a:latin typeface="Barlow"/>
                <a:cs typeface="Barlow"/>
              </a:rPr>
              <a:t>wow-  </a:t>
            </a:r>
            <a:r>
              <a:rPr dirty="0" sz="900" spc="-10">
                <a:latin typeface="Barlow"/>
                <a:cs typeface="Barlow"/>
              </a:rPr>
              <a:t>momenter,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10">
                <a:latin typeface="Barlow"/>
                <a:cs typeface="Barlow"/>
              </a:rPr>
              <a:t>føles </a:t>
            </a:r>
            <a:r>
              <a:rPr dirty="0" sz="900" spc="-5">
                <a:latin typeface="Barlow"/>
                <a:cs typeface="Barlow"/>
              </a:rPr>
              <a:t>eksklusive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10">
                <a:latin typeface="Barlow"/>
                <a:cs typeface="Barlow"/>
              </a:rPr>
              <a:t>få. </a:t>
            </a:r>
            <a:r>
              <a:rPr dirty="0" sz="900">
                <a:latin typeface="Barlow"/>
                <a:cs typeface="Barlow"/>
              </a:rPr>
              <a:t>Langt væk </a:t>
            </a:r>
            <a:r>
              <a:rPr dirty="0" sz="900" spc="-5">
                <a:latin typeface="Barlow"/>
                <a:cs typeface="Barlow"/>
              </a:rPr>
              <a:t>fra  mangfoldighedens strøm.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301" y="4429304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>
                <a:latin typeface="Barlow"/>
                <a:cs typeface="Barlow"/>
              </a:rPr>
              <a:t>At </a:t>
            </a:r>
            <a:r>
              <a:rPr dirty="0" sz="900">
                <a:latin typeface="Barlow"/>
                <a:cs typeface="Barlow"/>
              </a:rPr>
              <a:t>finde </a:t>
            </a:r>
            <a:r>
              <a:rPr dirty="0" sz="900" spc="-5">
                <a:latin typeface="Barlow"/>
                <a:cs typeface="Barlow"/>
              </a:rPr>
              <a:t>indre ro står </a:t>
            </a:r>
            <a:r>
              <a:rPr dirty="0" sz="900" spc="-10">
                <a:latin typeface="Barlow"/>
                <a:cs typeface="Barlow"/>
              </a:rPr>
              <a:t>øverst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Samlernes </a:t>
            </a:r>
            <a:r>
              <a:rPr dirty="0" sz="900" spc="-10">
                <a:latin typeface="Barlow"/>
                <a:cs typeface="Barlow"/>
              </a:rPr>
              <a:t>liste,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derfor  </a:t>
            </a:r>
            <a:r>
              <a:rPr dirty="0" sz="900">
                <a:latin typeface="Barlow"/>
                <a:cs typeface="Barlow"/>
              </a:rPr>
              <a:t>søger de </a:t>
            </a:r>
            <a:r>
              <a:rPr dirty="0" sz="900" spc="-5">
                <a:latin typeface="Barlow"/>
                <a:cs typeface="Barlow"/>
              </a:rPr>
              <a:t>bjergtagende </a:t>
            </a:r>
            <a:r>
              <a:rPr dirty="0" sz="900" spc="-10">
                <a:latin typeface="Barlow"/>
                <a:cs typeface="Barlow"/>
              </a:rPr>
              <a:t>oplevelser, </a:t>
            </a:r>
            <a:r>
              <a:rPr dirty="0" sz="900">
                <a:latin typeface="Barlow"/>
                <a:cs typeface="Barlow"/>
              </a:rPr>
              <a:t>som tvinger dem til </a:t>
            </a:r>
            <a:r>
              <a:rPr dirty="0" sz="900" spc="-5">
                <a:latin typeface="Barlow"/>
                <a:cs typeface="Barlow"/>
              </a:rPr>
              <a:t>at  være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stede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nuet. Det at </a:t>
            </a:r>
            <a:r>
              <a:rPr dirty="0" sz="900" spc="-10">
                <a:latin typeface="Barlow"/>
                <a:cs typeface="Barlow"/>
              </a:rPr>
              <a:t>udforske </a:t>
            </a:r>
            <a:r>
              <a:rPr dirty="0" sz="900" spc="-5">
                <a:latin typeface="Barlow"/>
                <a:cs typeface="Barlow"/>
              </a:rPr>
              <a:t>naturens </a:t>
            </a:r>
            <a:r>
              <a:rPr dirty="0" sz="900">
                <a:latin typeface="Barlow"/>
                <a:cs typeface="Barlow"/>
              </a:rPr>
              <a:t>uopdagede  </a:t>
            </a:r>
            <a:r>
              <a:rPr dirty="0" sz="900" spc="-5">
                <a:latin typeface="Barlow"/>
                <a:cs typeface="Barlow"/>
              </a:rPr>
              <a:t>vidundere, </a:t>
            </a:r>
            <a:r>
              <a:rPr dirty="0" sz="900">
                <a:latin typeface="Barlow"/>
                <a:cs typeface="Barlow"/>
              </a:rPr>
              <a:t>genfinde </a:t>
            </a:r>
            <a:r>
              <a:rPr dirty="0" sz="900" spc="-10">
                <a:latin typeface="Barlow"/>
                <a:cs typeface="Barlow"/>
              </a:rPr>
              <a:t>mystiske folkefortællinger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prøve  </a:t>
            </a:r>
            <a:r>
              <a:rPr dirty="0" sz="900" spc="-5">
                <a:latin typeface="Barlow"/>
                <a:cs typeface="Barlow"/>
              </a:rPr>
              <a:t>kræfter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mere langsommelige levemåder fra traditio-  </a:t>
            </a:r>
            <a:r>
              <a:rPr dirty="0" sz="900">
                <a:latin typeface="Barlow"/>
                <a:cs typeface="Barlow"/>
              </a:rPr>
              <a:t>nelle </a:t>
            </a:r>
            <a:r>
              <a:rPr dirty="0" sz="900" spc="-10">
                <a:latin typeface="Barlow"/>
                <a:cs typeface="Barlow"/>
              </a:rPr>
              <a:t>folkefærd </a:t>
            </a:r>
            <a:r>
              <a:rPr dirty="0" sz="900" spc="-5">
                <a:latin typeface="Barlow"/>
                <a:cs typeface="Barlow"/>
              </a:rPr>
              <a:t>driver </a:t>
            </a:r>
            <a:r>
              <a:rPr dirty="0" sz="900">
                <a:latin typeface="Barlow"/>
                <a:cs typeface="Barlow"/>
              </a:rPr>
              <a:t>dem mod </a:t>
            </a:r>
            <a:r>
              <a:rPr dirty="0" sz="900" spc="-5">
                <a:latin typeface="Barlow"/>
                <a:cs typeface="Barlow"/>
              </a:rPr>
              <a:t>det kolde nord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>
                <a:latin typeface="Barlow"/>
                <a:cs typeface="Barlow"/>
              </a:rPr>
              <a:t>finde  </a:t>
            </a:r>
            <a:r>
              <a:rPr dirty="0" sz="900" spc="-5">
                <a:latin typeface="Barlow"/>
                <a:cs typeface="Barlow"/>
              </a:rPr>
              <a:t>ny </a:t>
            </a:r>
            <a:r>
              <a:rPr dirty="0" sz="900">
                <a:latin typeface="Barlow"/>
                <a:cs typeface="Barlow"/>
              </a:rPr>
              <a:t>mening med </a:t>
            </a:r>
            <a:r>
              <a:rPr dirty="0" sz="900" spc="-10">
                <a:latin typeface="Barlow"/>
                <a:cs typeface="Barlow"/>
              </a:rPr>
              <a:t>livet </a:t>
            </a:r>
            <a:r>
              <a:rPr dirty="0" sz="900">
                <a:latin typeface="Barlow"/>
                <a:cs typeface="Barlow"/>
              </a:rPr>
              <a:t>– og udvide </a:t>
            </a:r>
            <a:r>
              <a:rPr dirty="0" sz="900" spc="-5">
                <a:latin typeface="Barlow"/>
                <a:cs typeface="Barlow"/>
              </a:rPr>
              <a:t>deres </a:t>
            </a:r>
            <a:r>
              <a:rPr dirty="0" sz="900">
                <a:latin typeface="Barlow"/>
                <a:cs typeface="Barlow"/>
              </a:rPr>
              <a:t>samling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sjældne  </a:t>
            </a:r>
            <a:r>
              <a:rPr dirty="0" sz="900" spc="-5">
                <a:latin typeface="Barlow"/>
                <a:cs typeface="Barlow"/>
              </a:rPr>
              <a:t>genstande fra </a:t>
            </a:r>
            <a:r>
              <a:rPr dirty="0" sz="900">
                <a:latin typeface="Barlow"/>
                <a:cs typeface="Barlow"/>
              </a:rPr>
              <a:t>hele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verden.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301" y="6029847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Samlerne </a:t>
            </a:r>
            <a:r>
              <a:rPr dirty="0" sz="900">
                <a:latin typeface="Barlow"/>
                <a:cs typeface="Barlow"/>
              </a:rPr>
              <a:t>er nemlig </a:t>
            </a:r>
            <a:r>
              <a:rPr dirty="0" sz="900" spc="-5">
                <a:latin typeface="Barlow"/>
                <a:cs typeface="Barlow"/>
              </a:rPr>
              <a:t>selektive, </a:t>
            </a:r>
            <a:r>
              <a:rPr dirty="0" sz="900">
                <a:latin typeface="Barlow"/>
                <a:cs typeface="Barlow"/>
              </a:rPr>
              <a:t>når de </a:t>
            </a:r>
            <a:r>
              <a:rPr dirty="0" sz="900" spc="-5">
                <a:latin typeface="Barlow"/>
                <a:cs typeface="Barlow"/>
              </a:rPr>
              <a:t>skal </a:t>
            </a:r>
            <a:r>
              <a:rPr dirty="0" sz="900">
                <a:latin typeface="Barlow"/>
                <a:cs typeface="Barlow"/>
              </a:rPr>
              <a:t>tilegne sig </a:t>
            </a:r>
            <a:r>
              <a:rPr dirty="0" sz="900" spc="-10">
                <a:latin typeface="Barlow"/>
                <a:cs typeface="Barlow"/>
              </a:rPr>
              <a:t>nye  produkter. </a:t>
            </a:r>
            <a:r>
              <a:rPr dirty="0" sz="900" spc="-5">
                <a:latin typeface="Barlow"/>
                <a:cs typeface="Barlow"/>
              </a:rPr>
              <a:t>Unikke </a:t>
            </a:r>
            <a:r>
              <a:rPr dirty="0" sz="900" spc="-10">
                <a:latin typeface="Barlow"/>
                <a:cs typeface="Barlow"/>
              </a:rPr>
              <a:t>formsprog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rå, stenede </a:t>
            </a:r>
            <a:r>
              <a:rPr dirty="0" sz="900">
                <a:latin typeface="Barlow"/>
                <a:cs typeface="Barlow"/>
              </a:rPr>
              <a:t>og pelsede  </a:t>
            </a:r>
            <a:r>
              <a:rPr dirty="0" sz="900" spc="-10">
                <a:latin typeface="Barlow"/>
                <a:cs typeface="Barlow"/>
              </a:rPr>
              <a:t>overflader, </a:t>
            </a:r>
            <a:r>
              <a:rPr dirty="0" sz="900" spc="-5">
                <a:latin typeface="Barlow"/>
                <a:cs typeface="Barlow"/>
              </a:rPr>
              <a:t>etisk produktion, </a:t>
            </a:r>
            <a:r>
              <a:rPr dirty="0" sz="900">
                <a:latin typeface="Barlow"/>
                <a:cs typeface="Barlow"/>
              </a:rPr>
              <a:t>gode </a:t>
            </a:r>
            <a:r>
              <a:rPr dirty="0" sz="900" spc="-5">
                <a:latin typeface="Barlow"/>
                <a:cs typeface="Barlow"/>
              </a:rPr>
              <a:t>materialer, funktionalitet  </a:t>
            </a:r>
            <a:r>
              <a:rPr dirty="0" sz="900">
                <a:latin typeface="Barlow"/>
                <a:cs typeface="Barlow"/>
              </a:rPr>
              <a:t>og lang </a:t>
            </a:r>
            <a:r>
              <a:rPr dirty="0" sz="900" spc="-10">
                <a:latin typeface="Barlow"/>
                <a:cs typeface="Barlow"/>
              </a:rPr>
              <a:t>levetid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blot </a:t>
            </a:r>
            <a:r>
              <a:rPr dirty="0" sz="900">
                <a:latin typeface="Barlow"/>
                <a:cs typeface="Barlow"/>
              </a:rPr>
              <a:t>nogle </a:t>
            </a:r>
            <a:r>
              <a:rPr dirty="0" sz="900" spc="-5">
                <a:latin typeface="Barlow"/>
                <a:cs typeface="Barlow"/>
              </a:rPr>
              <a:t>af deres nøgleprioriteter. Sam-  </a:t>
            </a:r>
            <a:r>
              <a:rPr dirty="0" sz="900">
                <a:latin typeface="Barlow"/>
                <a:cs typeface="Barlow"/>
              </a:rPr>
              <a:t>tidig </a:t>
            </a:r>
            <a:r>
              <a:rPr dirty="0" sz="900" spc="-5">
                <a:latin typeface="Barlow"/>
                <a:cs typeface="Barlow"/>
              </a:rPr>
              <a:t>skal </a:t>
            </a:r>
            <a:r>
              <a:rPr dirty="0" sz="900">
                <a:latin typeface="Barlow"/>
                <a:cs typeface="Barlow"/>
              </a:rPr>
              <a:t>design og beklædning </a:t>
            </a:r>
            <a:r>
              <a:rPr dirty="0" sz="900" spc="-5">
                <a:latin typeface="Barlow"/>
                <a:cs typeface="Barlow"/>
              </a:rPr>
              <a:t>være skabt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et udendørs-  </a:t>
            </a:r>
            <a:r>
              <a:rPr dirty="0" sz="900">
                <a:latin typeface="Barlow"/>
                <a:cs typeface="Barlow"/>
              </a:rPr>
              <a:t>liv </a:t>
            </a:r>
            <a:r>
              <a:rPr dirty="0" sz="900" spc="-10">
                <a:latin typeface="Barlow"/>
                <a:cs typeface="Barlow"/>
              </a:rPr>
              <a:t>’on-the-go’, udført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enten intelligente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beskyttende  performance-materialer </a:t>
            </a:r>
            <a:r>
              <a:rPr dirty="0" sz="900">
                <a:latin typeface="Barlow"/>
                <a:cs typeface="Barlow"/>
              </a:rPr>
              <a:t>eller </a:t>
            </a:r>
            <a:r>
              <a:rPr dirty="0" sz="900" spc="-5">
                <a:latin typeface="Barlow"/>
                <a:cs typeface="Barlow"/>
              </a:rPr>
              <a:t>materialer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naturens  </a:t>
            </a:r>
            <a:r>
              <a:rPr dirty="0" sz="900">
                <a:latin typeface="Barlow"/>
                <a:cs typeface="Barlow"/>
              </a:rPr>
              <a:t>egne </a:t>
            </a:r>
            <a:r>
              <a:rPr dirty="0" sz="900" spc="-5">
                <a:latin typeface="Barlow"/>
                <a:cs typeface="Barlow"/>
              </a:rPr>
              <a:t>selvrensende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temperaturjusterende</a:t>
            </a:r>
            <a:r>
              <a:rPr dirty="0" sz="900" spc="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egenskaber.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01" y="7630390"/>
            <a:ext cx="2941955" cy="1981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Fascineret af </a:t>
            </a:r>
            <a:r>
              <a:rPr dirty="0" sz="900">
                <a:latin typeface="Barlow"/>
                <a:cs typeface="Barlow"/>
              </a:rPr>
              <a:t>de oprindelige </a:t>
            </a:r>
            <a:r>
              <a:rPr dirty="0" sz="900" spc="-5">
                <a:latin typeface="Barlow"/>
                <a:cs typeface="Barlow"/>
              </a:rPr>
              <a:t>nordiske </a:t>
            </a:r>
            <a:r>
              <a:rPr dirty="0" sz="900" spc="-10">
                <a:latin typeface="Barlow"/>
                <a:cs typeface="Barlow"/>
              </a:rPr>
              <a:t>folkefærd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deres  </a:t>
            </a:r>
            <a:r>
              <a:rPr dirty="0" sz="900">
                <a:latin typeface="Barlow"/>
                <a:cs typeface="Barlow"/>
              </a:rPr>
              <a:t>lange </a:t>
            </a:r>
            <a:r>
              <a:rPr dirty="0" sz="900" spc="-5">
                <a:latin typeface="Barlow"/>
                <a:cs typeface="Barlow"/>
              </a:rPr>
              <a:t>tradition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 spc="-10">
                <a:latin typeface="Barlow"/>
                <a:cs typeface="Barlow"/>
              </a:rPr>
              <a:t>leve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fri på </a:t>
            </a:r>
            <a:r>
              <a:rPr dirty="0" sz="900" spc="-5">
                <a:latin typeface="Barlow"/>
                <a:cs typeface="Barlow"/>
              </a:rPr>
              <a:t>naturens betingelser  </a:t>
            </a:r>
            <a:r>
              <a:rPr dirty="0" sz="900">
                <a:latin typeface="Barlow"/>
                <a:cs typeface="Barlow"/>
              </a:rPr>
              <a:t>finder </a:t>
            </a:r>
            <a:r>
              <a:rPr dirty="0" sz="900" spc="-5">
                <a:latin typeface="Barlow"/>
                <a:cs typeface="Barlow"/>
              </a:rPr>
              <a:t>Samlerne inspiration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det kolde </a:t>
            </a:r>
            <a:r>
              <a:rPr dirty="0" sz="900">
                <a:latin typeface="Barlow"/>
                <a:cs typeface="Barlow"/>
              </a:rPr>
              <a:t>klima og den til-  </a:t>
            </a:r>
            <a:r>
              <a:rPr dirty="0" sz="900" spc="-5">
                <a:latin typeface="Barlow"/>
                <a:cs typeface="Barlow"/>
              </a:rPr>
              <a:t>hørende arktiske kulturhistorie. Deres unikke </a:t>
            </a:r>
            <a:r>
              <a:rPr dirty="0" sz="900">
                <a:latin typeface="Barlow"/>
                <a:cs typeface="Barlow"/>
              </a:rPr>
              <a:t>samling  </a:t>
            </a:r>
            <a:r>
              <a:rPr dirty="0" sz="900" spc="-5">
                <a:latin typeface="Barlow"/>
                <a:cs typeface="Barlow"/>
              </a:rPr>
              <a:t>inkluderer </a:t>
            </a:r>
            <a:r>
              <a:rPr dirty="0" sz="900" spc="-10">
                <a:latin typeface="Barlow"/>
                <a:cs typeface="Barlow"/>
              </a:rPr>
              <a:t>derfor </a:t>
            </a:r>
            <a:r>
              <a:rPr dirty="0" sz="900" spc="-5">
                <a:latin typeface="Barlow"/>
                <a:cs typeface="Barlow"/>
              </a:rPr>
              <a:t>ekstraordinære naturoplevelser, </a:t>
            </a:r>
            <a:r>
              <a:rPr dirty="0" sz="900">
                <a:latin typeface="Barlow"/>
                <a:cs typeface="Barlow"/>
              </a:rPr>
              <a:t>hjem-  </a:t>
            </a:r>
            <a:r>
              <a:rPr dirty="0" sz="900" spc="-5">
                <a:latin typeface="Barlow"/>
                <a:cs typeface="Barlow"/>
              </a:rPr>
              <a:t>bragte </a:t>
            </a:r>
            <a:r>
              <a:rPr dirty="0" sz="900">
                <a:latin typeface="Barlow"/>
                <a:cs typeface="Barlow"/>
              </a:rPr>
              <a:t>ritualer som </a:t>
            </a:r>
            <a:r>
              <a:rPr dirty="0" sz="900" spc="-5">
                <a:latin typeface="Barlow"/>
                <a:cs typeface="Barlow"/>
              </a:rPr>
              <a:t>slow </a:t>
            </a:r>
            <a:r>
              <a:rPr dirty="0" sz="900" spc="-15">
                <a:latin typeface="Barlow"/>
                <a:cs typeface="Barlow"/>
              </a:rPr>
              <a:t>coffee, </a:t>
            </a:r>
            <a:r>
              <a:rPr dirty="0" sz="900" spc="-5">
                <a:latin typeface="Barlow"/>
                <a:cs typeface="Barlow"/>
              </a:rPr>
              <a:t>alternative jagtteknikker,  sindsrensende </a:t>
            </a:r>
            <a:r>
              <a:rPr dirty="0" sz="900">
                <a:latin typeface="Barlow"/>
                <a:cs typeface="Barlow"/>
              </a:rPr>
              <a:t>isbadning, </a:t>
            </a:r>
            <a:r>
              <a:rPr dirty="0" sz="900" spc="-10">
                <a:latin typeface="Barlow"/>
                <a:cs typeface="Barlow"/>
              </a:rPr>
              <a:t>æstetiske referencer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nationale  </a:t>
            </a:r>
            <a:r>
              <a:rPr dirty="0" sz="900" spc="-10">
                <a:latin typeface="Barlow"/>
                <a:cs typeface="Barlow"/>
              </a:rPr>
              <a:t>folkedragter, </a:t>
            </a:r>
            <a:r>
              <a:rPr dirty="0" sz="900" spc="-5">
                <a:latin typeface="Barlow"/>
                <a:cs typeface="Barlow"/>
              </a:rPr>
              <a:t>traditionelt </a:t>
            </a:r>
            <a:r>
              <a:rPr dirty="0" sz="900">
                <a:latin typeface="Barlow"/>
                <a:cs typeface="Barlow"/>
              </a:rPr>
              <a:t>håndværk med </a:t>
            </a:r>
            <a:r>
              <a:rPr dirty="0" sz="900" spc="-5">
                <a:latin typeface="Barlow"/>
                <a:cs typeface="Barlow"/>
              </a:rPr>
              <a:t>rustikke teksturer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minimalistisk </a:t>
            </a:r>
            <a:r>
              <a:rPr dirty="0" sz="900">
                <a:latin typeface="Barlow"/>
                <a:cs typeface="Barlow"/>
              </a:rPr>
              <a:t>design i </a:t>
            </a:r>
            <a:r>
              <a:rPr dirty="0" sz="900" spc="-5">
                <a:latin typeface="Barlow"/>
                <a:cs typeface="Barlow"/>
              </a:rPr>
              <a:t>rensende, kølige </a:t>
            </a:r>
            <a:r>
              <a:rPr dirty="0" sz="900" spc="-10">
                <a:latin typeface="Barlow"/>
                <a:cs typeface="Barlow"/>
              </a:rPr>
              <a:t>toner. </a:t>
            </a:r>
            <a:r>
              <a:rPr dirty="0" sz="900">
                <a:latin typeface="Barlow"/>
                <a:cs typeface="Barlow"/>
              </a:rPr>
              <a:t>Alle sam-  men </a:t>
            </a:r>
            <a:r>
              <a:rPr dirty="0" sz="900" spc="-5">
                <a:latin typeface="Barlow"/>
                <a:cs typeface="Barlow"/>
              </a:rPr>
              <a:t>unika ’samleobjekter’, </a:t>
            </a:r>
            <a:r>
              <a:rPr dirty="0" sz="900">
                <a:latin typeface="Barlow"/>
                <a:cs typeface="Barlow"/>
              </a:rPr>
              <a:t>som taler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sig selv i </a:t>
            </a:r>
            <a:r>
              <a:rPr dirty="0" sz="900" spc="-5">
                <a:latin typeface="Barlow"/>
                <a:cs typeface="Barlow"/>
              </a:rPr>
              <a:t>hjemmet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klædeskabet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skaber uvurderlige </a:t>
            </a:r>
            <a:r>
              <a:rPr dirty="0" sz="900">
                <a:latin typeface="Barlow"/>
                <a:cs typeface="Barlow"/>
              </a:rPr>
              <a:t>minder i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hverdagen.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51267" y="3008098"/>
            <a:ext cx="29419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a burning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desire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unique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destinations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search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quietness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world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full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noise,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Collectors  are attracted by places 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isolation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meditative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achievable. Whether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this is about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journeys, restaurants,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shopping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experiences,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Collectors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pursue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extra-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ordinary ‘wow’ moments that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feel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exclusive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only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few.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away from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flow of</a:t>
            </a:r>
            <a:r>
              <a:rPr dirty="0" sz="900" spc="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multiplicity.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51267" y="4430790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Finding inner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peace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at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top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Collectors’ list and,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therefore,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seek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breathtaking experiences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force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them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present. 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explore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undiscovered  wonders of nature, rediscover mystical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folklore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test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slower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ways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traditional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peoples,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Collectors  are driven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towards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north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find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meaning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-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expand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collection of rare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objects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over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world.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51267" y="6031333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Collectors are selective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when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are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acquire new  products.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Unique design with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raw,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stony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furry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surfaces,  ethical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production,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good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materials,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functionality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longivity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just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some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top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priorities.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same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time,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clothing must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be made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outdoor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‘on-the-go’,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made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either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intelligent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protective performance  materials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materials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nature’s own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self-cleansing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temperature adjusting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 qualities.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51267" y="7631876"/>
            <a:ext cx="2941955" cy="1981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Fascinated by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original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Nordic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people and their long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tra-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dition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living in the wild on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nature’s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terms,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Collectors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inspiration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cold climate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associated Arctic  cultural history.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Therefore,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unique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includes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extraordinary nature experiences,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rituals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brought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home   such 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slow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coffee,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alternative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hunting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techniques,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mind-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cleansing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winter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bathing,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aesthetic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references 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national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costumes, traditional craftsmanship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rustic textures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minimalist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in cleansing,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cool tones. Altogether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unique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‘collectibles’,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speak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themselves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home 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closet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create priceless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memories in the daily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67298" y="1780278"/>
            <a:ext cx="3441065" cy="60769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400" spc="135" b="1">
                <a:solidFill>
                  <a:srgbClr val="9D9D9C"/>
                </a:solidFill>
                <a:latin typeface="Gotham"/>
                <a:cs typeface="Gotham"/>
              </a:rPr>
              <a:t>01</a:t>
            </a:r>
            <a:r>
              <a:rPr dirty="0" sz="1400" spc="-150" b="1">
                <a:solidFill>
                  <a:srgbClr val="9D9D9C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tabLst>
                <a:tab pos="900430" algn="l"/>
              </a:tabLst>
            </a:pPr>
            <a:r>
              <a:rPr dirty="0" sz="2200" spc="290" b="1">
                <a:latin typeface="Gotham"/>
                <a:cs typeface="Gotham"/>
              </a:rPr>
              <a:t>THE	</a:t>
            </a:r>
            <a:r>
              <a:rPr dirty="0" sz="2200" b="1">
                <a:latin typeface="Gotham"/>
                <a:cs typeface="Gotham"/>
              </a:rPr>
              <a:t>C</a:t>
            </a:r>
            <a:r>
              <a:rPr dirty="0" sz="2200" spc="-290" b="1">
                <a:latin typeface="Gotham"/>
                <a:cs typeface="Gotham"/>
              </a:rPr>
              <a:t> </a:t>
            </a:r>
            <a:r>
              <a:rPr dirty="0" sz="2200" spc="365" b="1">
                <a:latin typeface="Gotham"/>
                <a:cs typeface="Gotham"/>
              </a:rPr>
              <a:t>OLLECT</a:t>
            </a:r>
            <a:r>
              <a:rPr dirty="0" sz="2200" spc="-315" b="1">
                <a:latin typeface="Gotham"/>
                <a:cs typeface="Gotham"/>
              </a:rPr>
              <a:t> </a:t>
            </a:r>
            <a:r>
              <a:rPr dirty="0" sz="2200" spc="290" b="1">
                <a:latin typeface="Gotham"/>
                <a:cs typeface="Gotham"/>
              </a:rPr>
              <a:t>ORS</a:t>
            </a:r>
            <a:r>
              <a:rPr dirty="0" sz="2200" spc="-220" b="1">
                <a:latin typeface="Gotham"/>
                <a:cs typeface="Gotham"/>
              </a:rPr>
              <a:t> </a:t>
            </a:r>
            <a:endParaRPr sz="2200">
              <a:latin typeface="Gotham"/>
              <a:cs typeface="Gotha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0004" y="3059997"/>
            <a:ext cx="4680000" cy="694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99299" y="9847102"/>
            <a:ext cx="367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Colin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Prior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458384" y="10397703"/>
            <a:ext cx="1346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808249" y="188528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30" y="983211"/>
            <a:ext cx="7632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10" b="1">
                <a:latin typeface="Gotham"/>
                <a:cs typeface="Gotham"/>
              </a:rPr>
              <a:t>MOOD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0004" y="1872005"/>
            <a:ext cx="3254476" cy="295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0004" y="4896002"/>
            <a:ext cx="3254476" cy="2675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66476" y="4896003"/>
            <a:ext cx="2973527" cy="2675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004" y="7643876"/>
            <a:ext cx="2635453" cy="23641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51999" y="7643876"/>
            <a:ext cx="3587999" cy="23641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279993" y="1872005"/>
            <a:ext cx="2520010" cy="3473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872000" y="5417997"/>
            <a:ext cx="3707999" cy="45900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871999" y="1872005"/>
            <a:ext cx="3708006" cy="3473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5417997"/>
            <a:ext cx="2520010" cy="45899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99299" y="4663102"/>
            <a:ext cx="7664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Bloc Studios x</a:t>
            </a:r>
            <a:r>
              <a:rPr dirty="0" sz="600" spc="-6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Tableau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9299" y="7410950"/>
            <a:ext cx="494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Jimmy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Nelson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25734" y="7410950"/>
            <a:ext cx="5187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Erik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Östensson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299" y="9847064"/>
            <a:ext cx="6019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Christian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Sølbeck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11333" y="9847064"/>
            <a:ext cx="4533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Shahar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Livne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9314" y="9847064"/>
            <a:ext cx="5111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Giorgio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Armani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31333" y="9847064"/>
            <a:ext cx="2292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Alanui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31333" y="5185072"/>
            <a:ext cx="2927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I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eh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o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5185072"/>
            <a:ext cx="8610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Johanna </a:t>
            </a:r>
            <a:r>
              <a:rPr dirty="0" sz="600" spc="-5">
                <a:latin typeface="Barlow"/>
                <a:cs typeface="Barlow"/>
              </a:rPr>
              <a:t>Grahn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Hollström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7296" y="10397703"/>
            <a:ext cx="1314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23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456860" y="10397703"/>
            <a:ext cx="1358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7296" y="1008011"/>
            <a:ext cx="4542701" cy="5023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99998" y="6103251"/>
            <a:ext cx="2568003" cy="3904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391299" y="2868059"/>
            <a:ext cx="2550795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Arkæologiske </a:t>
            </a:r>
            <a:r>
              <a:rPr dirty="0" sz="1200">
                <a:latin typeface="Gotham"/>
                <a:cs typeface="Gotham"/>
              </a:rPr>
              <a:t>fund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Archaeological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finds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Nationalt kunsthåndværk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National craft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Oprindelige </a:t>
            </a:r>
            <a:r>
              <a:rPr dirty="0" sz="1200" spc="-10">
                <a:latin typeface="Gotham"/>
                <a:cs typeface="Gotham"/>
              </a:rPr>
              <a:t>nordiske</a:t>
            </a:r>
            <a:r>
              <a:rPr dirty="0" sz="1200" spc="-15">
                <a:latin typeface="Gotham"/>
                <a:cs typeface="Gotham"/>
              </a:rPr>
              <a:t> folkefærd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Indigenous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Nordic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people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Hyldest </a:t>
            </a:r>
            <a:r>
              <a:rPr dirty="0" sz="1200">
                <a:latin typeface="Gotham"/>
                <a:cs typeface="Gotham"/>
              </a:rPr>
              <a:t>til </a:t>
            </a:r>
            <a:r>
              <a:rPr dirty="0" sz="1200" spc="-5">
                <a:latin typeface="Gotham"/>
                <a:cs typeface="Gotham"/>
              </a:rPr>
              <a:t>fortidens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traditioner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Tribute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to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traditions of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past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Det </a:t>
            </a:r>
            <a:r>
              <a:rPr dirty="0" sz="1200" spc="-5">
                <a:latin typeface="Gotham"/>
                <a:cs typeface="Gotham"/>
              </a:rPr>
              <a:t>simplere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liv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simpler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life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Skulpturelle genstande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Sculptural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objects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Rensende </a:t>
            </a:r>
            <a:r>
              <a:rPr dirty="0" sz="1200">
                <a:latin typeface="Gotham"/>
                <a:cs typeface="Gotham"/>
              </a:rPr>
              <a:t>ritualer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Cleansing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rituals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Unikke </a:t>
            </a:r>
            <a:r>
              <a:rPr dirty="0" sz="1200" spc="-15">
                <a:latin typeface="Gotham"/>
                <a:cs typeface="Gotham"/>
              </a:rPr>
              <a:t>wow-oplevelser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Unique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wow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moments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Naturens skjulte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vidundere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Hidden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wonders of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nature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Udstyr </a:t>
            </a:r>
            <a:r>
              <a:rPr dirty="0" sz="1200">
                <a:latin typeface="Gotham"/>
                <a:cs typeface="Gotham"/>
              </a:rPr>
              <a:t>til den </a:t>
            </a:r>
            <a:r>
              <a:rPr dirty="0" sz="1200" spc="-10">
                <a:latin typeface="Gotham"/>
                <a:cs typeface="Gotham"/>
              </a:rPr>
              <a:t>arktiske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nomade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Equipment for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Arctic</a:t>
            </a:r>
            <a:r>
              <a:rPr dirty="0" sz="1200" spc="-4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nomade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Fremtidens </a:t>
            </a:r>
            <a:r>
              <a:rPr dirty="0" sz="1200">
                <a:latin typeface="Gotham"/>
                <a:cs typeface="Gotham"/>
              </a:rPr>
              <a:t>luksus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Luxury of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future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Lidt men</a:t>
            </a:r>
            <a:r>
              <a:rPr dirty="0" sz="1200" spc="-10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godt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Less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but</a:t>
            </a:r>
            <a:r>
              <a:rPr dirty="0" sz="1200" spc="-7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good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00" y="983211"/>
            <a:ext cx="13703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</a:t>
            </a:r>
            <a:r>
              <a:rPr dirty="0" sz="1400" spc="-20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W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ORD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96601" y="5870362"/>
            <a:ext cx="4660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Harry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Morgan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9290" y="9847088"/>
            <a:ext cx="5543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Astrid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Andersen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296" y="10397703"/>
            <a:ext cx="1320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460517" y="10397703"/>
            <a:ext cx="1327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9589" y="8836758"/>
            <a:ext cx="222250" cy="1184275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200" b="1">
                <a:latin typeface="Gotham"/>
                <a:cs typeface="Gotham"/>
              </a:rPr>
              <a:t>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OURS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43153" y="7998517"/>
            <a:ext cx="3171190" cy="3637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700">
                <a:solidFill>
                  <a:srgbClr val="E3E3E3"/>
                </a:solidFill>
                <a:latin typeface="Gotham Light"/>
                <a:cs typeface="Gotham Light"/>
              </a:rPr>
              <a:t>01</a:t>
            </a:r>
            <a:endParaRPr sz="23700">
              <a:latin typeface="Gotham Light"/>
              <a:cs typeface="Gotham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99300" y="9191183"/>
            <a:ext cx="198373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 trykte </a:t>
            </a:r>
            <a:r>
              <a:rPr dirty="0" sz="600" spc="-5">
                <a:latin typeface="Barlow"/>
                <a:cs typeface="Barlow"/>
              </a:rPr>
              <a:t>farver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til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99300" y="9282623"/>
            <a:ext cx="20237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</a:t>
            </a:r>
            <a:r>
              <a:rPr dirty="0" sz="600" spc="3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præcise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300" y="9374063"/>
            <a:ext cx="20269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</a:t>
            </a:r>
            <a:r>
              <a:rPr dirty="0" sz="600" spc="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tekstilfarver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9300" y="9465502"/>
            <a:ext cx="194881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(TCX). </a:t>
            </a: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Der tages </a:t>
            </a:r>
            <a:r>
              <a:rPr dirty="0" sz="600" spc="-5">
                <a:latin typeface="Barlow"/>
                <a:cs typeface="Barlow"/>
              </a:rPr>
              <a:t>forbehold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for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300" y="9556943"/>
            <a:ext cx="17272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mindre </a:t>
            </a:r>
            <a:r>
              <a:rPr dirty="0" sz="600" spc="-10">
                <a:latin typeface="Barlow"/>
                <a:cs typeface="Barlow"/>
              </a:rPr>
              <a:t>fejl.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/ 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printed colours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</a:t>
            </a:r>
            <a:r>
              <a:rPr dirty="0" sz="600" spc="3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indications.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300" y="9648383"/>
            <a:ext cx="17602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</a:t>
            </a:r>
            <a:r>
              <a:rPr dirty="0" sz="600" spc="2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Home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9300" y="9739823"/>
            <a:ext cx="18237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</a:t>
            </a:r>
            <a:r>
              <a:rPr dirty="0" sz="600" spc="3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9300" y="9831263"/>
            <a:ext cx="1964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</a:t>
            </a:r>
            <a:r>
              <a:rPr dirty="0" sz="600" spc="7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99300" y="9922702"/>
            <a:ext cx="18446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 May be subject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minor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12275" y="9644801"/>
            <a:ext cx="2091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Bestil </a:t>
            </a:r>
            <a:r>
              <a:rPr dirty="0" sz="600">
                <a:latin typeface="Barlow"/>
                <a:cs typeface="Barlow"/>
              </a:rPr>
              <a:t>originale </a:t>
            </a:r>
            <a:r>
              <a:rPr dirty="0" sz="600" spc="-5">
                <a:latin typeface="Barlow"/>
                <a:cs typeface="Barlow"/>
              </a:rPr>
              <a:t>Pantone-farv</a:t>
            </a:r>
            <a:r>
              <a:rPr dirty="0" sz="600" spc="-5">
                <a:latin typeface="Barlow"/>
                <a:cs typeface="Barlow"/>
                <a:hlinkClick r:id="rId2"/>
              </a:rPr>
              <a:t>er </a:t>
            </a:r>
            <a:r>
              <a:rPr dirty="0" sz="600">
                <a:latin typeface="Barlow"/>
                <a:cs typeface="Barlow"/>
                <a:hlinkClick r:id="rId2"/>
              </a:rPr>
              <a:t>på</a:t>
            </a:r>
            <a:r>
              <a:rPr dirty="0" sz="600" spc="-25">
                <a:latin typeface="Barlow"/>
                <a:cs typeface="Barlow"/>
                <a:hlinkClick r:id="rId2"/>
              </a:rPr>
              <a:t> </a:t>
            </a:r>
            <a:r>
              <a:rPr dirty="0" sz="600" spc="-5">
                <a:latin typeface="Barlow"/>
                <a:cs typeface="Barlow"/>
                <a:hlinkClick r:id="rId2"/>
              </a:rPr>
              <a:t>www.trendstore.dk/pantone,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12275" y="9736242"/>
            <a:ext cx="21170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  <a:hlinkClick r:id="rId3"/>
              </a:rPr>
              <a:t>via mail </a:t>
            </a:r>
            <a:r>
              <a:rPr dirty="0" sz="600" spc="-5"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eller på </a:t>
            </a:r>
            <a:r>
              <a:rPr dirty="0" sz="600" spc="-10">
                <a:latin typeface="Barlow"/>
                <a:cs typeface="Barlow"/>
              </a:rPr>
              <a:t>telefon </a:t>
            </a:r>
            <a:r>
              <a:rPr dirty="0" sz="600">
                <a:latin typeface="Barlow"/>
                <a:cs typeface="Barlow"/>
              </a:rPr>
              <a:t>(+45) 9711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12275" y="9827681"/>
            <a:ext cx="20262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Order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original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Pantone colour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s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on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www.trendstore.eu/pantone,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12275" y="9919121"/>
            <a:ext cx="20275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via e-mail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by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phone (+45) 9711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229409" y="9471633"/>
            <a:ext cx="90170" cy="110489"/>
          </a:xfrm>
          <a:custGeom>
            <a:avLst/>
            <a:gdLst/>
            <a:ahLst/>
            <a:cxnLst/>
            <a:rect l="l" t="t" r="r" b="b"/>
            <a:pathLst>
              <a:path w="90170" h="110490">
                <a:moveTo>
                  <a:pt x="49786" y="42062"/>
                </a:moveTo>
                <a:lnTo>
                  <a:pt x="24968" y="42062"/>
                </a:lnTo>
                <a:lnTo>
                  <a:pt x="25603" y="42329"/>
                </a:lnTo>
                <a:lnTo>
                  <a:pt x="25780" y="42608"/>
                </a:lnTo>
                <a:lnTo>
                  <a:pt x="41043" y="69634"/>
                </a:lnTo>
                <a:lnTo>
                  <a:pt x="63550" y="109613"/>
                </a:lnTo>
                <a:lnTo>
                  <a:pt x="64592" y="110235"/>
                </a:lnTo>
                <a:lnTo>
                  <a:pt x="73012" y="110058"/>
                </a:lnTo>
                <a:lnTo>
                  <a:pt x="90119" y="110058"/>
                </a:lnTo>
                <a:lnTo>
                  <a:pt x="90119" y="69634"/>
                </a:lnTo>
                <a:lnTo>
                  <a:pt x="65189" y="69634"/>
                </a:lnTo>
                <a:lnTo>
                  <a:pt x="64769" y="68973"/>
                </a:lnTo>
                <a:lnTo>
                  <a:pt x="49786" y="42062"/>
                </a:lnTo>
                <a:close/>
              </a:path>
              <a:path w="90170" h="110490">
                <a:moveTo>
                  <a:pt x="90119" y="110058"/>
                </a:moveTo>
                <a:lnTo>
                  <a:pt x="73012" y="110058"/>
                </a:lnTo>
                <a:lnTo>
                  <a:pt x="79527" y="110147"/>
                </a:lnTo>
                <a:lnTo>
                  <a:pt x="90119" y="110147"/>
                </a:lnTo>
                <a:close/>
              </a:path>
              <a:path w="90170" h="110490">
                <a:moveTo>
                  <a:pt x="13373" y="88"/>
                </a:moveTo>
                <a:lnTo>
                  <a:pt x="0" y="88"/>
                </a:lnTo>
                <a:lnTo>
                  <a:pt x="0" y="109981"/>
                </a:lnTo>
                <a:lnTo>
                  <a:pt x="25996" y="109981"/>
                </a:lnTo>
                <a:lnTo>
                  <a:pt x="24968" y="42062"/>
                </a:lnTo>
                <a:lnTo>
                  <a:pt x="49786" y="42062"/>
                </a:lnTo>
                <a:lnTo>
                  <a:pt x="36883" y="18888"/>
                </a:lnTo>
                <a:lnTo>
                  <a:pt x="26708" y="507"/>
                </a:lnTo>
                <a:lnTo>
                  <a:pt x="25970" y="165"/>
                </a:lnTo>
                <a:lnTo>
                  <a:pt x="18567" y="165"/>
                </a:lnTo>
                <a:lnTo>
                  <a:pt x="13373" y="88"/>
                </a:lnTo>
                <a:close/>
              </a:path>
              <a:path w="90170" h="110490">
                <a:moveTo>
                  <a:pt x="90119" y="241"/>
                </a:moveTo>
                <a:lnTo>
                  <a:pt x="64604" y="241"/>
                </a:lnTo>
                <a:lnTo>
                  <a:pt x="65658" y="69532"/>
                </a:lnTo>
                <a:lnTo>
                  <a:pt x="65189" y="69634"/>
                </a:lnTo>
                <a:lnTo>
                  <a:pt x="90119" y="69634"/>
                </a:lnTo>
                <a:lnTo>
                  <a:pt x="90119" y="241"/>
                </a:lnTo>
                <a:close/>
              </a:path>
              <a:path w="90170" h="110490">
                <a:moveTo>
                  <a:pt x="25615" y="0"/>
                </a:moveTo>
                <a:lnTo>
                  <a:pt x="18567" y="165"/>
                </a:lnTo>
                <a:lnTo>
                  <a:pt x="25970" y="165"/>
                </a:lnTo>
                <a:lnTo>
                  <a:pt x="256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533330" y="9471615"/>
            <a:ext cx="90805" cy="110489"/>
          </a:xfrm>
          <a:custGeom>
            <a:avLst/>
            <a:gdLst/>
            <a:ahLst/>
            <a:cxnLst/>
            <a:rect l="l" t="t" r="r" b="b"/>
            <a:pathLst>
              <a:path w="90804" h="110490">
                <a:moveTo>
                  <a:pt x="49761" y="42151"/>
                </a:moveTo>
                <a:lnTo>
                  <a:pt x="24904" y="42151"/>
                </a:lnTo>
                <a:lnTo>
                  <a:pt x="25907" y="42900"/>
                </a:lnTo>
                <a:lnTo>
                  <a:pt x="26390" y="43700"/>
                </a:lnTo>
                <a:lnTo>
                  <a:pt x="63563" y="109664"/>
                </a:lnTo>
                <a:lnTo>
                  <a:pt x="64604" y="110274"/>
                </a:lnTo>
                <a:lnTo>
                  <a:pt x="71361" y="110058"/>
                </a:lnTo>
                <a:lnTo>
                  <a:pt x="90233" y="110058"/>
                </a:lnTo>
                <a:lnTo>
                  <a:pt x="90233" y="70383"/>
                </a:lnTo>
                <a:lnTo>
                  <a:pt x="65671" y="70383"/>
                </a:lnTo>
                <a:lnTo>
                  <a:pt x="65049" y="69443"/>
                </a:lnTo>
                <a:lnTo>
                  <a:pt x="64858" y="69202"/>
                </a:lnTo>
                <a:lnTo>
                  <a:pt x="49761" y="42151"/>
                </a:lnTo>
                <a:close/>
              </a:path>
              <a:path w="90804" h="110490">
                <a:moveTo>
                  <a:pt x="90233" y="110058"/>
                </a:moveTo>
                <a:lnTo>
                  <a:pt x="71361" y="110058"/>
                </a:lnTo>
                <a:lnTo>
                  <a:pt x="76225" y="110159"/>
                </a:lnTo>
                <a:lnTo>
                  <a:pt x="90233" y="110159"/>
                </a:lnTo>
                <a:close/>
              </a:path>
              <a:path w="90804" h="110490">
                <a:moveTo>
                  <a:pt x="9575" y="101"/>
                </a:moveTo>
                <a:lnTo>
                  <a:pt x="0" y="101"/>
                </a:lnTo>
                <a:lnTo>
                  <a:pt x="0" y="110032"/>
                </a:lnTo>
                <a:lnTo>
                  <a:pt x="25971" y="110032"/>
                </a:lnTo>
                <a:lnTo>
                  <a:pt x="24904" y="42151"/>
                </a:lnTo>
                <a:lnTo>
                  <a:pt x="49761" y="42151"/>
                </a:lnTo>
                <a:lnTo>
                  <a:pt x="26644" y="634"/>
                </a:lnTo>
                <a:lnTo>
                  <a:pt x="25815" y="203"/>
                </a:lnTo>
                <a:lnTo>
                  <a:pt x="16433" y="203"/>
                </a:lnTo>
                <a:lnTo>
                  <a:pt x="9575" y="101"/>
                </a:lnTo>
                <a:close/>
              </a:path>
              <a:path w="90804" h="110490">
                <a:moveTo>
                  <a:pt x="90233" y="292"/>
                </a:moveTo>
                <a:lnTo>
                  <a:pt x="64566" y="292"/>
                </a:lnTo>
                <a:lnTo>
                  <a:pt x="65671" y="70383"/>
                </a:lnTo>
                <a:lnTo>
                  <a:pt x="90233" y="70383"/>
                </a:lnTo>
                <a:lnTo>
                  <a:pt x="90233" y="292"/>
                </a:lnTo>
                <a:close/>
              </a:path>
              <a:path w="90804" h="110490">
                <a:moveTo>
                  <a:pt x="25425" y="0"/>
                </a:moveTo>
                <a:lnTo>
                  <a:pt x="16433" y="203"/>
                </a:lnTo>
                <a:lnTo>
                  <a:pt x="25815" y="203"/>
                </a:lnTo>
                <a:lnTo>
                  <a:pt x="25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412740" y="9468075"/>
            <a:ext cx="107950" cy="117475"/>
          </a:xfrm>
          <a:custGeom>
            <a:avLst/>
            <a:gdLst/>
            <a:ahLst/>
            <a:cxnLst/>
            <a:rect l="l" t="t" r="r" b="b"/>
            <a:pathLst>
              <a:path w="107950" h="117475">
                <a:moveTo>
                  <a:pt x="56326" y="0"/>
                </a:moveTo>
                <a:lnTo>
                  <a:pt x="13488" y="17961"/>
                </a:lnTo>
                <a:lnTo>
                  <a:pt x="0" y="57312"/>
                </a:lnTo>
                <a:lnTo>
                  <a:pt x="449" y="66609"/>
                </a:lnTo>
                <a:lnTo>
                  <a:pt x="5902" y="87240"/>
                </a:lnTo>
                <a:lnTo>
                  <a:pt x="16623" y="103121"/>
                </a:lnTo>
                <a:lnTo>
                  <a:pt x="31153" y="113325"/>
                </a:lnTo>
                <a:lnTo>
                  <a:pt x="48036" y="116926"/>
                </a:lnTo>
                <a:lnTo>
                  <a:pt x="61353" y="116184"/>
                </a:lnTo>
                <a:lnTo>
                  <a:pt x="72569" y="113721"/>
                </a:lnTo>
                <a:lnTo>
                  <a:pt x="82047" y="109270"/>
                </a:lnTo>
                <a:lnTo>
                  <a:pt x="90149" y="102563"/>
                </a:lnTo>
                <a:lnTo>
                  <a:pt x="96969" y="93398"/>
                </a:lnTo>
                <a:lnTo>
                  <a:pt x="49579" y="93398"/>
                </a:lnTo>
                <a:lnTo>
                  <a:pt x="38028" y="88224"/>
                </a:lnTo>
                <a:lnTo>
                  <a:pt x="26388" y="57312"/>
                </a:lnTo>
                <a:lnTo>
                  <a:pt x="27025" y="49578"/>
                </a:lnTo>
                <a:lnTo>
                  <a:pt x="52392" y="23353"/>
                </a:lnTo>
                <a:lnTo>
                  <a:pt x="97229" y="23353"/>
                </a:lnTo>
                <a:lnTo>
                  <a:pt x="94704" y="19162"/>
                </a:lnTo>
                <a:lnTo>
                  <a:pt x="86327" y="10771"/>
                </a:lnTo>
                <a:lnTo>
                  <a:pt x="75582" y="4480"/>
                </a:lnTo>
                <a:lnTo>
                  <a:pt x="69286" y="2195"/>
                </a:lnTo>
                <a:lnTo>
                  <a:pt x="62863" y="710"/>
                </a:lnTo>
                <a:lnTo>
                  <a:pt x="56326" y="0"/>
                </a:lnTo>
                <a:close/>
              </a:path>
              <a:path w="107950" h="117475">
                <a:moveTo>
                  <a:pt x="97229" y="23353"/>
                </a:moveTo>
                <a:lnTo>
                  <a:pt x="52392" y="23353"/>
                </a:lnTo>
                <a:lnTo>
                  <a:pt x="60362" y="24314"/>
                </a:lnTo>
                <a:lnTo>
                  <a:pt x="67229" y="27453"/>
                </a:lnTo>
                <a:lnTo>
                  <a:pt x="80904" y="59421"/>
                </a:lnTo>
                <a:lnTo>
                  <a:pt x="80180" y="64183"/>
                </a:lnTo>
                <a:lnTo>
                  <a:pt x="79913" y="69085"/>
                </a:lnTo>
                <a:lnTo>
                  <a:pt x="78656" y="73683"/>
                </a:lnTo>
                <a:lnTo>
                  <a:pt x="72170" y="85333"/>
                </a:lnTo>
                <a:lnTo>
                  <a:pt x="61719" y="92169"/>
                </a:lnTo>
                <a:lnTo>
                  <a:pt x="49579" y="93398"/>
                </a:lnTo>
                <a:lnTo>
                  <a:pt x="96969" y="93398"/>
                </a:lnTo>
                <a:lnTo>
                  <a:pt x="100225" y="89022"/>
                </a:lnTo>
                <a:lnTo>
                  <a:pt x="105997" y="74256"/>
                </a:lnTo>
                <a:lnTo>
                  <a:pt x="107479" y="59421"/>
                </a:lnTo>
                <a:lnTo>
                  <a:pt x="107566" y="58228"/>
                </a:lnTo>
                <a:lnTo>
                  <a:pt x="105110" y="41425"/>
                </a:lnTo>
                <a:lnTo>
                  <a:pt x="100902" y="29448"/>
                </a:lnTo>
                <a:lnTo>
                  <a:pt x="97229" y="233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41663" y="9471878"/>
            <a:ext cx="84455" cy="109855"/>
          </a:xfrm>
          <a:custGeom>
            <a:avLst/>
            <a:gdLst/>
            <a:ahLst/>
            <a:cxnLst/>
            <a:rect l="l" t="t" r="r" b="b"/>
            <a:pathLst>
              <a:path w="84454" h="109854">
                <a:moveTo>
                  <a:pt x="79095" y="0"/>
                </a:moveTo>
                <a:lnTo>
                  <a:pt x="0" y="0"/>
                </a:lnTo>
                <a:lnTo>
                  <a:pt x="0" y="109715"/>
                </a:lnTo>
                <a:lnTo>
                  <a:pt x="84188" y="109715"/>
                </a:lnTo>
                <a:lnTo>
                  <a:pt x="84188" y="88341"/>
                </a:lnTo>
                <a:lnTo>
                  <a:pt x="26771" y="88341"/>
                </a:lnTo>
                <a:lnTo>
                  <a:pt x="26771" y="61810"/>
                </a:lnTo>
                <a:lnTo>
                  <a:pt x="75895" y="61810"/>
                </a:lnTo>
                <a:lnTo>
                  <a:pt x="75895" y="41046"/>
                </a:lnTo>
                <a:lnTo>
                  <a:pt x="26822" y="41046"/>
                </a:lnTo>
                <a:lnTo>
                  <a:pt x="26822" y="20942"/>
                </a:lnTo>
                <a:lnTo>
                  <a:pt x="79095" y="20942"/>
                </a:lnTo>
                <a:lnTo>
                  <a:pt x="79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032200" y="9471703"/>
            <a:ext cx="92075" cy="110489"/>
          </a:xfrm>
          <a:custGeom>
            <a:avLst/>
            <a:gdLst/>
            <a:ahLst/>
            <a:cxnLst/>
            <a:rect l="l" t="t" r="r" b="b"/>
            <a:pathLst>
              <a:path w="92075" h="110490">
                <a:moveTo>
                  <a:pt x="28422" y="0"/>
                </a:moveTo>
                <a:lnTo>
                  <a:pt x="1308" y="25"/>
                </a:lnTo>
                <a:lnTo>
                  <a:pt x="673" y="114"/>
                </a:lnTo>
                <a:lnTo>
                  <a:pt x="0" y="165"/>
                </a:lnTo>
                <a:lnTo>
                  <a:pt x="0" y="109943"/>
                </a:lnTo>
                <a:lnTo>
                  <a:pt x="26924" y="109943"/>
                </a:lnTo>
                <a:lnTo>
                  <a:pt x="26924" y="74129"/>
                </a:lnTo>
                <a:lnTo>
                  <a:pt x="30137" y="74117"/>
                </a:lnTo>
                <a:lnTo>
                  <a:pt x="74180" y="70192"/>
                </a:lnTo>
                <a:lnTo>
                  <a:pt x="87798" y="54000"/>
                </a:lnTo>
                <a:lnTo>
                  <a:pt x="27063" y="54000"/>
                </a:lnTo>
                <a:lnTo>
                  <a:pt x="27063" y="20573"/>
                </a:lnTo>
                <a:lnTo>
                  <a:pt x="35598" y="20573"/>
                </a:lnTo>
                <a:lnTo>
                  <a:pt x="43929" y="20192"/>
                </a:lnTo>
                <a:lnTo>
                  <a:pt x="88870" y="20192"/>
                </a:lnTo>
                <a:lnTo>
                  <a:pt x="59486" y="177"/>
                </a:lnTo>
                <a:lnTo>
                  <a:pt x="28422" y="0"/>
                </a:lnTo>
                <a:close/>
              </a:path>
              <a:path w="92075" h="110490">
                <a:moveTo>
                  <a:pt x="29815" y="74129"/>
                </a:moveTo>
                <a:lnTo>
                  <a:pt x="28194" y="74129"/>
                </a:lnTo>
                <a:lnTo>
                  <a:pt x="29171" y="74155"/>
                </a:lnTo>
                <a:lnTo>
                  <a:pt x="29815" y="74129"/>
                </a:lnTo>
                <a:close/>
              </a:path>
              <a:path w="92075" h="110490">
                <a:moveTo>
                  <a:pt x="35433" y="53670"/>
                </a:moveTo>
                <a:lnTo>
                  <a:pt x="27063" y="54000"/>
                </a:lnTo>
                <a:lnTo>
                  <a:pt x="87798" y="54000"/>
                </a:lnTo>
                <a:lnTo>
                  <a:pt x="87938" y="53682"/>
                </a:lnTo>
                <a:lnTo>
                  <a:pt x="35433" y="53670"/>
                </a:lnTo>
                <a:close/>
              </a:path>
              <a:path w="92075" h="110490">
                <a:moveTo>
                  <a:pt x="88870" y="20192"/>
                </a:moveTo>
                <a:lnTo>
                  <a:pt x="43929" y="20192"/>
                </a:lnTo>
                <a:lnTo>
                  <a:pt x="61988" y="21234"/>
                </a:lnTo>
                <a:lnTo>
                  <a:pt x="65366" y="29425"/>
                </a:lnTo>
                <a:lnTo>
                  <a:pt x="65405" y="46443"/>
                </a:lnTo>
                <a:lnTo>
                  <a:pt x="60845" y="52082"/>
                </a:lnTo>
                <a:lnTo>
                  <a:pt x="43662" y="53682"/>
                </a:lnTo>
                <a:lnTo>
                  <a:pt x="87943" y="53670"/>
                </a:lnTo>
                <a:lnTo>
                  <a:pt x="90573" y="47669"/>
                </a:lnTo>
                <a:lnTo>
                  <a:pt x="91980" y="37963"/>
                </a:lnTo>
                <a:lnTo>
                  <a:pt x="91071" y="27533"/>
                </a:lnTo>
                <a:lnTo>
                  <a:pt x="88870" y="20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113142" y="9471641"/>
            <a:ext cx="107950" cy="110489"/>
          </a:xfrm>
          <a:custGeom>
            <a:avLst/>
            <a:gdLst/>
            <a:ahLst/>
            <a:cxnLst/>
            <a:rect l="l" t="t" r="r" b="b"/>
            <a:pathLst>
              <a:path w="107950" h="110490">
                <a:moveTo>
                  <a:pt x="40563" y="0"/>
                </a:moveTo>
                <a:lnTo>
                  <a:pt x="39763" y="634"/>
                </a:lnTo>
                <a:lnTo>
                  <a:pt x="29560" y="28771"/>
                </a:lnTo>
                <a:lnTo>
                  <a:pt x="467" y="108711"/>
                </a:lnTo>
                <a:lnTo>
                  <a:pt x="0" y="110134"/>
                </a:lnTo>
                <a:lnTo>
                  <a:pt x="28562" y="110185"/>
                </a:lnTo>
                <a:lnTo>
                  <a:pt x="30556" y="103682"/>
                </a:lnTo>
                <a:lnTo>
                  <a:pt x="32004" y="99186"/>
                </a:lnTo>
                <a:lnTo>
                  <a:pt x="33743" y="93141"/>
                </a:lnTo>
                <a:lnTo>
                  <a:pt x="34442" y="92633"/>
                </a:lnTo>
                <a:lnTo>
                  <a:pt x="101304" y="92621"/>
                </a:lnTo>
                <a:lnTo>
                  <a:pt x="94071" y="72580"/>
                </a:lnTo>
                <a:lnTo>
                  <a:pt x="40297" y="72580"/>
                </a:lnTo>
                <a:lnTo>
                  <a:pt x="53467" y="26822"/>
                </a:lnTo>
                <a:lnTo>
                  <a:pt x="77555" y="26822"/>
                </a:lnTo>
                <a:lnTo>
                  <a:pt x="68072" y="546"/>
                </a:lnTo>
                <a:lnTo>
                  <a:pt x="67582" y="152"/>
                </a:lnTo>
                <a:lnTo>
                  <a:pt x="50266" y="152"/>
                </a:lnTo>
                <a:lnTo>
                  <a:pt x="40563" y="0"/>
                </a:lnTo>
                <a:close/>
              </a:path>
              <a:path w="107950" h="110490">
                <a:moveTo>
                  <a:pt x="101304" y="92621"/>
                </a:moveTo>
                <a:lnTo>
                  <a:pt x="73228" y="92621"/>
                </a:lnTo>
                <a:lnTo>
                  <a:pt x="73850" y="93344"/>
                </a:lnTo>
                <a:lnTo>
                  <a:pt x="75615" y="99390"/>
                </a:lnTo>
                <a:lnTo>
                  <a:pt x="76974" y="103924"/>
                </a:lnTo>
                <a:lnTo>
                  <a:pt x="78727" y="109131"/>
                </a:lnTo>
                <a:lnTo>
                  <a:pt x="79743" y="110058"/>
                </a:lnTo>
                <a:lnTo>
                  <a:pt x="93806" y="110139"/>
                </a:lnTo>
                <a:lnTo>
                  <a:pt x="107505" y="110134"/>
                </a:lnTo>
                <a:lnTo>
                  <a:pt x="107214" y="109131"/>
                </a:lnTo>
                <a:lnTo>
                  <a:pt x="107111" y="108711"/>
                </a:lnTo>
                <a:lnTo>
                  <a:pt x="101304" y="92621"/>
                </a:lnTo>
                <a:close/>
              </a:path>
              <a:path w="107950" h="110490">
                <a:moveTo>
                  <a:pt x="71029" y="92633"/>
                </a:moveTo>
                <a:lnTo>
                  <a:pt x="34442" y="92633"/>
                </a:lnTo>
                <a:lnTo>
                  <a:pt x="53740" y="92697"/>
                </a:lnTo>
                <a:lnTo>
                  <a:pt x="71029" y="92633"/>
                </a:lnTo>
                <a:close/>
              </a:path>
              <a:path w="107950" h="110490">
                <a:moveTo>
                  <a:pt x="77555" y="26822"/>
                </a:moveTo>
                <a:lnTo>
                  <a:pt x="53467" y="26822"/>
                </a:lnTo>
                <a:lnTo>
                  <a:pt x="67525" y="72580"/>
                </a:lnTo>
                <a:lnTo>
                  <a:pt x="94071" y="72580"/>
                </a:lnTo>
                <a:lnTo>
                  <a:pt x="77555" y="26822"/>
                </a:lnTo>
                <a:close/>
              </a:path>
              <a:path w="107950" h="110490">
                <a:moveTo>
                  <a:pt x="67424" y="25"/>
                </a:moveTo>
                <a:lnTo>
                  <a:pt x="50266" y="152"/>
                </a:lnTo>
                <a:lnTo>
                  <a:pt x="67582" y="152"/>
                </a:lnTo>
                <a:lnTo>
                  <a:pt x="67424" y="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329661" y="9471882"/>
            <a:ext cx="82550" cy="109855"/>
          </a:xfrm>
          <a:custGeom>
            <a:avLst/>
            <a:gdLst/>
            <a:ahLst/>
            <a:cxnLst/>
            <a:rect l="l" t="t" r="r" b="b"/>
            <a:pathLst>
              <a:path w="82550" h="109854">
                <a:moveTo>
                  <a:pt x="82524" y="0"/>
                </a:moveTo>
                <a:lnTo>
                  <a:pt x="0" y="0"/>
                </a:lnTo>
                <a:lnTo>
                  <a:pt x="0" y="21501"/>
                </a:lnTo>
                <a:lnTo>
                  <a:pt x="27787" y="21501"/>
                </a:lnTo>
                <a:lnTo>
                  <a:pt x="27787" y="109677"/>
                </a:lnTo>
                <a:lnTo>
                  <a:pt x="54902" y="109677"/>
                </a:lnTo>
                <a:lnTo>
                  <a:pt x="54902" y="21488"/>
                </a:lnTo>
                <a:lnTo>
                  <a:pt x="82524" y="21488"/>
                </a:lnTo>
                <a:lnTo>
                  <a:pt x="82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732142" y="9469401"/>
            <a:ext cx="47625" cy="50165"/>
          </a:xfrm>
          <a:custGeom>
            <a:avLst/>
            <a:gdLst/>
            <a:ahLst/>
            <a:cxnLst/>
            <a:rect l="l" t="t" r="r" b="b"/>
            <a:pathLst>
              <a:path w="47625" h="50165">
                <a:moveTo>
                  <a:pt x="23757" y="0"/>
                </a:moveTo>
                <a:lnTo>
                  <a:pt x="14504" y="1943"/>
                </a:lnTo>
                <a:lnTo>
                  <a:pt x="6950" y="7264"/>
                </a:lnTo>
                <a:lnTo>
                  <a:pt x="1856" y="15166"/>
                </a:lnTo>
                <a:lnTo>
                  <a:pt x="0" y="24764"/>
                </a:lnTo>
                <a:lnTo>
                  <a:pt x="14" y="25018"/>
                </a:lnTo>
                <a:lnTo>
                  <a:pt x="1835" y="34546"/>
                </a:lnTo>
                <a:lnTo>
                  <a:pt x="6909" y="42462"/>
                </a:lnTo>
                <a:lnTo>
                  <a:pt x="14447" y="47806"/>
                </a:lnTo>
                <a:lnTo>
                  <a:pt x="23693" y="49783"/>
                </a:lnTo>
                <a:lnTo>
                  <a:pt x="32929" y="47848"/>
                </a:lnTo>
                <a:lnTo>
                  <a:pt x="37820" y="44399"/>
                </a:lnTo>
                <a:lnTo>
                  <a:pt x="23617" y="44399"/>
                </a:lnTo>
                <a:lnTo>
                  <a:pt x="16338" y="42901"/>
                </a:lnTo>
                <a:lnTo>
                  <a:pt x="10580" y="38796"/>
                </a:lnTo>
                <a:lnTo>
                  <a:pt x="6804" y="32585"/>
                </a:lnTo>
                <a:lnTo>
                  <a:pt x="5469" y="24764"/>
                </a:lnTo>
                <a:lnTo>
                  <a:pt x="6872" y="16991"/>
                </a:lnTo>
                <a:lnTo>
                  <a:pt x="10714" y="10837"/>
                </a:lnTo>
                <a:lnTo>
                  <a:pt x="16527" y="6796"/>
                </a:lnTo>
                <a:lnTo>
                  <a:pt x="23846" y="5359"/>
                </a:lnTo>
                <a:lnTo>
                  <a:pt x="37804" y="5359"/>
                </a:lnTo>
                <a:lnTo>
                  <a:pt x="33007" y="1964"/>
                </a:lnTo>
                <a:lnTo>
                  <a:pt x="23757" y="0"/>
                </a:lnTo>
                <a:close/>
              </a:path>
              <a:path w="47625" h="50165">
                <a:moveTo>
                  <a:pt x="37804" y="5359"/>
                </a:moveTo>
                <a:lnTo>
                  <a:pt x="23846" y="5359"/>
                </a:lnTo>
                <a:lnTo>
                  <a:pt x="31114" y="6868"/>
                </a:lnTo>
                <a:lnTo>
                  <a:pt x="36885" y="10993"/>
                </a:lnTo>
                <a:lnTo>
                  <a:pt x="40680" y="17216"/>
                </a:lnTo>
                <a:lnTo>
                  <a:pt x="42019" y="25018"/>
                </a:lnTo>
                <a:lnTo>
                  <a:pt x="40605" y="32779"/>
                </a:lnTo>
                <a:lnTo>
                  <a:pt x="36752" y="38928"/>
                </a:lnTo>
                <a:lnTo>
                  <a:pt x="30932" y="42967"/>
                </a:lnTo>
                <a:lnTo>
                  <a:pt x="23617" y="44399"/>
                </a:lnTo>
                <a:lnTo>
                  <a:pt x="37820" y="44399"/>
                </a:lnTo>
                <a:lnTo>
                  <a:pt x="40494" y="42513"/>
                </a:lnTo>
                <a:lnTo>
                  <a:pt x="45608" y="34596"/>
                </a:lnTo>
                <a:lnTo>
                  <a:pt x="47473" y="25018"/>
                </a:lnTo>
                <a:lnTo>
                  <a:pt x="47464" y="24764"/>
                </a:lnTo>
                <a:lnTo>
                  <a:pt x="45636" y="15223"/>
                </a:lnTo>
                <a:lnTo>
                  <a:pt x="40554" y="7305"/>
                </a:lnTo>
                <a:lnTo>
                  <a:pt x="37804" y="5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746741" y="9480408"/>
            <a:ext cx="20320" cy="29209"/>
          </a:xfrm>
          <a:custGeom>
            <a:avLst/>
            <a:gdLst/>
            <a:ahLst/>
            <a:cxnLst/>
            <a:rect l="l" t="t" r="r" b="b"/>
            <a:pathLst>
              <a:path w="20320" h="29209">
                <a:moveTo>
                  <a:pt x="15146" y="15214"/>
                </a:moveTo>
                <a:lnTo>
                  <a:pt x="6946" y="15214"/>
                </a:lnTo>
                <a:lnTo>
                  <a:pt x="8128" y="15824"/>
                </a:lnTo>
                <a:lnTo>
                  <a:pt x="10045" y="19951"/>
                </a:lnTo>
                <a:lnTo>
                  <a:pt x="11341" y="22072"/>
                </a:lnTo>
                <a:lnTo>
                  <a:pt x="14897" y="28600"/>
                </a:lnTo>
                <a:lnTo>
                  <a:pt x="20218" y="27647"/>
                </a:lnTo>
                <a:lnTo>
                  <a:pt x="13532" y="15951"/>
                </a:lnTo>
                <a:lnTo>
                  <a:pt x="13532" y="15824"/>
                </a:lnTo>
                <a:lnTo>
                  <a:pt x="14287" y="15494"/>
                </a:lnTo>
                <a:lnTo>
                  <a:pt x="15146" y="15214"/>
                </a:lnTo>
                <a:close/>
              </a:path>
              <a:path w="20320" h="29209">
                <a:moveTo>
                  <a:pt x="9207" y="0"/>
                </a:moveTo>
                <a:lnTo>
                  <a:pt x="4597" y="330"/>
                </a:lnTo>
                <a:lnTo>
                  <a:pt x="0" y="330"/>
                </a:lnTo>
                <a:lnTo>
                  <a:pt x="0" y="27851"/>
                </a:lnTo>
                <a:lnTo>
                  <a:pt x="4838" y="27851"/>
                </a:lnTo>
                <a:lnTo>
                  <a:pt x="4838" y="15951"/>
                </a:lnTo>
                <a:lnTo>
                  <a:pt x="6946" y="15214"/>
                </a:lnTo>
                <a:lnTo>
                  <a:pt x="15146" y="15214"/>
                </a:lnTo>
                <a:lnTo>
                  <a:pt x="18935" y="13982"/>
                </a:lnTo>
                <a:lnTo>
                  <a:pt x="20296" y="11988"/>
                </a:lnTo>
                <a:lnTo>
                  <a:pt x="5143" y="11988"/>
                </a:lnTo>
                <a:lnTo>
                  <a:pt x="5143" y="3670"/>
                </a:lnTo>
                <a:lnTo>
                  <a:pt x="19947" y="3670"/>
                </a:lnTo>
                <a:lnTo>
                  <a:pt x="19926" y="3289"/>
                </a:lnTo>
                <a:lnTo>
                  <a:pt x="18034" y="838"/>
                </a:lnTo>
                <a:lnTo>
                  <a:pt x="9207" y="0"/>
                </a:lnTo>
                <a:close/>
              </a:path>
              <a:path w="20320" h="29209">
                <a:moveTo>
                  <a:pt x="19952" y="3759"/>
                </a:moveTo>
                <a:lnTo>
                  <a:pt x="9537" y="3759"/>
                </a:lnTo>
                <a:lnTo>
                  <a:pt x="13550" y="4318"/>
                </a:lnTo>
                <a:lnTo>
                  <a:pt x="14744" y="5511"/>
                </a:lnTo>
                <a:lnTo>
                  <a:pt x="14668" y="9982"/>
                </a:lnTo>
                <a:lnTo>
                  <a:pt x="13677" y="11404"/>
                </a:lnTo>
                <a:lnTo>
                  <a:pt x="9499" y="11849"/>
                </a:lnTo>
                <a:lnTo>
                  <a:pt x="7442" y="11874"/>
                </a:lnTo>
                <a:lnTo>
                  <a:pt x="5143" y="11988"/>
                </a:lnTo>
                <a:lnTo>
                  <a:pt x="20296" y="11988"/>
                </a:lnTo>
                <a:lnTo>
                  <a:pt x="20304" y="9982"/>
                </a:lnTo>
                <a:lnTo>
                  <a:pt x="19952" y="3759"/>
                </a:lnTo>
                <a:close/>
              </a:path>
              <a:path w="20320" h="29209">
                <a:moveTo>
                  <a:pt x="19947" y="3670"/>
                </a:moveTo>
                <a:lnTo>
                  <a:pt x="5143" y="3670"/>
                </a:lnTo>
                <a:lnTo>
                  <a:pt x="7391" y="3784"/>
                </a:lnTo>
                <a:lnTo>
                  <a:pt x="9537" y="3759"/>
                </a:lnTo>
                <a:lnTo>
                  <a:pt x="19952" y="3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8699300" y="2651303"/>
            <a:ext cx="100330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11-0601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Bright </a:t>
            </a:r>
            <a:r>
              <a:rPr dirty="0" sz="800" spc="5">
                <a:latin typeface="Barlow"/>
                <a:cs typeface="Barlow"/>
              </a:rPr>
              <a:t>White  </a:t>
            </a: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White </a:t>
            </a:r>
            <a:r>
              <a:rPr dirty="0" sz="800">
                <a:latin typeface="Barlow"/>
                <a:cs typeface="Barlow"/>
              </a:rPr>
              <a:t>C 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0-0-0-0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99300" y="4217873"/>
            <a:ext cx="1017269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18-4612</a:t>
            </a:r>
            <a:r>
              <a:rPr dirty="0" sz="800" spc="-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North Atlantic  Pantone® </a:t>
            </a:r>
            <a:r>
              <a:rPr dirty="0" sz="800" spc="5">
                <a:latin typeface="Barlow"/>
                <a:cs typeface="Barlow"/>
              </a:rPr>
              <a:t>431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 </a:t>
            </a:r>
            <a:r>
              <a:rPr dirty="0" sz="800" spc="15">
                <a:latin typeface="Barlow"/>
                <a:cs typeface="Barlow"/>
              </a:rPr>
              <a:t>63-45-34-25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99300" y="5784443"/>
            <a:ext cx="1020444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18-0510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5">
                <a:latin typeface="Barlow"/>
                <a:cs typeface="Barlow"/>
              </a:rPr>
              <a:t>Castor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5">
                <a:latin typeface="Barlow"/>
                <a:cs typeface="Barlow"/>
              </a:rPr>
              <a:t>Gray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-15">
                <a:latin typeface="Barlow"/>
                <a:cs typeface="Barlow"/>
              </a:rPr>
              <a:t>417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53-42-52-31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99300" y="7351014"/>
            <a:ext cx="99060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16-1317</a:t>
            </a:r>
            <a:r>
              <a:rPr dirty="0" sz="800" spc="-2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5">
                <a:latin typeface="Barlow"/>
                <a:cs typeface="Barlow"/>
              </a:rPr>
              <a:t>Brush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7521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">
                <a:latin typeface="Barlow"/>
                <a:cs typeface="Barlow"/>
              </a:rPr>
              <a:t> 15-34-40-5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07348" y="2651404"/>
            <a:ext cx="101536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16-5106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Blue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Surf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5507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38-18-22-1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607348" y="4217975"/>
            <a:ext cx="101663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19-4316</a:t>
            </a:r>
            <a:r>
              <a:rPr dirty="0" sz="800" spc="-2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Stargazer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7545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74-50-31-36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607348" y="5784545"/>
            <a:ext cx="108648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93980">
              <a:lnSpc>
                <a:spcPts val="900"/>
              </a:lnSpc>
              <a:spcBef>
                <a:spcPts val="180"/>
              </a:spcBef>
            </a:pPr>
            <a:r>
              <a:rPr dirty="0" sz="800" spc="-5">
                <a:latin typeface="Barlow"/>
                <a:cs typeface="Barlow"/>
              </a:rPr>
              <a:t>Pantone® </a:t>
            </a:r>
            <a:r>
              <a:rPr dirty="0" sz="800">
                <a:latin typeface="Barlow"/>
                <a:cs typeface="Barlow"/>
              </a:rPr>
              <a:t>16-3802</a:t>
            </a:r>
            <a:r>
              <a:rPr dirty="0" sz="800" spc="-70">
                <a:latin typeface="Barlow"/>
                <a:cs typeface="Barlow"/>
              </a:rPr>
              <a:t> </a:t>
            </a:r>
            <a:r>
              <a:rPr dirty="0" sz="800" spc="-15">
                <a:latin typeface="Barlow"/>
                <a:cs typeface="Barlow"/>
              </a:rPr>
              <a:t>TCX  </a:t>
            </a:r>
            <a:r>
              <a:rPr dirty="0" sz="800">
                <a:latin typeface="Barlow"/>
                <a:cs typeface="Barlow"/>
              </a:rPr>
              <a:t>Ash</a:t>
            </a:r>
            <a:endParaRPr sz="800">
              <a:latin typeface="Barlow"/>
              <a:cs typeface="Barlow"/>
            </a:endParaRPr>
          </a:p>
          <a:p>
            <a:pPr marL="12700" marR="5080">
              <a:lnSpc>
                <a:spcPts val="900"/>
              </a:lnSpc>
            </a:pPr>
            <a:r>
              <a:rPr dirty="0" sz="800" spc="-5">
                <a:latin typeface="Barlow"/>
                <a:cs typeface="Barlow"/>
              </a:rPr>
              <a:t>Pantone® </a:t>
            </a:r>
            <a:r>
              <a:rPr dirty="0" sz="800" spc="-10">
                <a:latin typeface="Barlow"/>
                <a:cs typeface="Barlow"/>
              </a:rPr>
              <a:t>Warm </a:t>
            </a:r>
            <a:r>
              <a:rPr dirty="0" sz="800" spc="-5">
                <a:latin typeface="Barlow"/>
                <a:cs typeface="Barlow"/>
              </a:rPr>
              <a:t>Gray </a:t>
            </a:r>
            <a:r>
              <a:rPr dirty="0" sz="800">
                <a:latin typeface="Barlow"/>
                <a:cs typeface="Barlow"/>
              </a:rPr>
              <a:t>6</a:t>
            </a:r>
            <a:r>
              <a:rPr dirty="0" sz="800" spc="-5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  CMYK:</a:t>
            </a:r>
            <a:r>
              <a:rPr dirty="0" sz="800" spc="-5">
                <a:latin typeface="Barlow"/>
                <a:cs typeface="Barlow"/>
              </a:rPr>
              <a:t> 31-29-30-6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07348" y="7351115"/>
            <a:ext cx="101790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19-1522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Zinfandel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504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 </a:t>
            </a:r>
            <a:r>
              <a:rPr dirty="0" sz="800" spc="15">
                <a:latin typeface="Barlow"/>
                <a:cs typeface="Barlow"/>
              </a:rPr>
              <a:t>29-88-45-65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15396" y="2651506"/>
            <a:ext cx="104648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16-4404 </a:t>
            </a:r>
            <a:r>
              <a:rPr dirty="0" sz="800">
                <a:latin typeface="Barlow"/>
                <a:cs typeface="Barlow"/>
              </a:rPr>
              <a:t>TCX  Abyss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443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43-25-26-5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515396" y="5784545"/>
            <a:ext cx="1036319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19-3803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Plum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Kitten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-15">
                <a:latin typeface="Barlow"/>
                <a:cs typeface="Barlow"/>
              </a:rPr>
              <a:t>411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51-55-52-39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713585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141413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141411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713589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713585" y="344013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141413" y="344012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141411" y="396794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713589" y="396795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713585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141413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141411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713589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713585" y="65732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141413" y="6573208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141411" y="710102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713589" y="710103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621586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2049414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2049411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0621584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621586" y="344013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2049414" y="344012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2049411" y="396794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621584" y="396795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0621586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2049414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049411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0621584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0621586" y="65732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049414" y="6573208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2049411" y="710102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621584" y="710103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2529586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3957416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3957413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2529584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2529586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3957416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3957413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2529584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711996" y="343853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5B72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711996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8711996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ln w="3175">
            <a:solidFill>
              <a:srgbClr val="DADAD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8711996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6B70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619993" y="343853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3B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0619993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90A7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0619993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A49D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8711996" y="657162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90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C19D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0619993" y="657162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90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632A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2528003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19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92A0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2528003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19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6559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349997" y="1871992"/>
            <a:ext cx="4680000" cy="6948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1409299" y="8663003"/>
            <a:ext cx="2311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5">
                <a:latin typeface="Barlow"/>
                <a:cs typeface="Barlow"/>
              </a:rPr>
              <a:t>P</a:t>
            </a:r>
            <a:r>
              <a:rPr dirty="0" sz="600">
                <a:latin typeface="Barlow"/>
                <a:cs typeface="Barlow"/>
              </a:rPr>
              <a:t>enda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1808249" y="188528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27300" y="18667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 txBox="1">
            <a:spLocks noGrp="1"/>
          </p:cNvSpPr>
          <p:nvPr>
            <p:ph type="title"/>
          </p:nvPr>
        </p:nvSpPr>
        <p:spPr>
          <a:xfrm>
            <a:off x="1787236" y="186704"/>
            <a:ext cx="928369" cy="147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0">
                <a:latin typeface="Barlow"/>
                <a:cs typeface="Barlow"/>
              </a:rPr>
              <a:t>autumn/winter</a:t>
            </a:r>
            <a:r>
              <a:rPr dirty="0" sz="800" spc="-45" b="0">
                <a:latin typeface="Barlow"/>
                <a:cs typeface="Barlow"/>
              </a:rPr>
              <a:t> </a:t>
            </a:r>
            <a:r>
              <a:rPr dirty="0" sz="800" spc="-5" b="0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27296" y="10397703"/>
            <a:ext cx="1282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4460111" y="10397703"/>
            <a:ext cx="1327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30" y="983211"/>
            <a:ext cx="29349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210" b="1">
                <a:latin typeface="Gotham"/>
                <a:cs typeface="Gotham"/>
              </a:rPr>
              <a:t>OURS </a:t>
            </a:r>
            <a:r>
              <a:rPr dirty="0" sz="1400" spc="80" b="1">
                <a:latin typeface="Gotham"/>
                <a:cs typeface="Gotham"/>
              </a:rPr>
              <a:t>FA</a:t>
            </a:r>
            <a:r>
              <a:rPr dirty="0" sz="1400" spc="-5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SHION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231" y="983211"/>
            <a:ext cx="30321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210" b="1">
                <a:latin typeface="Gotham"/>
                <a:cs typeface="Gotham"/>
              </a:rPr>
              <a:t>OURS</a:t>
            </a:r>
            <a:r>
              <a:rPr dirty="0" sz="1400" spc="340" b="1">
                <a:latin typeface="Gotham"/>
                <a:cs typeface="Gotham"/>
              </a:rPr>
              <a:t> </a:t>
            </a:r>
            <a:r>
              <a:rPr dirty="0" sz="1400" spc="245" b="1">
                <a:latin typeface="Gotham"/>
                <a:cs typeface="Gotham"/>
              </a:rPr>
              <a:t>INTERIOR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229" y="4801146"/>
            <a:ext cx="2052764" cy="5206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86414" y="3580853"/>
            <a:ext cx="2055177" cy="30791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3609" y="1872005"/>
            <a:ext cx="2052396" cy="3829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63609" y="5773153"/>
            <a:ext cx="2052396" cy="4234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280000" y="1872002"/>
            <a:ext cx="3378193" cy="22518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404000" y="4195851"/>
            <a:ext cx="4175993" cy="1745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79993" y="6014110"/>
            <a:ext cx="3892027" cy="26088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244020" y="6014110"/>
            <a:ext cx="2325826" cy="26088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788001" y="1873580"/>
            <a:ext cx="2052320" cy="1633855"/>
          </a:xfrm>
          <a:prstGeom prst="rect">
            <a:avLst/>
          </a:prstGeom>
          <a:solidFill>
            <a:srgbClr val="FBFBFB"/>
          </a:solidFill>
          <a:ln w="3175">
            <a:solidFill>
              <a:srgbClr val="DADAD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5">
                <a:latin typeface="Barlow"/>
                <a:cs typeface="Barlow"/>
              </a:rPr>
              <a:t>11-0601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229" y="3293999"/>
            <a:ext cx="2052320" cy="1435735"/>
          </a:xfrm>
          <a:prstGeom prst="rect">
            <a:avLst/>
          </a:prstGeom>
          <a:solidFill>
            <a:srgbClr val="3B536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19-4316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731497" y="2664015"/>
            <a:ext cx="2848610" cy="1459865"/>
          </a:xfrm>
          <a:custGeom>
            <a:avLst/>
            <a:gdLst/>
            <a:ahLst/>
            <a:cxnLst/>
            <a:rect l="l" t="t" r="r" b="b"/>
            <a:pathLst>
              <a:path w="2848609" h="1459864">
                <a:moveTo>
                  <a:pt x="0" y="1459801"/>
                </a:moveTo>
                <a:lnTo>
                  <a:pt x="2848495" y="1459801"/>
                </a:lnTo>
                <a:lnTo>
                  <a:pt x="2848495" y="0"/>
                </a:lnTo>
                <a:lnTo>
                  <a:pt x="0" y="0"/>
                </a:lnTo>
                <a:lnTo>
                  <a:pt x="0" y="1459801"/>
                </a:lnTo>
                <a:close/>
              </a:path>
            </a:pathLst>
          </a:custGeom>
          <a:solidFill>
            <a:srgbClr val="3B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2886767" y="3330433"/>
            <a:ext cx="5530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19-4316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730202" y="1872005"/>
            <a:ext cx="2849880" cy="720090"/>
          </a:xfrm>
          <a:custGeom>
            <a:avLst/>
            <a:gdLst/>
            <a:ahLst/>
            <a:cxnLst/>
            <a:rect l="l" t="t" r="r" b="b"/>
            <a:pathLst>
              <a:path w="2849880" h="720089">
                <a:moveTo>
                  <a:pt x="0" y="720026"/>
                </a:moveTo>
                <a:lnTo>
                  <a:pt x="2849803" y="720026"/>
                </a:lnTo>
                <a:lnTo>
                  <a:pt x="2849803" y="0"/>
                </a:lnTo>
                <a:lnTo>
                  <a:pt x="0" y="0"/>
                </a:lnTo>
                <a:lnTo>
                  <a:pt x="0" y="720026"/>
                </a:lnTo>
                <a:close/>
              </a:path>
            </a:pathLst>
          </a:custGeom>
          <a:solidFill>
            <a:srgbClr val="C19D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2899070" y="2168502"/>
            <a:ext cx="5270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16-1317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0004" y="1872005"/>
            <a:ext cx="2052320" cy="1350645"/>
          </a:xfrm>
          <a:prstGeom prst="rect">
            <a:avLst/>
          </a:prstGeom>
          <a:solidFill>
            <a:srgbClr val="90A79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75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16-5106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80006" y="8694979"/>
            <a:ext cx="3892550" cy="1313180"/>
          </a:xfrm>
          <a:custGeom>
            <a:avLst/>
            <a:gdLst/>
            <a:ahLst/>
            <a:cxnLst/>
            <a:rect l="l" t="t" r="r" b="b"/>
            <a:pathLst>
              <a:path w="3892550" h="1313179">
                <a:moveTo>
                  <a:pt x="0" y="1313014"/>
                </a:moveTo>
                <a:lnTo>
                  <a:pt x="3892016" y="1313014"/>
                </a:lnTo>
                <a:lnTo>
                  <a:pt x="3892016" y="0"/>
                </a:lnTo>
                <a:lnTo>
                  <a:pt x="0" y="0"/>
                </a:lnTo>
                <a:lnTo>
                  <a:pt x="0" y="1313014"/>
                </a:lnTo>
                <a:close/>
              </a:path>
            </a:pathLst>
          </a:custGeom>
          <a:solidFill>
            <a:srgbClr val="90A7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945090" y="9287988"/>
            <a:ext cx="5638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16-5106</a:t>
            </a:r>
            <a:r>
              <a:rPr dirty="0" sz="800" spc="-1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89589" y="6731978"/>
            <a:ext cx="2052320" cy="1584325"/>
          </a:xfrm>
          <a:custGeom>
            <a:avLst/>
            <a:gdLst/>
            <a:ahLst/>
            <a:cxnLst/>
            <a:rect l="l" t="t" r="r" b="b"/>
            <a:pathLst>
              <a:path w="2052320" h="1584325">
                <a:moveTo>
                  <a:pt x="0" y="1584032"/>
                </a:moveTo>
                <a:lnTo>
                  <a:pt x="2052002" y="1584032"/>
                </a:lnTo>
                <a:lnTo>
                  <a:pt x="2052002" y="0"/>
                </a:lnTo>
                <a:lnTo>
                  <a:pt x="0" y="0"/>
                </a:lnTo>
                <a:lnTo>
                  <a:pt x="0" y="1584032"/>
                </a:lnTo>
                <a:close/>
              </a:path>
            </a:pathLst>
          </a:custGeom>
          <a:solidFill>
            <a:srgbClr val="6559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536596" y="7460484"/>
            <a:ext cx="5727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19-3803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86414" y="8387994"/>
            <a:ext cx="2052320" cy="1620520"/>
          </a:xfrm>
          <a:custGeom>
            <a:avLst/>
            <a:gdLst/>
            <a:ahLst/>
            <a:cxnLst/>
            <a:rect l="l" t="t" r="r" b="b"/>
            <a:pathLst>
              <a:path w="2052320" h="1620520">
                <a:moveTo>
                  <a:pt x="0" y="1619999"/>
                </a:moveTo>
                <a:lnTo>
                  <a:pt x="2052002" y="1619999"/>
                </a:lnTo>
                <a:lnTo>
                  <a:pt x="2052002" y="0"/>
                </a:lnTo>
                <a:lnTo>
                  <a:pt x="0" y="0"/>
                </a:lnTo>
                <a:lnTo>
                  <a:pt x="0" y="1619999"/>
                </a:lnTo>
                <a:close/>
              </a:path>
            </a:pathLst>
          </a:custGeom>
          <a:solidFill>
            <a:srgbClr val="632A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542870" y="9134495"/>
            <a:ext cx="5543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19-1522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244019" y="8694979"/>
            <a:ext cx="2336165" cy="1313180"/>
          </a:xfrm>
          <a:custGeom>
            <a:avLst/>
            <a:gdLst/>
            <a:ahLst/>
            <a:cxnLst/>
            <a:rect l="l" t="t" r="r" b="b"/>
            <a:pathLst>
              <a:path w="2336165" h="1313179">
                <a:moveTo>
                  <a:pt x="0" y="1313065"/>
                </a:moveTo>
                <a:lnTo>
                  <a:pt x="2335974" y="1313065"/>
                </a:lnTo>
                <a:lnTo>
                  <a:pt x="2335974" y="0"/>
                </a:lnTo>
                <a:lnTo>
                  <a:pt x="0" y="0"/>
                </a:lnTo>
                <a:lnTo>
                  <a:pt x="0" y="1313065"/>
                </a:lnTo>
                <a:close/>
              </a:path>
            </a:pathLst>
          </a:custGeom>
          <a:solidFill>
            <a:srgbClr val="6B70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3128349" y="9287988"/>
            <a:ext cx="5695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18-0510</a:t>
            </a:r>
            <a:r>
              <a:rPr dirty="0" sz="800" spc="-1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79993" y="4195800"/>
            <a:ext cx="2052320" cy="1746885"/>
          </a:xfrm>
          <a:prstGeom prst="rect">
            <a:avLst/>
          </a:prstGeom>
          <a:solidFill>
            <a:srgbClr val="5B7275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18-4612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23300" y="5540255"/>
            <a:ext cx="1593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T</a:t>
            </a:r>
            <a:r>
              <a:rPr dirty="0" sz="600">
                <a:latin typeface="Barlow"/>
                <a:cs typeface="Barlow"/>
              </a:rPr>
              <a:t>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8539" y="9847079"/>
            <a:ext cx="4089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Craig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Green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23300" y="9847079"/>
            <a:ext cx="748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White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Mountaineering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48899" y="6499080"/>
            <a:ext cx="2660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Nehe</a:t>
            </a: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39316" y="3962915"/>
            <a:ext cx="3657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Six N.</a:t>
            </a:r>
            <a:r>
              <a:rPr dirty="0" sz="600" spc="-7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Five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463315" y="5781200"/>
            <a:ext cx="3810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Alain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Gilles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39316" y="8462068"/>
            <a:ext cx="4889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Sir Joan</a:t>
            </a:r>
            <a:r>
              <a:rPr dirty="0" sz="600" spc="-6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Hotel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303316" y="8462068"/>
            <a:ext cx="3968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Cuff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27297" y="10397703"/>
            <a:ext cx="1333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29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457471" y="103977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0004" y="1872005"/>
            <a:ext cx="3168002" cy="3167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279993" y="1875167"/>
            <a:ext cx="3168002" cy="3168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0004" y="6119990"/>
            <a:ext cx="3168002" cy="316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279993" y="6119990"/>
            <a:ext cx="3168002" cy="316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27300" y="983211"/>
            <a:ext cx="41960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75" b="1">
                <a:latin typeface="Gotham"/>
                <a:cs typeface="Gotham"/>
              </a:rPr>
              <a:t>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04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OUR</a:t>
            </a:r>
            <a:r>
              <a:rPr dirty="0" sz="1400" spc="55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70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OMBIN</a:t>
            </a:r>
            <a:r>
              <a:rPr dirty="0" sz="1400" spc="-14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ATIONS</a:t>
            </a:r>
            <a:r>
              <a:rPr dirty="0" sz="1400" spc="550" b="1">
                <a:latin typeface="Gotham"/>
                <a:cs typeface="Gotham"/>
              </a:rPr>
              <a:t> </a:t>
            </a:r>
            <a:r>
              <a:rPr dirty="0" sz="1400" spc="80" b="1">
                <a:latin typeface="Gotham"/>
                <a:cs typeface="Gotham"/>
              </a:rPr>
              <a:t>FA</a:t>
            </a:r>
            <a:r>
              <a:rPr dirty="0" sz="1400" spc="-160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SHION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7289" y="983211"/>
            <a:ext cx="42926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185" b="1">
                <a:latin typeface="Gotham"/>
                <a:cs typeface="Gotham"/>
              </a:rPr>
              <a:t>OUR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220" b="1">
                <a:latin typeface="Gotham"/>
                <a:cs typeface="Gotham"/>
              </a:rPr>
              <a:t>OMBIN</a:t>
            </a:r>
            <a:r>
              <a:rPr dirty="0" sz="1400" spc="-15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ATIONS </a:t>
            </a:r>
            <a:r>
              <a:rPr dirty="0" sz="1400" spc="245" b="1">
                <a:latin typeface="Gotham"/>
                <a:cs typeface="Gotham"/>
              </a:rPr>
              <a:t>INTERIOR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67298" y="9708202"/>
            <a:ext cx="6119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Farverne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 præcise </a:t>
            </a: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tekstilfarver (TCX). </a:t>
            </a:r>
            <a:r>
              <a:rPr dirty="0" sz="600">
                <a:latin typeface="Barlow"/>
                <a:cs typeface="Barlow"/>
              </a:rPr>
              <a:t>(C) 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shown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 indications.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 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</a:t>
            </a:r>
            <a:r>
              <a:rPr dirty="0" sz="600" spc="4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89756" y="1876768"/>
            <a:ext cx="3056890" cy="1233170"/>
          </a:xfrm>
          <a:prstGeom prst="rect">
            <a:avLst/>
          </a:prstGeom>
          <a:solidFill>
            <a:srgbClr val="FBFBFB"/>
          </a:solidFill>
          <a:ln w="3175">
            <a:solidFill>
              <a:srgbClr val="DADAD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5">
                <a:latin typeface="Barlow"/>
                <a:cs typeface="Barlow"/>
              </a:rPr>
              <a:t>11-0601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88168" y="3866896"/>
            <a:ext cx="3060065" cy="483870"/>
          </a:xfrm>
          <a:custGeom>
            <a:avLst/>
            <a:gdLst/>
            <a:ahLst/>
            <a:cxnLst/>
            <a:rect l="l" t="t" r="r" b="b"/>
            <a:pathLst>
              <a:path w="3060065" h="483870">
                <a:moveTo>
                  <a:pt x="0" y="483844"/>
                </a:moveTo>
                <a:lnTo>
                  <a:pt x="3060001" y="483844"/>
                </a:lnTo>
                <a:lnTo>
                  <a:pt x="3060001" y="0"/>
                </a:lnTo>
                <a:lnTo>
                  <a:pt x="0" y="0"/>
                </a:lnTo>
                <a:lnTo>
                  <a:pt x="0" y="483844"/>
                </a:lnTo>
                <a:close/>
              </a:path>
            </a:pathLst>
          </a:custGeom>
          <a:solidFill>
            <a:srgbClr val="5B72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037649" y="4045318"/>
            <a:ext cx="574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18-4612</a:t>
            </a:r>
            <a:r>
              <a:rPr dirty="0" sz="800" spc="1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 spc="-5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84993" y="6628460"/>
            <a:ext cx="3045460" cy="1868805"/>
          </a:xfrm>
          <a:custGeom>
            <a:avLst/>
            <a:gdLst/>
            <a:ahLst/>
            <a:cxnLst/>
            <a:rect l="l" t="t" r="r" b="b"/>
            <a:pathLst>
              <a:path w="3045459" h="1868804">
                <a:moveTo>
                  <a:pt x="0" y="1868284"/>
                </a:moveTo>
                <a:lnTo>
                  <a:pt x="3045282" y="1868284"/>
                </a:lnTo>
                <a:lnTo>
                  <a:pt x="3045282" y="0"/>
                </a:lnTo>
                <a:lnTo>
                  <a:pt x="0" y="0"/>
                </a:lnTo>
                <a:lnTo>
                  <a:pt x="0" y="1868284"/>
                </a:lnTo>
                <a:close/>
              </a:path>
            </a:pathLst>
          </a:custGeom>
          <a:solidFill>
            <a:srgbClr val="A49D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027931" y="7499093"/>
            <a:ext cx="5746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16-3802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520004" y="2774556"/>
            <a:ext cx="3053715" cy="1633855"/>
          </a:xfrm>
          <a:custGeom>
            <a:avLst/>
            <a:gdLst/>
            <a:ahLst/>
            <a:cxnLst/>
            <a:rect l="l" t="t" r="r" b="b"/>
            <a:pathLst>
              <a:path w="3053715" h="1633854">
                <a:moveTo>
                  <a:pt x="0" y="1633283"/>
                </a:moveTo>
                <a:lnTo>
                  <a:pt x="3053321" y="1633283"/>
                </a:lnTo>
                <a:lnTo>
                  <a:pt x="3053321" y="0"/>
                </a:lnTo>
                <a:lnTo>
                  <a:pt x="0" y="0"/>
                </a:lnTo>
                <a:lnTo>
                  <a:pt x="0" y="1633283"/>
                </a:lnTo>
                <a:close/>
              </a:path>
            </a:pathLst>
          </a:custGeom>
          <a:solidFill>
            <a:srgbClr val="C19D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2790630" y="3527685"/>
            <a:ext cx="5270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16-1317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20004" y="1872005"/>
            <a:ext cx="3053715" cy="830580"/>
          </a:xfrm>
          <a:prstGeom prst="rect">
            <a:avLst/>
          </a:prstGeom>
          <a:solidFill>
            <a:srgbClr val="90A79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800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16-5106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84993" y="6120003"/>
            <a:ext cx="3045460" cy="441325"/>
          </a:xfrm>
          <a:custGeom>
            <a:avLst/>
            <a:gdLst/>
            <a:ahLst/>
            <a:cxnLst/>
            <a:rect l="l" t="t" r="r" b="b"/>
            <a:pathLst>
              <a:path w="3045459" h="441325">
                <a:moveTo>
                  <a:pt x="0" y="440829"/>
                </a:moveTo>
                <a:lnTo>
                  <a:pt x="3045282" y="440829"/>
                </a:lnTo>
                <a:lnTo>
                  <a:pt x="3045282" y="0"/>
                </a:lnTo>
                <a:lnTo>
                  <a:pt x="0" y="0"/>
                </a:lnTo>
                <a:lnTo>
                  <a:pt x="0" y="440829"/>
                </a:lnTo>
                <a:close/>
              </a:path>
            </a:pathLst>
          </a:custGeom>
          <a:solidFill>
            <a:srgbClr val="6B70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036668" y="6276918"/>
            <a:ext cx="5568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18-0510</a:t>
            </a:r>
            <a:r>
              <a:rPr dirty="0" sz="800" spc="-1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520004" y="4476991"/>
            <a:ext cx="3060065" cy="566420"/>
          </a:xfrm>
          <a:custGeom>
            <a:avLst/>
            <a:gdLst/>
            <a:ahLst/>
            <a:cxnLst/>
            <a:rect l="l" t="t" r="r" b="b"/>
            <a:pathLst>
              <a:path w="3060065" h="566420">
                <a:moveTo>
                  <a:pt x="0" y="565848"/>
                </a:moveTo>
                <a:lnTo>
                  <a:pt x="3060001" y="565848"/>
                </a:lnTo>
                <a:lnTo>
                  <a:pt x="3060001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6559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2771009" y="4696428"/>
            <a:ext cx="5727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19-3803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84993" y="4422762"/>
            <a:ext cx="3054350" cy="621030"/>
          </a:xfrm>
          <a:custGeom>
            <a:avLst/>
            <a:gdLst/>
            <a:ahLst/>
            <a:cxnLst/>
            <a:rect l="l" t="t" r="r" b="b"/>
            <a:pathLst>
              <a:path w="3054350" h="621029">
                <a:moveTo>
                  <a:pt x="0" y="620420"/>
                </a:moveTo>
                <a:lnTo>
                  <a:pt x="3054235" y="620420"/>
                </a:lnTo>
                <a:lnTo>
                  <a:pt x="3054235" y="0"/>
                </a:lnTo>
                <a:lnTo>
                  <a:pt x="0" y="0"/>
                </a:lnTo>
                <a:lnTo>
                  <a:pt x="0" y="620420"/>
                </a:lnTo>
                <a:close/>
              </a:path>
            </a:pathLst>
          </a:custGeom>
          <a:solidFill>
            <a:srgbClr val="3B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043120" y="4669485"/>
            <a:ext cx="5530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19-4316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84993" y="8568715"/>
            <a:ext cx="3045460" cy="719455"/>
          </a:xfrm>
          <a:custGeom>
            <a:avLst/>
            <a:gdLst/>
            <a:ahLst/>
            <a:cxnLst/>
            <a:rect l="l" t="t" r="r" b="b"/>
            <a:pathLst>
              <a:path w="3045459" h="719454">
                <a:moveTo>
                  <a:pt x="0" y="719239"/>
                </a:moveTo>
                <a:lnTo>
                  <a:pt x="3045282" y="719239"/>
                </a:lnTo>
                <a:lnTo>
                  <a:pt x="3045282" y="0"/>
                </a:lnTo>
                <a:lnTo>
                  <a:pt x="0" y="0"/>
                </a:lnTo>
                <a:lnTo>
                  <a:pt x="0" y="719239"/>
                </a:lnTo>
                <a:close/>
              </a:path>
            </a:pathLst>
          </a:custGeom>
          <a:solidFill>
            <a:srgbClr val="6559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028642" y="8864848"/>
            <a:ext cx="5727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19-3803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91343" y="3182874"/>
            <a:ext cx="3049270" cy="612140"/>
          </a:xfrm>
          <a:custGeom>
            <a:avLst/>
            <a:gdLst/>
            <a:ahLst/>
            <a:cxnLst/>
            <a:rect l="l" t="t" r="r" b="b"/>
            <a:pathLst>
              <a:path w="3049270" h="612139">
                <a:moveTo>
                  <a:pt x="0" y="611987"/>
                </a:moveTo>
                <a:lnTo>
                  <a:pt x="3048660" y="611987"/>
                </a:lnTo>
                <a:lnTo>
                  <a:pt x="3048660" y="0"/>
                </a:lnTo>
                <a:lnTo>
                  <a:pt x="0" y="0"/>
                </a:lnTo>
                <a:lnTo>
                  <a:pt x="0" y="611987"/>
                </a:lnTo>
                <a:close/>
              </a:path>
            </a:pathLst>
          </a:custGeom>
          <a:solidFill>
            <a:srgbClr val="92A09D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11520004" y="6120003"/>
          <a:ext cx="3060065" cy="3168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0065"/>
              </a:tblGrid>
              <a:tr h="752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5095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16-4404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A09D"/>
                    </a:solidFill>
                  </a:tcPr>
                </a:tc>
              </a:tr>
              <a:tr h="732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66190">
                        <a:lnSpc>
                          <a:spcPct val="100000"/>
                        </a:lnSpc>
                      </a:pPr>
                      <a:r>
                        <a:rPr dirty="0" sz="800" spc="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16-5106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79F"/>
                    </a:solidFill>
                  </a:tcPr>
                </a:tc>
              </a:tr>
              <a:tr h="5558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490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18-4612</a:t>
                      </a:r>
                      <a:r>
                        <a:rPr dirty="0" sz="800" spc="3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5B7275"/>
                    </a:solidFill>
                  </a:tcPr>
                </a:tc>
              </a:tr>
              <a:tr h="4060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4968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16-3802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635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A49D99"/>
                    </a:solidFill>
                  </a:tcPr>
                </a:tc>
              </a:tr>
              <a:tr h="721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6047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19-4316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3B5361"/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5035967" y="3425380"/>
            <a:ext cx="5746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16-3802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9299" y="4879102"/>
            <a:ext cx="2292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Alanui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39314" y="4879102"/>
            <a:ext cx="4806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Hayo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Gebauer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9299" y="9127100"/>
            <a:ext cx="4146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A</a:t>
            </a:r>
            <a:r>
              <a:rPr dirty="0" sz="600">
                <a:latin typeface="Barlow"/>
                <a:cs typeface="Barlow"/>
              </a:rPr>
              <a:t>-</a:t>
            </a:r>
            <a:r>
              <a:rPr dirty="0" sz="600" spc="-5">
                <a:latin typeface="Barlow"/>
                <a:cs typeface="Barlow"/>
              </a:rPr>
              <a:t>C</a:t>
            </a:r>
            <a:r>
              <a:rPr dirty="0" sz="600">
                <a:latin typeface="Barlow"/>
                <a:cs typeface="Barlow"/>
              </a:rPr>
              <a:t>old-</a:t>
            </a:r>
            <a:r>
              <a:rPr dirty="0" sz="600" spc="-30">
                <a:latin typeface="Barlow"/>
                <a:cs typeface="Barlow"/>
              </a:rPr>
              <a:t>W</a:t>
            </a:r>
            <a:r>
              <a:rPr dirty="0" sz="600">
                <a:latin typeface="Barlow"/>
                <a:cs typeface="Barlow"/>
              </a:rPr>
              <a:t>all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39314" y="9127100"/>
            <a:ext cx="6223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Waterfrom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Design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27297" y="10397703"/>
            <a:ext cx="111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Barlow"/>
                <a:cs typeface="Barlow"/>
              </a:rPr>
              <a:t>31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460416" y="10397703"/>
            <a:ext cx="1327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105600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Børstet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uld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Brushed</a:t>
            </a:r>
            <a:r>
              <a:rPr dirty="0" sz="1200" spc="-8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wool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Sten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Stone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91299" y="3875727"/>
            <a:ext cx="1674495" cy="499237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Klart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glas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Clear</a:t>
            </a:r>
            <a:r>
              <a:rPr dirty="0" sz="1200" spc="-9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glass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Råmetaller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Crude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metals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Naturlige</a:t>
            </a:r>
            <a:r>
              <a:rPr dirty="0" sz="1200" spc="-10">
                <a:latin typeface="Gotham"/>
                <a:cs typeface="Gotham"/>
              </a:rPr>
              <a:t> træsorter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Natural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woods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Performance-tekstiler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Performance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textiles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Langhåret</a:t>
            </a:r>
            <a:r>
              <a:rPr dirty="0" sz="1200" spc="-8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pels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Longhaired</a:t>
            </a:r>
            <a:r>
              <a:rPr dirty="0" sz="1200" spc="-7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fur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Håndlavet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keramik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Handcrafted</a:t>
            </a:r>
            <a:r>
              <a:rPr dirty="0" sz="1200" spc="-6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ceramics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Genanvendte fibre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Reused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fibres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Ben &amp;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horn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Bone &amp;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horn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Filt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Felt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Bæredygtigt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læder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Sustainable</a:t>
            </a:r>
            <a:r>
              <a:rPr dirty="0" sz="1200" spc="-4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leather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983211"/>
            <a:ext cx="19831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M</a:t>
            </a:r>
            <a:r>
              <a:rPr dirty="0" sz="1400" spc="185" b="1">
                <a:latin typeface="Gotham"/>
                <a:cs typeface="Gotham"/>
              </a:rPr>
              <a:t> </a:t>
            </a:r>
            <a:r>
              <a:rPr dirty="0" sz="1400" spc="225" b="1">
                <a:latin typeface="Gotham"/>
                <a:cs typeface="Gotham"/>
              </a:rPr>
              <a:t>ATERIALS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64001" y="1871992"/>
            <a:ext cx="3275999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64001" y="4230014"/>
            <a:ext cx="3276003" cy="1914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64001" y="6216840"/>
            <a:ext cx="3276003" cy="37911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004" y="4895989"/>
            <a:ext cx="2952000" cy="5112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623299" y="3997103"/>
            <a:ext cx="5359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Unsung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Weaver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23299" y="5983941"/>
            <a:ext cx="4445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Lillian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Tørlen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23299" y="9847129"/>
            <a:ext cx="1530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Barlow"/>
                <a:cs typeface="Barlow"/>
              </a:rPr>
              <a:t>F</a:t>
            </a:r>
            <a:r>
              <a:rPr dirty="0" sz="600">
                <a:latin typeface="Barlow"/>
                <a:cs typeface="Barlow"/>
              </a:rPr>
              <a:t>eit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302" y="9847129"/>
            <a:ext cx="4089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Craig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Green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7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458892" y="10397703"/>
            <a:ext cx="1339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0004" y="1872005"/>
            <a:ext cx="3276003" cy="2843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391299" y="2868059"/>
            <a:ext cx="1812289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Spænder &amp;</a:t>
            </a:r>
            <a:r>
              <a:rPr dirty="0" sz="1200" spc="-7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elastiksnøre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Buckles &amp;</a:t>
            </a:r>
            <a:r>
              <a:rPr dirty="0" sz="1200" spc="-2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drawstring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Mønstre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symboler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Patterns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symbols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Rå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kanter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Raw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edges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91299" y="4379562"/>
            <a:ext cx="1784985" cy="44881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Kølige</a:t>
            </a:r>
            <a:r>
              <a:rPr dirty="0" sz="1200" spc="-10">
                <a:latin typeface="Gotham"/>
                <a:cs typeface="Gotham"/>
              </a:rPr>
              <a:t> 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Cool colours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35">
                <a:latin typeface="Gotham"/>
                <a:cs typeface="Gotham"/>
              </a:rPr>
              <a:t>Vævet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5" i="1">
                <a:solidFill>
                  <a:srgbClr val="7C7B7B"/>
                </a:solidFill>
                <a:latin typeface="Gotham-BookItalic"/>
                <a:cs typeface="Gotham-BookItalic"/>
              </a:rPr>
              <a:t>Woven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Oversized</a:t>
            </a:r>
            <a:r>
              <a:rPr dirty="0" sz="1200" spc="-5">
                <a:latin typeface="Gotham"/>
                <a:cs typeface="Gotham"/>
              </a:rPr>
              <a:t> strik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Oversized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knit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Bølgende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30" i="1">
                <a:solidFill>
                  <a:srgbClr val="7C7B7B"/>
                </a:solidFill>
                <a:latin typeface="Gotham-BookItalic"/>
                <a:cs typeface="Gotham-BookItalic"/>
              </a:rPr>
              <a:t>Wavey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Istapper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Icicles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Patina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Patina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Draperinger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Drapings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Overflader </a:t>
            </a:r>
            <a:r>
              <a:rPr dirty="0" sz="1200">
                <a:latin typeface="Gotham"/>
                <a:cs typeface="Gotham"/>
              </a:rPr>
              <a:t>med</a:t>
            </a:r>
            <a:r>
              <a:rPr dirty="0" sz="1200" spc="-7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tekstur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Surfaces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</a:t>
            </a:r>
            <a:r>
              <a:rPr dirty="0" sz="1200" spc="-3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texture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Frynset &amp;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snoet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Fringed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twisted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983211"/>
            <a:ext cx="16402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229" b="1">
                <a:latin typeface="Gotham"/>
                <a:cs typeface="Gotham"/>
              </a:rPr>
              <a:t>EFFECT</a:t>
            </a:r>
            <a:r>
              <a:rPr dirty="0" sz="1400" spc="14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7990" y="1872005"/>
            <a:ext cx="2952000" cy="5112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7056005"/>
            <a:ext cx="3275997" cy="2951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004" y="4788014"/>
            <a:ext cx="3276003" cy="2195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99299" y="4555102"/>
            <a:ext cx="5327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Angela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Gzowski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47298" y="6823119"/>
            <a:ext cx="2832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A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e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elier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9299" y="6823119"/>
            <a:ext cx="6858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Carol Christian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Poell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299" y="9847116"/>
            <a:ext cx="10033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Bernard Govin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>
                <a:latin typeface="Barlow"/>
                <a:cs typeface="Barlow"/>
              </a:rPr>
              <a:t>Ligne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Roset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6" y="10397703"/>
            <a:ext cx="130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462549" y="10397703"/>
            <a:ext cx="130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2679700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Detaljer </a:t>
            </a:r>
            <a:r>
              <a:rPr dirty="0" sz="1200" spc="-15">
                <a:latin typeface="Gotham"/>
                <a:cs typeface="Gotham"/>
              </a:rPr>
              <a:t>fra </a:t>
            </a:r>
            <a:r>
              <a:rPr dirty="0" sz="1200" spc="-5">
                <a:latin typeface="Gotham"/>
                <a:cs typeface="Gotham"/>
              </a:rPr>
              <a:t>nationale </a:t>
            </a:r>
            <a:r>
              <a:rPr dirty="0" sz="1200" spc="-10">
                <a:latin typeface="Gotham"/>
                <a:cs typeface="Gotham"/>
              </a:rPr>
              <a:t>folkedragter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from national folk</a:t>
            </a:r>
            <a:r>
              <a:rPr dirty="0" sz="1200" spc="-4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costumes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Ponchoer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6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sjaler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Ponchos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6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shawls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Inderste </a:t>
            </a:r>
            <a:r>
              <a:rPr dirty="0" sz="1200">
                <a:latin typeface="Gotham"/>
                <a:cs typeface="Gotham"/>
              </a:rPr>
              <a:t>tøjlag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Inner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clothing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layer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Lag på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lag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Layered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Rustikke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stenstykker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Rustic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stone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pieces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Sanselige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effekter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Sensory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effects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Komfortabelt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Comfortable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Unikadetaljer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Unique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5">
                <a:latin typeface="Gotham"/>
                <a:cs typeface="Gotham"/>
              </a:rPr>
              <a:t>Tupilakker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Tupilaks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Beskytter </a:t>
            </a:r>
            <a:r>
              <a:rPr dirty="0" sz="1200">
                <a:latin typeface="Gotham"/>
                <a:cs typeface="Gotham"/>
              </a:rPr>
              <a:t>mod vind &amp;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vejr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Protecting against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wind &amp;</a:t>
            </a:r>
            <a:r>
              <a:rPr dirty="0" sz="1200" spc="-3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weather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Lange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længder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Long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lengths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Multifunktionelt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Multifunctional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983211"/>
            <a:ext cx="162813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140" b="1">
                <a:latin typeface="Gotham"/>
                <a:cs typeface="Gotham"/>
              </a:rPr>
              <a:t>DE</a:t>
            </a:r>
            <a:r>
              <a:rPr dirty="0" sz="1400" spc="170" b="1">
                <a:latin typeface="Gotham"/>
                <a:cs typeface="Gotham"/>
              </a:rPr>
              <a:t> </a:t>
            </a:r>
            <a:r>
              <a:rPr dirty="0" sz="1400" spc="195" b="1">
                <a:latin typeface="Gotham"/>
                <a:cs typeface="Gotham"/>
              </a:rPr>
              <a:t>TAILS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50043" y="5204726"/>
            <a:ext cx="3289947" cy="48032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50043" y="1872005"/>
            <a:ext cx="3289947" cy="3260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004" y="7515276"/>
            <a:ext cx="2938043" cy="2492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1872002"/>
            <a:ext cx="2938043" cy="2475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99299" y="4186373"/>
            <a:ext cx="3028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30">
                <a:latin typeface="Barlow"/>
                <a:cs typeface="Barlow"/>
              </a:rPr>
              <a:t>V</a:t>
            </a:r>
            <a:r>
              <a:rPr dirty="0" sz="600">
                <a:latin typeface="Barlow"/>
                <a:cs typeface="Barlow"/>
              </a:rPr>
              <a:t>olleb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09351" y="4971843"/>
            <a:ext cx="1873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</a:t>
            </a:r>
            <a:r>
              <a:rPr dirty="0" sz="600">
                <a:latin typeface="Barlow"/>
                <a:cs typeface="Barlow"/>
              </a:rPr>
              <a:t>OIR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09351" y="9847119"/>
            <a:ext cx="6165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Mame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Kurogouchi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9299" y="9847119"/>
            <a:ext cx="3314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Carol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Gay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7" y="10397703"/>
            <a:ext cx="1263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462143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7622540">
              <a:lnSpc>
                <a:spcPct val="100000"/>
              </a:lnSpc>
              <a:spcBef>
                <a:spcPts val="100"/>
              </a:spcBef>
            </a:pPr>
            <a:r>
              <a:rPr dirty="0" spc="290"/>
              <a:t>WEL</a:t>
            </a:r>
            <a:r>
              <a:rPr dirty="0" spc="-335"/>
              <a:t> </a:t>
            </a:r>
            <a:r>
              <a:rPr dirty="0"/>
              <a:t>C</a:t>
            </a:r>
            <a:r>
              <a:rPr dirty="0" spc="-290"/>
              <a:t> </a:t>
            </a:r>
            <a:r>
              <a:rPr dirty="0" spc="290"/>
              <a:t>OME</a:t>
            </a:r>
            <a:r>
              <a:rPr dirty="0" spc="-220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67300" y="2889612"/>
            <a:ext cx="294195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>
                <a:latin typeface="Barlow"/>
                <a:cs typeface="Barlow"/>
              </a:rPr>
              <a:t>Velkommen </a:t>
            </a:r>
            <a:r>
              <a:rPr dirty="0" sz="900">
                <a:latin typeface="Barlow"/>
                <a:cs typeface="Barlow"/>
              </a:rPr>
              <a:t>til den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>
                <a:latin typeface="Barlow"/>
                <a:cs typeface="Barlow"/>
              </a:rPr>
              <a:t>sæson </a:t>
            </a:r>
            <a:r>
              <a:rPr dirty="0" sz="900" spc="-10">
                <a:latin typeface="Barlow"/>
                <a:cs typeface="Barlow"/>
              </a:rPr>
              <a:t>efterår/vinter </a:t>
            </a:r>
            <a:r>
              <a:rPr dirty="0" sz="900" spc="-5">
                <a:latin typeface="Barlow"/>
                <a:cs typeface="Barlow"/>
              </a:rPr>
              <a:t>21/22 </a:t>
            </a:r>
            <a:r>
              <a:rPr dirty="0" sz="900">
                <a:latin typeface="Barlow"/>
                <a:cs typeface="Barlow"/>
              </a:rPr>
              <a:t>og god  </a:t>
            </a:r>
            <a:r>
              <a:rPr dirty="0" sz="900" spc="-5">
                <a:latin typeface="Barlow"/>
                <a:cs typeface="Barlow"/>
              </a:rPr>
              <a:t>fornøjelse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jeres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toolbox. Ikke bare </a:t>
            </a:r>
            <a:r>
              <a:rPr dirty="0" sz="900">
                <a:latin typeface="Barlow"/>
                <a:cs typeface="Barlow"/>
              </a:rPr>
              <a:t>med den 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 spc="-5">
                <a:latin typeface="Barlow"/>
                <a:cs typeface="Barlow"/>
              </a:rPr>
              <a:t>sæson, </a:t>
            </a:r>
            <a:r>
              <a:rPr dirty="0" sz="900">
                <a:latin typeface="Barlow"/>
                <a:cs typeface="Barlow"/>
              </a:rPr>
              <a:t>men </a:t>
            </a:r>
            <a:r>
              <a:rPr dirty="0" sz="900" spc="-5">
                <a:latin typeface="Barlow"/>
                <a:cs typeface="Barlow"/>
              </a:rPr>
              <a:t>også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helt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 spc="-5">
                <a:latin typeface="Barlow"/>
                <a:cs typeface="Barlow"/>
              </a:rPr>
              <a:t>trendbogskoncept.  </a:t>
            </a:r>
            <a:r>
              <a:rPr dirty="0" sz="900">
                <a:latin typeface="Barlow"/>
                <a:cs typeface="Barlow"/>
              </a:rPr>
              <a:t>I sidder nemlig med en </a:t>
            </a:r>
            <a:r>
              <a:rPr dirty="0" sz="900" spc="-5">
                <a:latin typeface="Barlow"/>
                <a:cs typeface="Barlow"/>
              </a:rPr>
              <a:t>splinterny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opgraderet udgave af  </a:t>
            </a:r>
            <a:r>
              <a:rPr dirty="0" sz="900">
                <a:latin typeface="Barlow"/>
                <a:cs typeface="Barlow"/>
              </a:rPr>
              <a:t>pej</a:t>
            </a:r>
            <a:r>
              <a:rPr dirty="0" sz="900" spc="10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forecast</a:t>
            </a:r>
            <a:r>
              <a:rPr dirty="0" sz="900" spc="10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10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pej</a:t>
            </a:r>
            <a:r>
              <a:rPr dirty="0" sz="900" spc="10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toolbox</a:t>
            </a:r>
            <a:r>
              <a:rPr dirty="0" sz="900" spc="10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–</a:t>
            </a:r>
            <a:r>
              <a:rPr dirty="0" sz="900" spc="10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nu</a:t>
            </a:r>
            <a:r>
              <a:rPr dirty="0" sz="900" spc="10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pej</a:t>
            </a:r>
            <a:r>
              <a:rPr dirty="0" sz="900" spc="10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toolbox</a:t>
            </a:r>
            <a:r>
              <a:rPr dirty="0" sz="900" spc="10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–</a:t>
            </a:r>
            <a:r>
              <a:rPr dirty="0" sz="900" spc="10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10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hænderne.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300" y="3956601"/>
            <a:ext cx="294576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10">
                <a:latin typeface="Barlow"/>
                <a:cs typeface="Barlow"/>
              </a:rPr>
              <a:t>Til </a:t>
            </a:r>
            <a:r>
              <a:rPr dirty="0" sz="900" spc="15">
                <a:latin typeface="Barlow"/>
                <a:cs typeface="Barlow"/>
              </a:rPr>
              <a:t>den </a:t>
            </a:r>
            <a:r>
              <a:rPr dirty="0" sz="900" spc="5">
                <a:latin typeface="Barlow"/>
                <a:cs typeface="Barlow"/>
              </a:rPr>
              <a:t>nye </a:t>
            </a:r>
            <a:r>
              <a:rPr dirty="0" sz="900" spc="20">
                <a:latin typeface="Barlow"/>
                <a:cs typeface="Barlow"/>
              </a:rPr>
              <a:t>sæson </a:t>
            </a:r>
            <a:r>
              <a:rPr dirty="0" sz="900" spc="-30">
                <a:latin typeface="Barlow"/>
                <a:cs typeface="Barlow"/>
              </a:rPr>
              <a:t>AW </a:t>
            </a:r>
            <a:r>
              <a:rPr dirty="0" sz="900" spc="15">
                <a:latin typeface="Barlow"/>
                <a:cs typeface="Barlow"/>
              </a:rPr>
              <a:t>21/22 har pej </a:t>
            </a:r>
            <a:r>
              <a:rPr dirty="0" sz="900" spc="20">
                <a:latin typeface="Barlow"/>
                <a:cs typeface="Barlow"/>
              </a:rPr>
              <a:t>gruppens trendteam  </a:t>
            </a:r>
            <a:r>
              <a:rPr dirty="0" sz="900" spc="15">
                <a:latin typeface="Barlow"/>
                <a:cs typeface="Barlow"/>
              </a:rPr>
              <a:t>smeltet </a:t>
            </a:r>
            <a:r>
              <a:rPr dirty="0" sz="900" spc="10">
                <a:latin typeface="Barlow"/>
                <a:cs typeface="Barlow"/>
              </a:rPr>
              <a:t>de </a:t>
            </a:r>
            <a:r>
              <a:rPr dirty="0" sz="900" spc="5">
                <a:latin typeface="Barlow"/>
                <a:cs typeface="Barlow"/>
              </a:rPr>
              <a:t>to </a:t>
            </a:r>
            <a:r>
              <a:rPr dirty="0" sz="900" spc="20">
                <a:latin typeface="Barlow"/>
                <a:cs typeface="Barlow"/>
              </a:rPr>
              <a:t>trendbøger </a:t>
            </a:r>
            <a:r>
              <a:rPr dirty="0" sz="900" spc="15">
                <a:latin typeface="Barlow"/>
                <a:cs typeface="Barlow"/>
              </a:rPr>
              <a:t>pej forecast </a:t>
            </a:r>
            <a:r>
              <a:rPr dirty="0" sz="900" spc="10">
                <a:latin typeface="Barlow"/>
                <a:cs typeface="Barlow"/>
              </a:rPr>
              <a:t>og </a:t>
            </a:r>
            <a:r>
              <a:rPr dirty="0" sz="900" spc="15">
                <a:latin typeface="Barlow"/>
                <a:cs typeface="Barlow"/>
              </a:rPr>
              <a:t>pej toolbox  </a:t>
            </a:r>
            <a:r>
              <a:rPr dirty="0" sz="900" spc="20">
                <a:latin typeface="Barlow"/>
                <a:cs typeface="Barlow"/>
              </a:rPr>
              <a:t>sammen </a:t>
            </a:r>
            <a:r>
              <a:rPr dirty="0" sz="900" spc="15">
                <a:latin typeface="Barlow"/>
                <a:cs typeface="Barlow"/>
              </a:rPr>
              <a:t>til </a:t>
            </a:r>
            <a:r>
              <a:rPr dirty="0" sz="900" spc="10">
                <a:latin typeface="Barlow"/>
                <a:cs typeface="Barlow"/>
              </a:rPr>
              <a:t>ét </a:t>
            </a:r>
            <a:r>
              <a:rPr dirty="0" sz="900" spc="20">
                <a:latin typeface="Barlow"/>
                <a:cs typeface="Barlow"/>
              </a:rPr>
              <a:t>produkt. </a:t>
            </a:r>
            <a:r>
              <a:rPr dirty="0" sz="900" spc="15">
                <a:latin typeface="Barlow"/>
                <a:cs typeface="Barlow"/>
              </a:rPr>
              <a:t>Det betyder, </a:t>
            </a:r>
            <a:r>
              <a:rPr dirty="0" sz="900" spc="10">
                <a:latin typeface="Barlow"/>
                <a:cs typeface="Barlow"/>
              </a:rPr>
              <a:t>at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15">
                <a:latin typeface="Barlow"/>
                <a:cs typeface="Barlow"/>
              </a:rPr>
              <a:t>fremover </a:t>
            </a:r>
            <a:r>
              <a:rPr dirty="0" sz="900" spc="20">
                <a:latin typeface="Barlow"/>
                <a:cs typeface="Barlow"/>
              </a:rPr>
              <a:t>kan  glæde </a:t>
            </a:r>
            <a:r>
              <a:rPr dirty="0" sz="900" spc="15">
                <a:latin typeface="Barlow"/>
                <a:cs typeface="Barlow"/>
              </a:rPr>
              <a:t>jer til </a:t>
            </a:r>
            <a:r>
              <a:rPr dirty="0" sz="900" spc="10">
                <a:latin typeface="Barlow"/>
                <a:cs typeface="Barlow"/>
              </a:rPr>
              <a:t>at </a:t>
            </a:r>
            <a:r>
              <a:rPr dirty="0" sz="900" spc="5">
                <a:latin typeface="Barlow"/>
                <a:cs typeface="Barlow"/>
              </a:rPr>
              <a:t>få </a:t>
            </a:r>
            <a:r>
              <a:rPr dirty="0" sz="900" spc="15">
                <a:latin typeface="Barlow"/>
                <a:cs typeface="Barlow"/>
              </a:rPr>
              <a:t>det </a:t>
            </a:r>
            <a:r>
              <a:rPr dirty="0" sz="900" spc="20">
                <a:latin typeface="Barlow"/>
                <a:cs typeface="Barlow"/>
              </a:rPr>
              <a:t>allerbedste </a:t>
            </a:r>
            <a:r>
              <a:rPr dirty="0" sz="900" spc="15">
                <a:latin typeface="Barlow"/>
                <a:cs typeface="Barlow"/>
              </a:rPr>
              <a:t>fra </a:t>
            </a:r>
            <a:r>
              <a:rPr dirty="0" sz="900" spc="20">
                <a:latin typeface="Barlow"/>
                <a:cs typeface="Barlow"/>
              </a:rPr>
              <a:t>begge bøger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25">
                <a:latin typeface="Barlow"/>
                <a:cs typeface="Barlow"/>
              </a:rPr>
              <a:t>ét  </a:t>
            </a:r>
            <a:r>
              <a:rPr dirty="0" sz="900" spc="20">
                <a:latin typeface="Barlow"/>
                <a:cs typeface="Barlow"/>
              </a:rPr>
              <a:t>samlet</a:t>
            </a:r>
            <a:r>
              <a:rPr dirty="0" sz="900" spc="45">
                <a:latin typeface="Barlow"/>
                <a:cs typeface="Barlow"/>
              </a:rPr>
              <a:t> </a:t>
            </a:r>
            <a:r>
              <a:rPr dirty="0" sz="900" spc="20">
                <a:latin typeface="Barlow"/>
                <a:cs typeface="Barlow"/>
              </a:rPr>
              <a:t>produkt.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00" y="5023592"/>
            <a:ext cx="2944495" cy="1804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10">
                <a:latin typeface="Barlow"/>
                <a:cs typeface="Barlow"/>
              </a:rPr>
              <a:t>den </a:t>
            </a:r>
            <a:r>
              <a:rPr dirty="0" sz="900">
                <a:latin typeface="Barlow"/>
                <a:cs typeface="Barlow"/>
              </a:rPr>
              <a:t>nye </a:t>
            </a:r>
            <a:r>
              <a:rPr dirty="0" sz="900" spc="10">
                <a:latin typeface="Barlow"/>
                <a:cs typeface="Barlow"/>
              </a:rPr>
              <a:t>pej </a:t>
            </a:r>
            <a:r>
              <a:rPr dirty="0" sz="900" spc="5">
                <a:latin typeface="Barlow"/>
                <a:cs typeface="Barlow"/>
              </a:rPr>
              <a:t>toolbox får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10">
                <a:latin typeface="Barlow"/>
                <a:cs typeface="Barlow"/>
              </a:rPr>
              <a:t>både alt </a:t>
            </a:r>
            <a:r>
              <a:rPr dirty="0" sz="900" spc="5">
                <a:latin typeface="Barlow"/>
                <a:cs typeface="Barlow"/>
              </a:rPr>
              <a:t>det </a:t>
            </a:r>
            <a:r>
              <a:rPr dirty="0" sz="900" spc="10">
                <a:latin typeface="Barlow"/>
                <a:cs typeface="Barlow"/>
              </a:rPr>
              <a:t>essentielle fra  sæsonens vigtigste trends </a:t>
            </a:r>
            <a:r>
              <a:rPr dirty="0" sz="900" spc="5">
                <a:latin typeface="Barlow"/>
                <a:cs typeface="Barlow"/>
              </a:rPr>
              <a:t>og </a:t>
            </a:r>
            <a:r>
              <a:rPr dirty="0" sz="900" spc="10">
                <a:latin typeface="Barlow"/>
                <a:cs typeface="Barlow"/>
              </a:rPr>
              <a:t>tendenser inden </a:t>
            </a:r>
            <a:r>
              <a:rPr dirty="0" sz="900" spc="-5">
                <a:latin typeface="Barlow"/>
                <a:cs typeface="Barlow"/>
              </a:rPr>
              <a:t>for </a:t>
            </a:r>
            <a:r>
              <a:rPr dirty="0" sz="900" spc="10">
                <a:latin typeface="Barlow"/>
                <a:cs typeface="Barlow"/>
              </a:rPr>
              <a:t>dame-,  herre- </a:t>
            </a:r>
            <a:r>
              <a:rPr dirty="0" sz="900" spc="5">
                <a:latin typeface="Barlow"/>
                <a:cs typeface="Barlow"/>
              </a:rPr>
              <a:t>og </a:t>
            </a:r>
            <a:r>
              <a:rPr dirty="0" sz="900" spc="10">
                <a:latin typeface="Barlow"/>
                <a:cs typeface="Barlow"/>
              </a:rPr>
              <a:t>børnemode samt </a:t>
            </a:r>
            <a:r>
              <a:rPr dirty="0" sz="900" spc="5">
                <a:latin typeface="Barlow"/>
                <a:cs typeface="Barlow"/>
              </a:rPr>
              <a:t>interiør, møbler, </a:t>
            </a:r>
            <a:r>
              <a:rPr dirty="0" sz="900" spc="10">
                <a:latin typeface="Barlow"/>
                <a:cs typeface="Barlow"/>
              </a:rPr>
              <a:t>belysning,  arkitektur </a:t>
            </a:r>
            <a:r>
              <a:rPr dirty="0" sz="900" spc="5">
                <a:latin typeface="Barlow"/>
                <a:cs typeface="Barlow"/>
              </a:rPr>
              <a:t>og </a:t>
            </a:r>
            <a:r>
              <a:rPr dirty="0" sz="900" spc="10">
                <a:latin typeface="Barlow"/>
                <a:cs typeface="Barlow"/>
              </a:rPr>
              <a:t>detail.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5">
                <a:latin typeface="Barlow"/>
                <a:cs typeface="Barlow"/>
              </a:rPr>
              <a:t>får en masse </a:t>
            </a:r>
            <a:r>
              <a:rPr dirty="0" sz="900" spc="10">
                <a:latin typeface="Barlow"/>
                <a:cs typeface="Barlow"/>
              </a:rPr>
              <a:t>trend- </a:t>
            </a:r>
            <a:r>
              <a:rPr dirty="0" sz="900" spc="5">
                <a:latin typeface="Barlow"/>
                <a:cs typeface="Barlow"/>
              </a:rPr>
              <a:t>og </a:t>
            </a:r>
            <a:r>
              <a:rPr dirty="0" sz="900" spc="10">
                <a:latin typeface="Barlow"/>
                <a:cs typeface="Barlow"/>
              </a:rPr>
              <a:t>farve-  inspiration, der hjælper jer med </a:t>
            </a:r>
            <a:r>
              <a:rPr dirty="0" sz="900" spc="5">
                <a:latin typeface="Barlow"/>
                <a:cs typeface="Barlow"/>
              </a:rPr>
              <a:t>at </a:t>
            </a:r>
            <a:r>
              <a:rPr dirty="0" sz="900" spc="10">
                <a:latin typeface="Barlow"/>
                <a:cs typeface="Barlow"/>
              </a:rPr>
              <a:t>designe til fremtidens  </a:t>
            </a:r>
            <a:r>
              <a:rPr dirty="0" sz="900" spc="5">
                <a:latin typeface="Barlow"/>
                <a:cs typeface="Barlow"/>
              </a:rPr>
              <a:t>forbruger </a:t>
            </a:r>
            <a:r>
              <a:rPr dirty="0" sz="900">
                <a:latin typeface="Barlow"/>
                <a:cs typeface="Barlow"/>
              </a:rPr>
              <a:t>– </a:t>
            </a:r>
            <a:r>
              <a:rPr dirty="0" sz="900" spc="10">
                <a:latin typeface="Barlow"/>
                <a:cs typeface="Barlow"/>
              </a:rPr>
              <a:t>fra produkt, </a:t>
            </a:r>
            <a:r>
              <a:rPr dirty="0" sz="900">
                <a:latin typeface="Barlow"/>
                <a:cs typeface="Barlow"/>
              </a:rPr>
              <a:t>over </a:t>
            </a:r>
            <a:r>
              <a:rPr dirty="0" sz="900" spc="10">
                <a:latin typeface="Barlow"/>
                <a:cs typeface="Barlow"/>
              </a:rPr>
              <a:t>emballage </a:t>
            </a:r>
            <a:r>
              <a:rPr dirty="0" sz="900" spc="5">
                <a:latin typeface="Barlow"/>
                <a:cs typeface="Barlow"/>
              </a:rPr>
              <a:t>og </a:t>
            </a:r>
            <a:r>
              <a:rPr dirty="0" sz="900" spc="10">
                <a:latin typeface="Barlow"/>
                <a:cs typeface="Barlow"/>
              </a:rPr>
              <a:t>til markeds-  </a:t>
            </a:r>
            <a:r>
              <a:rPr dirty="0" sz="900" spc="5">
                <a:latin typeface="Barlow"/>
                <a:cs typeface="Barlow"/>
              </a:rPr>
              <a:t>føring </a:t>
            </a:r>
            <a:r>
              <a:rPr dirty="0" sz="900" spc="10">
                <a:latin typeface="Barlow"/>
                <a:cs typeface="Barlow"/>
              </a:rPr>
              <a:t>samt </a:t>
            </a:r>
            <a:r>
              <a:rPr dirty="0" sz="900" spc="5">
                <a:latin typeface="Barlow"/>
                <a:cs typeface="Barlow"/>
              </a:rPr>
              <a:t>fysiske materialeprøver, </a:t>
            </a:r>
            <a:r>
              <a:rPr dirty="0" sz="900" spc="-5">
                <a:latin typeface="Barlow"/>
                <a:cs typeface="Barlow"/>
              </a:rPr>
              <a:t>TCX </a:t>
            </a:r>
            <a:r>
              <a:rPr dirty="0" sz="900" spc="10">
                <a:latin typeface="Barlow"/>
                <a:cs typeface="Barlow"/>
              </a:rPr>
              <a:t>Pantone-chips  </a:t>
            </a:r>
            <a:r>
              <a:rPr dirty="0" sz="900" spc="5">
                <a:latin typeface="Barlow"/>
                <a:cs typeface="Barlow"/>
              </a:rPr>
              <a:t>og </a:t>
            </a:r>
            <a:r>
              <a:rPr dirty="0" sz="900">
                <a:latin typeface="Barlow"/>
                <a:cs typeface="Barlow"/>
              </a:rPr>
              <a:t>fokus </a:t>
            </a:r>
            <a:r>
              <a:rPr dirty="0" sz="900" spc="5">
                <a:latin typeface="Barlow"/>
                <a:cs typeface="Barlow"/>
              </a:rPr>
              <a:t>på </a:t>
            </a:r>
            <a:r>
              <a:rPr dirty="0" sz="900" spc="10">
                <a:latin typeface="Barlow"/>
                <a:cs typeface="Barlow"/>
              </a:rPr>
              <a:t>sæsonens vigtigste farvetendenser. Altså </a:t>
            </a:r>
            <a:r>
              <a:rPr dirty="0" sz="900" spc="5">
                <a:latin typeface="Barlow"/>
                <a:cs typeface="Barlow"/>
              </a:rPr>
              <a:t>det  </a:t>
            </a:r>
            <a:r>
              <a:rPr dirty="0" sz="900" spc="10">
                <a:latin typeface="Barlow"/>
                <a:cs typeface="Barlow"/>
              </a:rPr>
              <a:t>bedste fra pej </a:t>
            </a:r>
            <a:r>
              <a:rPr dirty="0" sz="900" spc="5">
                <a:latin typeface="Barlow"/>
                <a:cs typeface="Barlow"/>
              </a:rPr>
              <a:t>forecast og </a:t>
            </a:r>
            <a:r>
              <a:rPr dirty="0" sz="900" spc="10">
                <a:latin typeface="Barlow"/>
                <a:cs typeface="Barlow"/>
              </a:rPr>
              <a:t>pej </a:t>
            </a:r>
            <a:r>
              <a:rPr dirty="0" sz="900" spc="5">
                <a:latin typeface="Barlow"/>
                <a:cs typeface="Barlow"/>
              </a:rPr>
              <a:t>toolbox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5">
                <a:latin typeface="Barlow"/>
                <a:cs typeface="Barlow"/>
              </a:rPr>
              <a:t>ét </a:t>
            </a:r>
            <a:r>
              <a:rPr dirty="0" sz="900" spc="10">
                <a:latin typeface="Barlow"/>
                <a:cs typeface="Barlow"/>
              </a:rPr>
              <a:t>samlet produkt  </a:t>
            </a:r>
            <a:r>
              <a:rPr dirty="0" sz="900" spc="5">
                <a:latin typeface="Barlow"/>
                <a:cs typeface="Barlow"/>
              </a:rPr>
              <a:t>fordelt på </a:t>
            </a:r>
            <a:r>
              <a:rPr dirty="0" sz="900">
                <a:latin typeface="Barlow"/>
                <a:cs typeface="Barlow"/>
              </a:rPr>
              <a:t>over </a:t>
            </a:r>
            <a:r>
              <a:rPr dirty="0" sz="900" spc="10">
                <a:latin typeface="Barlow"/>
                <a:cs typeface="Barlow"/>
              </a:rPr>
              <a:t>200</a:t>
            </a:r>
            <a:r>
              <a:rPr dirty="0" sz="900" spc="125">
                <a:latin typeface="Barlow"/>
                <a:cs typeface="Barlow"/>
              </a:rPr>
              <a:t> </a:t>
            </a:r>
            <a:r>
              <a:rPr dirty="0" sz="900" spc="5">
                <a:latin typeface="Barlow"/>
                <a:cs typeface="Barlow"/>
              </a:rPr>
              <a:t>sider.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300" y="6979837"/>
            <a:ext cx="294195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>
                <a:latin typeface="Barlow"/>
                <a:cs typeface="Barlow"/>
              </a:rPr>
              <a:t>pej </a:t>
            </a:r>
            <a:r>
              <a:rPr dirty="0" sz="900" spc="-5">
                <a:latin typeface="Barlow"/>
                <a:cs typeface="Barlow"/>
              </a:rPr>
              <a:t>toolbox udkommer </a:t>
            </a:r>
            <a:r>
              <a:rPr dirty="0" sz="900" spc="-10">
                <a:latin typeface="Barlow"/>
                <a:cs typeface="Barlow"/>
              </a:rPr>
              <a:t>fremover </a:t>
            </a:r>
            <a:r>
              <a:rPr dirty="0" sz="900">
                <a:latin typeface="Barlow"/>
                <a:cs typeface="Barlow"/>
              </a:rPr>
              <a:t>i april og </a:t>
            </a:r>
            <a:r>
              <a:rPr dirty="0" sz="900" spc="-10">
                <a:latin typeface="Barlow"/>
                <a:cs typeface="Barlow"/>
              </a:rPr>
              <a:t>oktober,  16 </a:t>
            </a:r>
            <a:r>
              <a:rPr dirty="0" sz="900" spc="-20">
                <a:latin typeface="Barlow"/>
                <a:cs typeface="Barlow"/>
              </a:rPr>
              <a:t>måneder </a:t>
            </a:r>
            <a:r>
              <a:rPr dirty="0" sz="900" spc="-30">
                <a:latin typeface="Barlow"/>
                <a:cs typeface="Barlow"/>
              </a:rPr>
              <a:t>før </a:t>
            </a:r>
            <a:r>
              <a:rPr dirty="0" sz="900" spc="-15">
                <a:latin typeface="Barlow"/>
                <a:cs typeface="Barlow"/>
              </a:rPr>
              <a:t>den </a:t>
            </a:r>
            <a:r>
              <a:rPr dirty="0" sz="900" spc="-20">
                <a:latin typeface="Barlow"/>
                <a:cs typeface="Barlow"/>
              </a:rPr>
              <a:t>aktuelle sæson, </a:t>
            </a:r>
            <a:r>
              <a:rPr dirty="0" sz="900" spc="-10">
                <a:latin typeface="Barlow"/>
                <a:cs typeface="Barlow"/>
              </a:rPr>
              <a:t>og </a:t>
            </a:r>
            <a:r>
              <a:rPr dirty="0" sz="900" spc="-20">
                <a:latin typeface="Barlow"/>
                <a:cs typeface="Barlow"/>
              </a:rPr>
              <a:t>trendbogen </a:t>
            </a:r>
            <a:r>
              <a:rPr dirty="0" sz="900" spc="-10">
                <a:latin typeface="Barlow"/>
                <a:cs typeface="Barlow"/>
              </a:rPr>
              <a:t>er </a:t>
            </a:r>
            <a:r>
              <a:rPr dirty="0" sz="900" spc="-20">
                <a:latin typeface="Barlow"/>
                <a:cs typeface="Barlow"/>
              </a:rPr>
              <a:t>ideel 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et tværfagligt redskab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alle i </a:t>
            </a:r>
            <a:r>
              <a:rPr dirty="0" sz="900" spc="-5">
                <a:latin typeface="Barlow"/>
                <a:cs typeface="Barlow"/>
              </a:rPr>
              <a:t>livsstilsbrancherne,  </a:t>
            </a:r>
            <a:r>
              <a:rPr dirty="0" sz="900">
                <a:latin typeface="Barlow"/>
                <a:cs typeface="Barlow"/>
              </a:rPr>
              <a:t>som vil </a:t>
            </a:r>
            <a:r>
              <a:rPr dirty="0" sz="900" spc="-5">
                <a:latin typeface="Barlow"/>
                <a:cs typeface="Barlow"/>
              </a:rPr>
              <a:t>sikre </a:t>
            </a:r>
            <a:r>
              <a:rPr dirty="0" sz="900">
                <a:latin typeface="Barlow"/>
                <a:cs typeface="Barlow"/>
              </a:rPr>
              <a:t>sig,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>
                <a:latin typeface="Barlow"/>
                <a:cs typeface="Barlow"/>
              </a:rPr>
              <a:t>både </a:t>
            </a:r>
            <a:r>
              <a:rPr dirty="0" sz="900" spc="-5">
                <a:latin typeface="Barlow"/>
                <a:cs typeface="Barlow"/>
              </a:rPr>
              <a:t>design, </a:t>
            </a:r>
            <a:r>
              <a:rPr dirty="0" sz="900" spc="-10">
                <a:latin typeface="Barlow"/>
                <a:cs typeface="Barlow"/>
              </a:rPr>
              <a:t>indkøb, </a:t>
            </a:r>
            <a:r>
              <a:rPr dirty="0" sz="900">
                <a:latin typeface="Barlow"/>
                <a:cs typeface="Barlow"/>
              </a:rPr>
              <a:t>salg og </a:t>
            </a:r>
            <a:r>
              <a:rPr dirty="0" sz="900" spc="-5">
                <a:latin typeface="Barlow"/>
                <a:cs typeface="Barlow"/>
              </a:rPr>
              <a:t>marketing  </a:t>
            </a:r>
            <a:r>
              <a:rPr dirty="0" sz="900">
                <a:latin typeface="Barlow"/>
                <a:cs typeface="Barlow"/>
              </a:rPr>
              <a:t>taler samme</a:t>
            </a:r>
            <a:r>
              <a:rPr dirty="0" sz="900" spc="-5">
                <a:latin typeface="Barlow"/>
                <a:cs typeface="Barlow"/>
              </a:rPr>
              <a:t> sprog.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7300" y="8087518"/>
            <a:ext cx="3327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Enj</a:t>
            </a:r>
            <a:r>
              <a:rPr dirty="0" sz="900" spc="-20">
                <a:latin typeface="Barlow"/>
                <a:cs typeface="Barlow"/>
              </a:rPr>
              <a:t>o</a:t>
            </a:r>
            <a:r>
              <a:rPr dirty="0" sz="900">
                <a:latin typeface="Barlow"/>
                <a:cs typeface="Barlow"/>
              </a:rPr>
              <a:t>y!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51265" y="2890641"/>
            <a:ext cx="294195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Welcome 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autumn/winter 21/22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enjoy  your new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toolbox. Not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only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presenting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 season,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but also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completely new trend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book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concept.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You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now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have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brand-new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upgraded version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forecast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-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now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- 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your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hands.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51265" y="3957630"/>
            <a:ext cx="294195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AW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21/22 season,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gruppen’s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trend team have  merged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two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trend books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forecast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 together into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product.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This means that 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you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can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look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forward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getting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absolute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best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both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books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one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combined product.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51265" y="5024621"/>
            <a:ext cx="2941955" cy="1804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you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get everything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essen-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tial,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season’s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important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trends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tendencies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within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women’s,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men’s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kids’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fashion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well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interior,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fur-  niture,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lighting,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architecture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retail.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You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plenty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 trend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inspiration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will help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you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-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product, across packaging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marketing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well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physical material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samples,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TCX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Pan-  tone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chips 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season’s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important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 trends. So,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best from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forecast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one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combined product spread across more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than 200</a:t>
            </a:r>
            <a:r>
              <a:rPr dirty="0" sz="900" spc="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pages.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51265" y="6980866"/>
            <a:ext cx="294195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pej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toolbox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 be published in April  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October,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16 months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before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actual season and the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trend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book is ideal as 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interdisciplinary tool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everyone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 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lifestyle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industries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wants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certain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design,  purchasing,</a:t>
            </a:r>
            <a:r>
              <a:rPr dirty="0" sz="900" spc="9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sales</a:t>
            </a:r>
            <a:r>
              <a:rPr dirty="0" sz="900" spc="9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9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marketing</a:t>
            </a:r>
            <a:r>
              <a:rPr dirty="0" sz="900" spc="9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speak</a:t>
            </a:r>
            <a:r>
              <a:rPr dirty="0" sz="900" spc="9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9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same</a:t>
            </a:r>
            <a:r>
              <a:rPr dirty="0" sz="900" spc="9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language.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51265" y="8088547"/>
            <a:ext cx="3238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Enj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o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y!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54237" y="9662001"/>
            <a:ext cx="1236345" cy="381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Rie </a:t>
            </a:r>
            <a:r>
              <a:rPr dirty="0" sz="900" spc="-5">
                <a:latin typeface="Barlow"/>
                <a:cs typeface="Barlow"/>
              </a:rPr>
              <a:t>Fjordsøe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Rasmussen  </a:t>
            </a:r>
            <a:r>
              <a:rPr dirty="0" sz="900" spc="-15">
                <a:latin typeface="Barlow"/>
                <a:cs typeface="Barlow"/>
              </a:rPr>
              <a:t>Trend</a:t>
            </a:r>
            <a:r>
              <a:rPr dirty="0" sz="900" spc="-5">
                <a:latin typeface="Barlow"/>
                <a:cs typeface="Barlow"/>
              </a:rPr>
              <a:t> Editor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428164" y="8991468"/>
            <a:ext cx="2693835" cy="817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433989" y="5364607"/>
            <a:ext cx="2406015" cy="463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0004" y="1872005"/>
            <a:ext cx="3822001" cy="568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33989" y="1862645"/>
            <a:ext cx="2406015" cy="34299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40004" y="7631989"/>
            <a:ext cx="3822001" cy="23760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99299" y="7399102"/>
            <a:ext cx="6273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Narciso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Rodriguez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299" y="9847103"/>
            <a:ext cx="6699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@project_stopshop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93271" y="9837731"/>
            <a:ext cx="577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Stella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McCartney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93271" y="5131695"/>
            <a:ext cx="7594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Fernando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Mastrangelo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404641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296" y="10397703"/>
            <a:ext cx="781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511317" y="10397703"/>
            <a:ext cx="819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99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60005" y="10692003"/>
                </a:lnTo>
                <a:lnTo>
                  <a:pt x="756000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1B1B1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0004" y="1872018"/>
            <a:ext cx="2987992" cy="298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0004" y="6263995"/>
            <a:ext cx="2987992" cy="2988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51999" y="1872005"/>
            <a:ext cx="2987991" cy="2987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51999" y="6263995"/>
            <a:ext cx="2987991" cy="2988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147299" y="2754611"/>
            <a:ext cx="1300480" cy="737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40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Fashion</a:t>
            </a:r>
            <a:r>
              <a:rPr dirty="0" sz="900" spc="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women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42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Fashion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men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44 Shoes &amp;</a:t>
            </a:r>
            <a:r>
              <a:rPr dirty="0" sz="9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accessories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46	Kids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47299" y="4354926"/>
            <a:ext cx="1167130" cy="10928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46	Kids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48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Interior</a:t>
            </a:r>
            <a:r>
              <a:rPr dirty="0" sz="900" spc="-1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objects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50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Furniture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52	Lighting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54"/>
              <a:tabLst>
                <a:tab pos="264160" algn="l"/>
                <a:tab pos="264795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Art &amp;</a:t>
            </a:r>
            <a:r>
              <a:rPr dirty="0" sz="9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architecture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54"/>
              <a:tabLst>
                <a:tab pos="264160" algn="l"/>
                <a:tab pos="264795" algn="l"/>
              </a:tabLst>
            </a:pP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Retail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47299" y="6310941"/>
            <a:ext cx="98107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56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directions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59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concepts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01590" y="2759731"/>
            <a:ext cx="222250" cy="2553335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229" b="1">
                <a:solidFill>
                  <a:srgbClr val="FFFFFF"/>
                </a:solidFill>
                <a:latin typeface="Gotham"/>
                <a:cs typeface="Gotham"/>
              </a:rPr>
              <a:t>DESIGN</a:t>
            </a:r>
            <a:r>
              <a:rPr dirty="0" sz="1400" spc="51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400" spc="250" b="1">
                <a:solidFill>
                  <a:srgbClr val="FFFFFF"/>
                </a:solidFill>
                <a:latin typeface="Gotham"/>
                <a:cs typeface="Gotham"/>
              </a:rPr>
              <a:t>DIRECTIONS</a:t>
            </a:r>
            <a:r>
              <a:rPr dirty="0" sz="1400" spc="-14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79299" y="2772440"/>
            <a:ext cx="152400" cy="72644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50" b="1">
                <a:solidFill>
                  <a:srgbClr val="878787"/>
                </a:solidFill>
                <a:latin typeface="Gotham"/>
                <a:cs typeface="Gotham"/>
              </a:rPr>
              <a:t>FA</a:t>
            </a:r>
            <a:r>
              <a:rPr dirty="0" sz="900" spc="-13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40" b="1">
                <a:solidFill>
                  <a:srgbClr val="878787"/>
                </a:solidFill>
                <a:latin typeface="Gotham"/>
                <a:cs typeface="Gotham"/>
              </a:rPr>
              <a:t>SHION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79299" y="4414017"/>
            <a:ext cx="152400" cy="78867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155" b="1">
                <a:solidFill>
                  <a:srgbClr val="878787"/>
                </a:solidFill>
                <a:latin typeface="Gotham"/>
                <a:cs typeface="Gotham"/>
              </a:rPr>
              <a:t>INTERIOR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79299" y="6358031"/>
            <a:ext cx="152400" cy="87249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b="1">
                <a:solidFill>
                  <a:srgbClr val="878787"/>
                </a:solidFill>
                <a:latin typeface="Gotham"/>
                <a:cs typeface="Gotham"/>
              </a:rPr>
              <a:t>O</a:t>
            </a:r>
            <a:r>
              <a:rPr dirty="0" sz="900" spc="-16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20" b="1">
                <a:solidFill>
                  <a:srgbClr val="878787"/>
                </a:solidFill>
                <a:latin typeface="Gotham"/>
                <a:cs typeface="Gotham"/>
              </a:rPr>
              <a:t>VER</a:t>
            </a:r>
            <a:r>
              <a:rPr dirty="0" sz="900" spc="-14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35" b="1">
                <a:solidFill>
                  <a:srgbClr val="878787"/>
                </a:solidFill>
                <a:latin typeface="Gotham"/>
                <a:cs typeface="Gotham"/>
              </a:rPr>
              <a:t>VIEW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4948543"/>
            <a:ext cx="1859280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Nordiske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symbolsprog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Nordic symbol</a:t>
            </a:r>
            <a:r>
              <a:rPr dirty="0" sz="1200" spc="-45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language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300" y="9336139"/>
            <a:ext cx="1115695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Frosne</a:t>
            </a:r>
            <a:r>
              <a:rPr dirty="0" sz="1200" spc="-7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jordlag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06F6F"/>
                </a:solidFill>
                <a:latin typeface="Gotham-BookItalic"/>
                <a:cs typeface="Gotham-BookItalic"/>
              </a:rPr>
              <a:t>Frosen</a:t>
            </a:r>
            <a:r>
              <a:rPr dirty="0" sz="1200" spc="-20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06F6F"/>
                </a:solidFill>
                <a:latin typeface="Gotham-BookItalic"/>
                <a:cs typeface="Gotham-BookItalic"/>
              </a:rPr>
              <a:t>strata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39257" y="4948695"/>
            <a:ext cx="1369060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Snecamouflage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06F6F"/>
                </a:solidFill>
                <a:latin typeface="Gotham-BookItalic"/>
                <a:cs typeface="Gotham-BookItalic"/>
              </a:rPr>
              <a:t>Snow</a:t>
            </a:r>
            <a:r>
              <a:rPr dirty="0" sz="1200" spc="-70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camouflage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9257" y="9336292"/>
            <a:ext cx="1159510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Nordlys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Northern</a:t>
            </a:r>
            <a:r>
              <a:rPr dirty="0" sz="1200" spc="-80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lights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300" y="983211"/>
            <a:ext cx="14490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220" b="1">
                <a:latin typeface="Gotham"/>
                <a:cs typeface="Gotham"/>
              </a:rPr>
              <a:t>PRINT</a:t>
            </a:r>
            <a:r>
              <a:rPr dirty="0" sz="1400" spc="14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300" y="5607787"/>
            <a:ext cx="175513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VB21S217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7300" y="9995307"/>
            <a:ext cx="1905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SH19SM1703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39257" y="5607787"/>
            <a:ext cx="182816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SH21S2148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39257" y="9995307"/>
            <a:ext cx="17938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AL18SM78</a:t>
            </a:r>
            <a:endParaRPr sz="9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300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FFFFFF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878787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878787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878787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300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39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453911" y="10397707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40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03992" y="1871980"/>
            <a:ext cx="2052002" cy="4031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7300" y="983211"/>
            <a:ext cx="21399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latin typeface="Gotham"/>
                <a:cs typeface="Gotham"/>
              </a:rPr>
              <a:t>FA </a:t>
            </a:r>
            <a:r>
              <a:rPr dirty="0" sz="1400" spc="220" b="1">
                <a:latin typeface="Gotham"/>
                <a:cs typeface="Gotham"/>
              </a:rPr>
              <a:t>SHION </a:t>
            </a:r>
            <a:r>
              <a:rPr dirty="0" sz="1400" b="1">
                <a:latin typeface="Gotham"/>
                <a:cs typeface="Gotham"/>
              </a:rPr>
              <a:t>W</a:t>
            </a:r>
            <a:r>
              <a:rPr dirty="0" sz="1400" spc="-15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OMEN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3299" y="1812059"/>
            <a:ext cx="1743075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Mønstre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symboler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Patterns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symbols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Klædedragter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National folk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costumes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Ude i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kulden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Out in the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57" y="8688194"/>
            <a:ext cx="136461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Inderste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lag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Inner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layer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Ponchoer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6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sjaler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Ponchos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6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shawls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1872005"/>
            <a:ext cx="2052002" cy="4031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03992" y="5976010"/>
            <a:ext cx="2052002" cy="4031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4002" y="1872005"/>
            <a:ext cx="2051989" cy="4031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528003" y="1872005"/>
            <a:ext cx="2052002" cy="4031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79993" y="1871980"/>
            <a:ext cx="2052002" cy="6245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0004" y="5975985"/>
            <a:ext cx="2052002" cy="4031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64002" y="5975985"/>
            <a:ext cx="2051989" cy="4031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528003" y="5975985"/>
            <a:ext cx="2052002" cy="4031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88001" y="4037990"/>
            <a:ext cx="2051989" cy="59699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5743102"/>
            <a:ext cx="2292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Alanui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99" y="9847082"/>
            <a:ext cx="3556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Jil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Sander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3297" y="5743102"/>
            <a:ext cx="2063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</a:t>
            </a:r>
            <a:r>
              <a:rPr dirty="0" sz="600">
                <a:latin typeface="Barlow"/>
                <a:cs typeface="Barlow"/>
              </a:rPr>
              <a:t>acai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297" y="9847082"/>
            <a:ext cx="6311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Simonetta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Ravizza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47296" y="9847082"/>
            <a:ext cx="2806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</a:t>
            </a:r>
            <a:r>
              <a:rPr dirty="0" sz="600">
                <a:latin typeface="Barlow"/>
                <a:cs typeface="Barlow"/>
              </a:rPr>
              <a:t>a</a:t>
            </a:r>
            <a:r>
              <a:rPr dirty="0" sz="600" spc="-10">
                <a:latin typeface="Barlow"/>
                <a:cs typeface="Barlow"/>
              </a:rPr>
              <a:t>s</a:t>
            </a:r>
            <a:r>
              <a:rPr dirty="0" sz="600">
                <a:latin typeface="Barlow"/>
                <a:cs typeface="Barlow"/>
              </a:rPr>
              <a:t>si</a:t>
            </a:r>
            <a:r>
              <a:rPr dirty="0" sz="600" spc="-15">
                <a:latin typeface="Barlow"/>
                <a:cs typeface="Barlow"/>
              </a:rPr>
              <a:t>k</a:t>
            </a:r>
            <a:r>
              <a:rPr dirty="0" sz="600">
                <a:latin typeface="Barlow"/>
                <a:cs typeface="Barlow"/>
              </a:rPr>
              <a:t>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7941167"/>
            <a:ext cx="4133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Jarel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Zhang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63312" y="5743102"/>
            <a:ext cx="6711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Étoile </a:t>
            </a:r>
            <a:r>
              <a:rPr dirty="0" sz="600">
                <a:latin typeface="Barlow"/>
                <a:cs typeface="Barlow"/>
              </a:rPr>
              <a:t>Isabel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Marant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3312" y="9847082"/>
            <a:ext cx="4819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Erika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Cavallini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87311" y="5743102"/>
            <a:ext cx="1682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Et</a:t>
            </a: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7311" y="9847082"/>
            <a:ext cx="577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Stella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McCartney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6" y="10397703"/>
            <a:ext cx="990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0">
                <a:latin typeface="Barlow"/>
                <a:cs typeface="Barlow"/>
              </a:rPr>
              <a:t>41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56860" y="10397703"/>
            <a:ext cx="1358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42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7252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latin typeface="Gotham"/>
                <a:cs typeface="Gotham"/>
              </a:rPr>
              <a:t>FA </a:t>
            </a:r>
            <a:r>
              <a:rPr dirty="0" sz="1400" spc="220" b="1">
                <a:latin typeface="Gotham"/>
                <a:cs typeface="Gotham"/>
              </a:rPr>
              <a:t>SHION</a:t>
            </a:r>
            <a:r>
              <a:rPr dirty="0" sz="1400" spc="270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MEN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3299" y="1812059"/>
            <a:ext cx="153289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Pels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uld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Fur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wool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Mønstre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4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symboler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Patterns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symbols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Kølige</a:t>
            </a:r>
            <a:r>
              <a:rPr dirty="0" sz="1200" spc="-10">
                <a:latin typeface="Gotham"/>
                <a:cs typeface="Gotham"/>
              </a:rPr>
              <a:t> 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Cool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03238" y="8532137"/>
            <a:ext cx="124650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Udendørsudstyr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Outdoor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gear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Lange</a:t>
            </a:r>
            <a:r>
              <a:rPr dirty="0" sz="1200" spc="-3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længder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Long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lenghts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5975985"/>
            <a:ext cx="2052002" cy="4031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403992" y="1871980"/>
            <a:ext cx="2052002" cy="4031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1871980"/>
            <a:ext cx="2052002" cy="4031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528003" y="1871977"/>
            <a:ext cx="2052002" cy="6179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79993" y="1871980"/>
            <a:ext cx="2052002" cy="4031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64002" y="1872005"/>
            <a:ext cx="2051989" cy="4031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5975985"/>
            <a:ext cx="2052002" cy="4031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64002" y="5975985"/>
            <a:ext cx="2051989" cy="4031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403992" y="5975985"/>
            <a:ext cx="2052002" cy="4031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88001" y="3827975"/>
            <a:ext cx="2051989" cy="61799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5743102"/>
            <a:ext cx="2063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</a:t>
            </a:r>
            <a:r>
              <a:rPr dirty="0" sz="600">
                <a:latin typeface="Barlow"/>
                <a:cs typeface="Barlow"/>
              </a:rPr>
              <a:t>acai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7296" y="9847082"/>
            <a:ext cx="2190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O</a:t>
            </a:r>
            <a:r>
              <a:rPr dirty="0" sz="600">
                <a:latin typeface="Barlow"/>
                <a:cs typeface="Barlow"/>
              </a:rPr>
              <a:t>AMC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9314" y="9847082"/>
            <a:ext cx="4083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Unde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rc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ov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9314" y="5743102"/>
            <a:ext cx="4038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Casablanca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63312" y="9847082"/>
            <a:ext cx="2076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Barlow"/>
                <a:cs typeface="Barlow"/>
              </a:rPr>
              <a:t>F</a:t>
            </a:r>
            <a:r>
              <a:rPr dirty="0" sz="600">
                <a:latin typeface="Barlow"/>
                <a:cs typeface="Barlow"/>
              </a:rPr>
              <a:t>endi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63312" y="5743102"/>
            <a:ext cx="3556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Jil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Sander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87311" y="7891104"/>
            <a:ext cx="4591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Acne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9299" y="9847082"/>
            <a:ext cx="5791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Dolce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&amp;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Gabbana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23297" y="5743102"/>
            <a:ext cx="4641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Isabel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Marant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23297" y="9847082"/>
            <a:ext cx="5568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Emporio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Armani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7" y="10397703"/>
            <a:ext cx="1339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43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55336" y="103977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44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0490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0" b="1">
                <a:latin typeface="Gotham"/>
                <a:cs typeface="Gotham"/>
              </a:rPr>
              <a:t>SHOES</a:t>
            </a:r>
            <a:r>
              <a:rPr dirty="0" sz="1400" spc="484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&amp;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5177" y="983211"/>
            <a:ext cx="17252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A</a:t>
            </a:r>
            <a:r>
              <a:rPr dirty="0" sz="1400" spc="-22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90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CES</a:t>
            </a:r>
            <a:r>
              <a:rPr dirty="0" sz="1400" spc="-170" b="1">
                <a:latin typeface="Gotham"/>
                <a:cs typeface="Gotham"/>
              </a:rPr>
              <a:t> </a:t>
            </a:r>
            <a:r>
              <a:rPr dirty="0" sz="1400" spc="229" b="1">
                <a:latin typeface="Gotham"/>
                <a:cs typeface="Gotham"/>
              </a:rPr>
              <a:t>SORIES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03300" y="7206059"/>
            <a:ext cx="1417320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Naturmaterialer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Natural</a:t>
            </a:r>
            <a:r>
              <a:rPr dirty="0" sz="1200" spc="-2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Smeltede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metaller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Melted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metals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Folkedragter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National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costumes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Praktisk </a:t>
            </a:r>
            <a:r>
              <a:rPr dirty="0" sz="1200" spc="-5">
                <a:latin typeface="Gotham"/>
                <a:cs typeface="Gotham"/>
              </a:rPr>
              <a:t>udstyr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Practical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gear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Unikadetaljer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Unique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88001" y="1872005"/>
            <a:ext cx="2051989" cy="4031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279993" y="1872005"/>
            <a:ext cx="4176014" cy="4031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1872005"/>
            <a:ext cx="2052002" cy="4031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88001" y="5975987"/>
            <a:ext cx="2051989" cy="4031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4002" y="1872005"/>
            <a:ext cx="2051989" cy="4031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0004" y="5976011"/>
            <a:ext cx="2052002" cy="40319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5976011"/>
            <a:ext cx="2052002" cy="4031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64002" y="5976011"/>
            <a:ext cx="2051989" cy="40319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403992" y="5976010"/>
            <a:ext cx="2052002" cy="4031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528003" y="1871992"/>
            <a:ext cx="2052002" cy="47579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5743102"/>
            <a:ext cx="5340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Bottega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Veneta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99" y="9847082"/>
            <a:ext cx="6635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Ermenegildo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Zegna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9314" y="9847082"/>
            <a:ext cx="2641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Neha</a:t>
            </a: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9314" y="5743102"/>
            <a:ext cx="5791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Dolce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&amp;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Gabbana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87311" y="6469136"/>
            <a:ext cx="5791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Monika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Maslanek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23297" y="5743102"/>
            <a:ext cx="5791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Dolce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&amp;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Gabbana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23297" y="9847082"/>
            <a:ext cx="4121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Jacquemus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3312" y="9847082"/>
            <a:ext cx="748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White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Mountaineering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47296" y="5743102"/>
            <a:ext cx="4064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1064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47296" y="9847082"/>
            <a:ext cx="3390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5">
                <a:latin typeface="Barlow"/>
                <a:cs typeface="Barlow"/>
              </a:rPr>
              <a:t>D</a:t>
            </a:r>
            <a:r>
              <a:rPr dirty="0" sz="600">
                <a:latin typeface="Barlow"/>
                <a:cs typeface="Barlow"/>
              </a:rPr>
              <a:t>squa</a:t>
            </a: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ed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6" y="10397703"/>
            <a:ext cx="1339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45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58993" y="10397703"/>
            <a:ext cx="1339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46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5727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KID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03300" y="1812059"/>
            <a:ext cx="1355725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Arktiske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eventyr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Arctic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adventures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Broderi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Embroidery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Samleobjekter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Collectibles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Praktisk </a:t>
            </a:r>
            <a:r>
              <a:rPr dirty="0" sz="1200" spc="-5">
                <a:latin typeface="Gotham"/>
                <a:cs typeface="Gotham"/>
              </a:rPr>
              <a:t>udstyr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Practical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gear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Detaljeret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strik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Detailed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knit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004" y="4104182"/>
            <a:ext cx="2052002" cy="59036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4002" y="4896027"/>
            <a:ext cx="2051989" cy="190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279993" y="6444002"/>
            <a:ext cx="4176014" cy="3563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64002" y="1871992"/>
            <a:ext cx="4175996" cy="29520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4002" y="6875995"/>
            <a:ext cx="4176395" cy="3132455"/>
          </a:xfrm>
          <a:custGeom>
            <a:avLst/>
            <a:gdLst/>
            <a:ahLst/>
            <a:cxnLst/>
            <a:rect l="l" t="t" r="r" b="b"/>
            <a:pathLst>
              <a:path w="4176395" h="3132454">
                <a:moveTo>
                  <a:pt x="0" y="3131845"/>
                </a:moveTo>
                <a:lnTo>
                  <a:pt x="4176001" y="3131845"/>
                </a:lnTo>
                <a:lnTo>
                  <a:pt x="4176001" y="0"/>
                </a:lnTo>
                <a:lnTo>
                  <a:pt x="0" y="0"/>
                </a:lnTo>
                <a:lnTo>
                  <a:pt x="0" y="3131845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45446" y="6876008"/>
            <a:ext cx="3085109" cy="3131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80000" y="1871992"/>
            <a:ext cx="4175999" cy="44999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788001" y="4895989"/>
            <a:ext cx="2051989" cy="19080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0004" y="1872002"/>
            <a:ext cx="2052002" cy="21601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528003" y="5292001"/>
            <a:ext cx="2052002" cy="47158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99299" y="3871261"/>
            <a:ext cx="5041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Takanooomiya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299" y="9846941"/>
            <a:ext cx="1549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Gris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64002" y="9846941"/>
            <a:ext cx="41763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Mame</a:t>
            </a:r>
            <a:r>
              <a:rPr dirty="0" sz="600" spc="-5">
                <a:latin typeface="Barlow"/>
                <a:cs typeface="Barlow"/>
              </a:rPr>
              <a:t> Kurogouchi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3297" y="6643112"/>
            <a:ext cx="4711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Hafod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Grange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297" y="4663131"/>
            <a:ext cx="23685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Maileg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314" y="6211134"/>
            <a:ext cx="3384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Moun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 spc="-15">
                <a:latin typeface="Barlow"/>
                <a:cs typeface="Barlow"/>
              </a:rPr>
              <a:t>Ten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9847170"/>
            <a:ext cx="1930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Jeep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87311" y="9847170"/>
            <a:ext cx="3270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uchinda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47296" y="6643188"/>
            <a:ext cx="4470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Paolo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Ferrari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296" y="10397703"/>
            <a:ext cx="1295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47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458587" y="10397703"/>
            <a:ext cx="1346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48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3717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INTERIOR </a:t>
            </a:r>
            <a:r>
              <a:rPr dirty="0" sz="1400" spc="229" b="1">
                <a:latin typeface="Gotham"/>
                <a:cs typeface="Gotham"/>
              </a:rPr>
              <a:t>OBJECT</a:t>
            </a:r>
            <a:r>
              <a:rPr dirty="0" sz="1400" spc="7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1812059"/>
            <a:ext cx="1075055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Uni</a:t>
            </a:r>
            <a:r>
              <a:rPr dirty="0" sz="1200" spc="-15">
                <a:latin typeface="Gotham"/>
                <a:cs typeface="Gotham"/>
              </a:rPr>
              <a:t>k</a:t>
            </a:r>
            <a:r>
              <a:rPr dirty="0" sz="1200">
                <a:latin typeface="Gotham"/>
                <a:cs typeface="Gotham"/>
              </a:rPr>
              <a:t>aobje</a:t>
            </a:r>
            <a:r>
              <a:rPr dirty="0" sz="1200" spc="-15">
                <a:latin typeface="Gotham"/>
                <a:cs typeface="Gotham"/>
              </a:rPr>
              <a:t>k</a:t>
            </a:r>
            <a:r>
              <a:rPr dirty="0" sz="1200" spc="-20">
                <a:latin typeface="Gotham"/>
                <a:cs typeface="Gotham"/>
              </a:rPr>
              <a:t>t</a:t>
            </a:r>
            <a:r>
              <a:rPr dirty="0" sz="1200">
                <a:latin typeface="Gotham"/>
                <a:cs typeface="Gotham"/>
              </a:rPr>
              <a:t>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Uniqe</a:t>
            </a:r>
            <a:r>
              <a:rPr dirty="0" sz="1200" spc="-3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pieces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Is &amp;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sten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Ice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stone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Kølige</a:t>
            </a:r>
            <a:r>
              <a:rPr dirty="0" sz="1200" spc="-3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Cool</a:t>
            </a:r>
            <a:r>
              <a:rPr dirty="0" sz="1200" spc="-2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1299" y="1812210"/>
            <a:ext cx="1588770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Håndlavet</a:t>
            </a:r>
            <a:r>
              <a:rPr dirty="0" sz="1200" spc="-5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håndværk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Handmade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crafts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Revnede kanter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Fractured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edges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79993" y="1872002"/>
            <a:ext cx="2280005" cy="4037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4002" y="3888028"/>
            <a:ext cx="4176001" cy="379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731497" y="5975985"/>
            <a:ext cx="2848508" cy="4031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632008" y="1872005"/>
            <a:ext cx="3947998" cy="4031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004" y="3887978"/>
            <a:ext cx="2052002" cy="27360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80006" y="5976010"/>
            <a:ext cx="3379494" cy="4031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0004" y="6695992"/>
            <a:ext cx="2052002" cy="331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788001" y="7757998"/>
            <a:ext cx="2051989" cy="2249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64002" y="7757998"/>
            <a:ext cx="2051989" cy="22499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88001" y="1872005"/>
            <a:ext cx="2051989" cy="19439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847299" y="3655103"/>
            <a:ext cx="5149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Jackie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Abrams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39316" y="5749079"/>
            <a:ext cx="4718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Antonio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Aricò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9316" y="9847115"/>
            <a:ext cx="8242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Nathalie </a:t>
            </a:r>
            <a:r>
              <a:rPr dirty="0" sz="600" spc="-10">
                <a:latin typeface="Barlow"/>
                <a:cs typeface="Barlow"/>
              </a:rPr>
              <a:t>Van </a:t>
            </a:r>
            <a:r>
              <a:rPr dirty="0" sz="600">
                <a:latin typeface="Barlow"/>
                <a:cs typeface="Barlow"/>
              </a:rPr>
              <a:t>der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Massen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90795" y="9847115"/>
            <a:ext cx="5873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Shawnee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Pottery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91305" y="5749079"/>
            <a:ext cx="4876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Teresa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Berger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301" y="6463073"/>
            <a:ext cx="4787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Snarkitecture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301" y="9847039"/>
            <a:ext cx="7569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Pennacchio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Argentato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23300" y="9847039"/>
            <a:ext cx="4794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Sara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Ricciardi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23300" y="7525072"/>
            <a:ext cx="4591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Yuting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Chang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47299" y="9847039"/>
            <a:ext cx="4889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Michela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Cattai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7" y="10397703"/>
            <a:ext cx="1346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49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57674" y="103977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50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79993" y="6017082"/>
            <a:ext cx="2052002" cy="3990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279993" y="1872005"/>
            <a:ext cx="2052002" cy="4073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27300" y="983211"/>
            <a:ext cx="142303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FURNITURE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79300" y="8431742"/>
            <a:ext cx="1362075" cy="124904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Opbevaring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Storage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Sanselige</a:t>
            </a:r>
            <a:r>
              <a:rPr dirty="0" sz="1200" spc="-8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detaljer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Sensory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Kølige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79300" y="9688432"/>
            <a:ext cx="9658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Cool</a:t>
            </a:r>
            <a:r>
              <a:rPr dirty="0" sz="1200" spc="-6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03299" y="8431894"/>
            <a:ext cx="1017269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Sten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is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Stone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3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ice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Rene</a:t>
            </a:r>
            <a:r>
              <a:rPr dirty="0" sz="1200" spc="-3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Clean</a:t>
            </a:r>
            <a:r>
              <a:rPr dirty="0" sz="1200" spc="-8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403992" y="3929088"/>
            <a:ext cx="4176001" cy="4176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403992" y="1872005"/>
            <a:ext cx="2052002" cy="1985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528003" y="1872005"/>
            <a:ext cx="2052002" cy="19850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62706" y="4500004"/>
            <a:ext cx="3877293" cy="55079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962706" y="1872005"/>
            <a:ext cx="3877297" cy="25560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0004" y="3818674"/>
            <a:ext cx="2350706" cy="30243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0004" y="6914972"/>
            <a:ext cx="2350706" cy="30930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0004" y="1872005"/>
            <a:ext cx="2350706" cy="18746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99299" y="3585778"/>
            <a:ext cx="7594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Fernando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Mastrangelo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299" y="6682089"/>
            <a:ext cx="3625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Ian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Blasco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299" y="9847133"/>
            <a:ext cx="13970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Ronan </a:t>
            </a:r>
            <a:r>
              <a:rPr dirty="0" sz="600">
                <a:latin typeface="Barlow"/>
                <a:cs typeface="Barlow"/>
              </a:rPr>
              <a:t>and Erwan </a:t>
            </a:r>
            <a:r>
              <a:rPr dirty="0" sz="600" spc="-5">
                <a:latin typeface="Barlow"/>
                <a:cs typeface="Barlow"/>
              </a:rPr>
              <a:t>Bouroullec </a:t>
            </a:r>
            <a:r>
              <a:rPr dirty="0" sz="600" spc="-10">
                <a:latin typeface="Barlow"/>
                <a:cs typeface="Barlow"/>
              </a:rPr>
              <a:t>for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Samsung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22001" y="9847133"/>
            <a:ext cx="3498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Cascando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22001" y="4267159"/>
            <a:ext cx="4591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Wonmin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Park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314" y="5784225"/>
            <a:ext cx="4171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Aldo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Bakker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9314" y="9847133"/>
            <a:ext cx="3327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Ron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Gilad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63312" y="7944190"/>
            <a:ext cx="2165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OKHA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463312" y="3695888"/>
            <a:ext cx="2578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Ad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Hoc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587311" y="3695888"/>
            <a:ext cx="5048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Roxane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Lahidji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297" y="10397703"/>
            <a:ext cx="10731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51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60619" y="10397703"/>
            <a:ext cx="1320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52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2090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LIGHTING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3299" y="1812059"/>
            <a:ext cx="1658620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Isflager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Iceflakes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Stenmaterialer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Stone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5">
                <a:latin typeface="Gotham"/>
                <a:cs typeface="Gotham"/>
              </a:rPr>
              <a:t>Levende</a:t>
            </a:r>
            <a:r>
              <a:rPr dirty="0" sz="1200" spc="-10">
                <a:latin typeface="Gotham"/>
                <a:cs typeface="Gotham"/>
              </a:rPr>
              <a:t> nordlys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Living Northern</a:t>
            </a:r>
            <a:r>
              <a:rPr dirty="0" sz="1200" spc="-9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Praktisk </a:t>
            </a:r>
            <a:r>
              <a:rPr dirty="0" sz="1200">
                <a:latin typeface="Gotham"/>
                <a:cs typeface="Gotham"/>
              </a:rPr>
              <a:t>på </a:t>
            </a:r>
            <a:r>
              <a:rPr dirty="0" sz="1200" spc="-10">
                <a:latin typeface="Gotham"/>
                <a:cs typeface="Gotham"/>
              </a:rPr>
              <a:t>farten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Practical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on-the-go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Unikadetaljer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Unique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79993" y="1871992"/>
            <a:ext cx="4176014" cy="53996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4002" y="1871977"/>
            <a:ext cx="2051989" cy="2663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004" y="1871967"/>
            <a:ext cx="2051995" cy="266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528003" y="7343635"/>
            <a:ext cx="2052002" cy="266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88001" y="7343292"/>
            <a:ext cx="2051989" cy="2663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88001" y="4607979"/>
            <a:ext cx="2051989" cy="2664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528003" y="5219662"/>
            <a:ext cx="2052002" cy="20519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7343661"/>
            <a:ext cx="4176014" cy="26640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0004" y="4608008"/>
            <a:ext cx="4176001" cy="53999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527999" y="1872324"/>
            <a:ext cx="2051999" cy="32753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99299" y="4375103"/>
            <a:ext cx="1403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Et2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299" y="9846415"/>
            <a:ext cx="4559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Ross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Gardam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7296" y="9846415"/>
            <a:ext cx="6991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Hand and </a:t>
            </a:r>
            <a:r>
              <a:rPr dirty="0" sz="600" spc="-5">
                <a:latin typeface="Barlow"/>
                <a:cs typeface="Barlow"/>
              </a:rPr>
              <a:t>Eye</a:t>
            </a:r>
            <a:r>
              <a:rPr dirty="0" sz="600" spc="-8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7296" y="7110759"/>
            <a:ext cx="3905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Lukas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Peet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297" y="4375103"/>
            <a:ext cx="4343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Davidpompa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314" y="7110759"/>
            <a:ext cx="7137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Benjamin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Graindorge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9847101"/>
            <a:ext cx="9937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MQuan Studio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>
                <a:latin typeface="Barlow"/>
                <a:cs typeface="Barlow"/>
              </a:rPr>
              <a:t>Allied</a:t>
            </a:r>
            <a:r>
              <a:rPr dirty="0" sz="600" spc="-6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Maker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87311" y="9847101"/>
            <a:ext cx="875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Ethimo x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Christophe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Pillet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87311" y="7111063"/>
            <a:ext cx="10287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Molten Sconce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>
                <a:latin typeface="Barlow"/>
                <a:cs typeface="Barlow"/>
              </a:rPr>
              <a:t>Allied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Maker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87311" y="4986684"/>
            <a:ext cx="6343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Vincenzo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Cotiis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7297" y="10397703"/>
            <a:ext cx="130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53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459095" y="10397703"/>
            <a:ext cx="1339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54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7289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ART</a:t>
            </a:r>
            <a:r>
              <a:rPr dirty="0" sz="1400" spc="47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&amp;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55314" y="983211"/>
            <a:ext cx="19100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54" b="1">
                <a:latin typeface="Gotham"/>
                <a:cs typeface="Gotham"/>
              </a:rPr>
              <a:t>ARCHITECTURE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289" y="983211"/>
            <a:ext cx="8959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40" b="1">
                <a:latin typeface="Gotham"/>
                <a:cs typeface="Gotham"/>
              </a:rPr>
              <a:t>RE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175" b="1">
                <a:latin typeface="Gotham"/>
                <a:cs typeface="Gotham"/>
              </a:rPr>
              <a:t>TAIL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63299" y="7323658"/>
            <a:ext cx="1355725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Arktiske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eventyr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Arctic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adventures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Kølige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Cool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5">
                <a:latin typeface="Gotham"/>
                <a:cs typeface="Gotham"/>
              </a:rPr>
              <a:t>Wow-oplevelser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30" i="1">
                <a:solidFill>
                  <a:srgbClr val="7C7B7B"/>
                </a:solidFill>
                <a:latin typeface="Gotham-BookItalic"/>
                <a:cs typeface="Gotham-BookItalic"/>
              </a:rPr>
              <a:t>Wow</a:t>
            </a:r>
            <a:r>
              <a:rPr dirty="0" sz="1200" spc="-6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experiences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Stilhed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Silence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Sanselige</a:t>
            </a:r>
            <a:r>
              <a:rPr dirty="0" sz="1200" spc="-5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ritualer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Sensory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rituals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1872005"/>
            <a:ext cx="4175995" cy="2268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4212006"/>
            <a:ext cx="6299996" cy="2699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004" y="6984009"/>
            <a:ext cx="4176001" cy="3023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88001" y="1872005"/>
            <a:ext cx="2051989" cy="2268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79993" y="5292003"/>
            <a:ext cx="6300012" cy="4715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1872005"/>
            <a:ext cx="2052002" cy="334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03992" y="1872005"/>
            <a:ext cx="2052002" cy="3347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528003" y="1872005"/>
            <a:ext cx="2052002" cy="33479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09691" y="3979102"/>
            <a:ext cx="7886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Ann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Veronica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Janssens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691" y="6751107"/>
            <a:ext cx="5060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Apukka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Resort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9691" y="9847112"/>
            <a:ext cx="5238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Jaemee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9266" y="9847112"/>
            <a:ext cx="49275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Canada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Goose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9266" y="5059085"/>
            <a:ext cx="6223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Waterfrom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Design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63265" y="5059085"/>
            <a:ext cx="44195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Sarah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House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587265" y="5059085"/>
            <a:ext cx="3251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10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47249" y="3979102"/>
            <a:ext cx="7150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Darren Harvey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Regan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296" y="10397703"/>
            <a:ext cx="130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55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462752" y="10397703"/>
            <a:ext cx="130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56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111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</a:t>
            </a:r>
            <a:r>
              <a:rPr dirty="0" sz="1400" spc="505" b="1">
                <a:latin typeface="Gotham"/>
                <a:cs typeface="Gotham"/>
              </a:rPr>
              <a:t> </a:t>
            </a:r>
            <a:r>
              <a:rPr dirty="0" sz="1400" spc="250" b="1">
                <a:latin typeface="Gotham"/>
                <a:cs typeface="Gotham"/>
              </a:rPr>
              <a:t>DIRECTIONS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98" y="1836434"/>
            <a:ext cx="152400" cy="143129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01 </a:t>
            </a:r>
            <a:r>
              <a:rPr dirty="0" sz="900" b="1">
                <a:latin typeface="Gotham"/>
                <a:cs typeface="Gotham"/>
              </a:rPr>
              <a:t>C</a:t>
            </a:r>
            <a:r>
              <a:rPr dirty="0" sz="900" spc="120" b="1">
                <a:latin typeface="Gotham"/>
                <a:cs typeface="Gotham"/>
              </a:rPr>
              <a:t> </a:t>
            </a:r>
            <a:r>
              <a:rPr dirty="0" sz="900" spc="160" b="1">
                <a:latin typeface="Gotham"/>
                <a:cs typeface="Gotham"/>
              </a:rPr>
              <a:t>OLLECTIBLES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298" y="6354429"/>
            <a:ext cx="152400" cy="152273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02 </a:t>
            </a:r>
            <a:r>
              <a:rPr dirty="0" sz="900" b="1">
                <a:latin typeface="Gotham"/>
                <a:cs typeface="Gotham"/>
              </a:rPr>
              <a:t>C </a:t>
            </a:r>
            <a:r>
              <a:rPr dirty="0" sz="900" spc="120" b="1">
                <a:latin typeface="Gotham"/>
                <a:cs typeface="Gotham"/>
              </a:rPr>
              <a:t>OOL </a:t>
            </a:r>
            <a:r>
              <a:rPr dirty="0" sz="900" b="1">
                <a:latin typeface="Gotham"/>
                <a:cs typeface="Gotham"/>
              </a:rPr>
              <a:t>C </a:t>
            </a:r>
            <a:r>
              <a:rPr dirty="0" sz="900" spc="90" b="1">
                <a:latin typeface="Gotham"/>
                <a:cs typeface="Gotham"/>
              </a:rPr>
              <a:t>OL</a:t>
            </a:r>
            <a:r>
              <a:rPr dirty="0" sz="900" spc="75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OURS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51" y="1836379"/>
            <a:ext cx="152400" cy="152146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03 </a:t>
            </a:r>
            <a:r>
              <a:rPr dirty="0" sz="900" spc="135" b="1">
                <a:latin typeface="Gotham"/>
                <a:cs typeface="Gotham"/>
              </a:rPr>
              <a:t>ICEY</a:t>
            </a:r>
            <a:r>
              <a:rPr dirty="0" sz="900" spc="210" b="1">
                <a:latin typeface="Gotham"/>
                <a:cs typeface="Gotham"/>
              </a:rPr>
              <a:t> </a:t>
            </a:r>
            <a:r>
              <a:rPr dirty="0" sz="900" spc="155" b="1">
                <a:latin typeface="Gotham"/>
                <a:cs typeface="Gotham"/>
              </a:rPr>
              <a:t>TEXTURES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351" y="6354429"/>
            <a:ext cx="152400" cy="170180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90" b="1">
                <a:solidFill>
                  <a:srgbClr val="9D9D9C"/>
                </a:solidFill>
                <a:latin typeface="Gotham"/>
                <a:cs typeface="Gotham"/>
              </a:rPr>
              <a:t>04 </a:t>
            </a:r>
            <a:r>
              <a:rPr dirty="0" sz="900" spc="150" b="1">
                <a:latin typeface="Gotham"/>
                <a:cs typeface="Gotham"/>
              </a:rPr>
              <a:t>NORDIC </a:t>
            </a:r>
            <a:r>
              <a:rPr dirty="0" sz="900" b="1">
                <a:latin typeface="Gotham"/>
                <a:cs typeface="Gotham"/>
              </a:rPr>
              <a:t>S</a:t>
            </a:r>
            <a:r>
              <a:rPr dirty="0" sz="900" spc="-85" b="1">
                <a:latin typeface="Gotham"/>
                <a:cs typeface="Gotham"/>
              </a:rPr>
              <a:t> </a:t>
            </a:r>
            <a:r>
              <a:rPr dirty="0" sz="900" spc="150" b="1">
                <a:latin typeface="Gotham"/>
                <a:cs typeface="Gotham"/>
              </a:rPr>
              <a:t>YMBOLS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9995" y="1872005"/>
            <a:ext cx="1512011" cy="3257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79995" y="6390030"/>
            <a:ext cx="1512011" cy="3257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819997" y="1872005"/>
            <a:ext cx="1512011" cy="3257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819997" y="6390030"/>
            <a:ext cx="1512011" cy="3257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664002" y="1871992"/>
            <a:ext cx="1524000" cy="16305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64002" y="6390017"/>
            <a:ext cx="2052002" cy="1630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403992" y="1871992"/>
            <a:ext cx="2052002" cy="16305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403992" y="6389979"/>
            <a:ext cx="2052002" cy="12772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64002" y="3571418"/>
            <a:ext cx="1524000" cy="15585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664002" y="8089442"/>
            <a:ext cx="2052002" cy="15585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403992" y="3571418"/>
            <a:ext cx="2052002" cy="15585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403992" y="7745996"/>
            <a:ext cx="2052002" cy="190197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59999" y="1872005"/>
            <a:ext cx="2580004" cy="32579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88001" y="6390017"/>
            <a:ext cx="2052002" cy="3258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528003" y="1872005"/>
            <a:ext cx="2052002" cy="325799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528003" y="6390030"/>
            <a:ext cx="2052002" cy="325799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139299" y="4969102"/>
            <a:ext cx="4089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Craig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Green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9299" y="9487076"/>
            <a:ext cx="25272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Sunnei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79314" y="9487076"/>
            <a:ext cx="3225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Chal</a:t>
            </a:r>
            <a:r>
              <a:rPr dirty="0" sz="600" spc="-5">
                <a:latin typeface="Barlow"/>
                <a:cs typeface="Barlow"/>
              </a:rPr>
              <a:t>a</a:t>
            </a:r>
            <a:r>
              <a:rPr dirty="0" sz="600" spc="-10">
                <a:latin typeface="Barlow"/>
                <a:cs typeface="Barlow"/>
              </a:rPr>
              <a:t>y</a:t>
            </a:r>
            <a:r>
              <a:rPr dirty="0" sz="600">
                <a:latin typeface="Barlow"/>
                <a:cs typeface="Barlow"/>
              </a:rPr>
              <a:t>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879314" y="4969102"/>
            <a:ext cx="5715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Feng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Chen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Wang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23344" y="4969102"/>
            <a:ext cx="2819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Pica</a:t>
            </a:r>
            <a:r>
              <a:rPr dirty="0" sz="600" spc="-10">
                <a:latin typeface="Barlow"/>
                <a:cs typeface="Barlow"/>
              </a:rPr>
              <a:t>s</a:t>
            </a:r>
            <a:r>
              <a:rPr dirty="0" sz="600">
                <a:latin typeface="Barlow"/>
                <a:cs typeface="Barlow"/>
              </a:rPr>
              <a:t>so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23344" y="9487076"/>
            <a:ext cx="6223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Waterfrom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Design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463359" y="9487076"/>
            <a:ext cx="25907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LRNCE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463359" y="4969102"/>
            <a:ext cx="4171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Mia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Larsson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19353" y="4969102"/>
            <a:ext cx="577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Stella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McCartney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47343" y="9487076"/>
            <a:ext cx="577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Stella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McCartney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87358" y="9487076"/>
            <a:ext cx="6311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Simonetta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Ravizza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87358" y="4969102"/>
            <a:ext cx="7124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Philip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Kupferschmidt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61925" y="3341699"/>
            <a:ext cx="567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Daniele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Bortotto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23420" y="7859673"/>
            <a:ext cx="4838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Jos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Devriendt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463435" y="7506410"/>
            <a:ext cx="525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Jessica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Coates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463435" y="3341699"/>
            <a:ext cx="11868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Brynjar </a:t>
            </a:r>
            <a:r>
              <a:rPr dirty="0" sz="600" spc="-5">
                <a:latin typeface="Barlow"/>
                <a:cs typeface="Barlow"/>
              </a:rPr>
              <a:t>Sigurðarson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>
                <a:latin typeface="Barlow"/>
                <a:cs typeface="Barlow"/>
              </a:rPr>
              <a:t>PCM</a:t>
            </a:r>
            <a:r>
              <a:rPr dirty="0" sz="600" spc="-1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Design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7297" y="10397703"/>
            <a:ext cx="1257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57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462346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58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619" cy="10692130"/>
          </a:xfrm>
          <a:custGeom>
            <a:avLst/>
            <a:gdLst/>
            <a:ahLst/>
            <a:cxnLst/>
            <a:rect l="l" t="t" r="r" b="b"/>
            <a:pathLst>
              <a:path w="15120619" h="10692130">
                <a:moveTo>
                  <a:pt x="0" y="10692003"/>
                </a:moveTo>
                <a:lnTo>
                  <a:pt x="15120010" y="10692003"/>
                </a:lnTo>
                <a:lnTo>
                  <a:pt x="15120010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1B1B1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235300" y="3726611"/>
            <a:ext cx="1139190" cy="737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03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Welcome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06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Intro 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to </a:t>
            </a:r>
            <a:r>
              <a:rPr dirty="0" sz="900" spc="-45">
                <a:solidFill>
                  <a:srgbClr val="FFFFFF"/>
                </a:solidFill>
                <a:latin typeface="Barlow"/>
                <a:cs typeface="Barlow"/>
              </a:rPr>
              <a:t>AW</a:t>
            </a:r>
            <a:r>
              <a:rPr dirty="0" sz="9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21/22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12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colour</a:t>
            </a:r>
            <a:r>
              <a:rPr dirty="0" sz="9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trends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16	</a:t>
            </a:r>
            <a:r>
              <a:rPr dirty="0" sz="900" spc="-15">
                <a:solidFill>
                  <a:srgbClr val="FFFFFF"/>
                </a:solidFill>
                <a:latin typeface="Barlow"/>
                <a:cs typeface="Barlow"/>
              </a:rPr>
              <a:t>Trend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themes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35300" y="4656442"/>
            <a:ext cx="10464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188 </a:t>
            </a:r>
            <a:r>
              <a:rPr dirty="0" sz="900" spc="-15">
                <a:solidFill>
                  <a:srgbClr val="FFFFFF"/>
                </a:solidFill>
                <a:latin typeface="Barlow"/>
                <a:cs typeface="Barlow"/>
              </a:rPr>
              <a:t>Trend</a:t>
            </a:r>
            <a:r>
              <a:rPr dirty="0" sz="9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summary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35300" y="4834293"/>
            <a:ext cx="9423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190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Colour</a:t>
            </a:r>
            <a:r>
              <a:rPr dirty="0" sz="900" spc="-7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matrix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35300" y="4971453"/>
            <a:ext cx="1483360" cy="737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191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Colour</a:t>
            </a:r>
            <a:r>
              <a:rPr dirty="0" sz="900" spc="-1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card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193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Colour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development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196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Colour matrix by</a:t>
            </a:r>
            <a:r>
              <a:rPr dirty="0" sz="9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number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198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Meet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the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trend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team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35300" y="5682856"/>
            <a:ext cx="1183640" cy="5594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200 pej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trend</a:t>
            </a:r>
            <a:r>
              <a:rPr dirty="0" sz="900" spc="-1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overview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202   About pej</a:t>
            </a:r>
            <a:r>
              <a:rPr dirty="0" sz="900" spc="-1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toolbox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204  pej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toolbox</a:t>
            </a:r>
            <a:r>
              <a:rPr dirty="0" sz="900" spc="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digital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65046" y="4153179"/>
            <a:ext cx="1298575" cy="19818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264160" indent="-252095">
              <a:lnSpc>
                <a:spcPct val="100000"/>
              </a:lnSpc>
              <a:spcBef>
                <a:spcPts val="420"/>
              </a:spcBef>
              <a:buAutoNum type="arabicPlain" startAt="21"/>
              <a:tabLst>
                <a:tab pos="264160" algn="l"/>
                <a:tab pos="264795" algn="l"/>
              </a:tabLst>
            </a:pP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Intro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21"/>
              <a:tabLst>
                <a:tab pos="264160" algn="l"/>
                <a:tab pos="264795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Mood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25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Keywords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27"/>
              <a:tabLst>
                <a:tab pos="264160" algn="l"/>
                <a:tab pos="264795" algn="l"/>
              </a:tabLst>
            </a:pP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Colours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27"/>
              <a:tabLst>
                <a:tab pos="264160" algn="l"/>
                <a:tab pos="264795" algn="l"/>
              </a:tabLst>
            </a:pP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colours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30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Colour</a:t>
            </a:r>
            <a:r>
              <a:rPr dirty="0" sz="9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combinations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33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materials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35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effects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37"/>
              <a:tabLst>
                <a:tab pos="264160" algn="l"/>
                <a:tab pos="264795" algn="l"/>
              </a:tabLst>
            </a:pP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details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5"/>
              </a:spcBef>
              <a:buAutoNum type="arabicPlain" startAt="37"/>
              <a:tabLst>
                <a:tab pos="264160" algn="l"/>
                <a:tab pos="264795" algn="l"/>
              </a:tabLst>
            </a:pP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prints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37"/>
              <a:tabLst>
                <a:tab pos="264160" algn="l"/>
                <a:tab pos="264795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Design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directions</a:t>
            </a:r>
            <a:endParaRPr sz="900">
              <a:latin typeface="Barlow"/>
              <a:cs typeface="Barlow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9045996" y="7411084"/>
          <a:ext cx="4486275" cy="19170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395"/>
                <a:gridCol w="2003425"/>
                <a:gridCol w="1145540"/>
                <a:gridCol w="1097280"/>
              </a:tblGrid>
              <a:tr h="15801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105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Intro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147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63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Intro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635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106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Mood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746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148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Mood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109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Keywords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64769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r>
                        <a:rPr dirty="0" sz="900" spc="-3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5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Keywords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111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Colours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19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153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Colours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112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colours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810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154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colours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114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Colour combinations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19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156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Colour</a:t>
                      </a:r>
                      <a:r>
                        <a:rPr dirty="0" sz="90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combinations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117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materials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12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159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materials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119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effects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6350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r>
                        <a:rPr dirty="0" sz="900" spc="-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6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effects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121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details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19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163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details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122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prints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746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164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Key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prints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  <a:tr h="158019">
                <a:tc>
                  <a:txBody>
                    <a:bodyPr/>
                    <a:lstStyle/>
                    <a:p>
                      <a:pPr marL="31750">
                        <a:lnSpc>
                          <a:spcPts val="990"/>
                        </a:lnSpc>
                        <a:spcBef>
                          <a:spcPts val="155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123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ts val="99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Design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directions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1968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41910">
                        <a:lnSpc>
                          <a:spcPts val="98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165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98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Design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directions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955">
                    <a:solidFill>
                      <a:srgbClr val="1B1B1A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12215040" y="4154208"/>
            <a:ext cx="1298575" cy="19818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264160" indent="-252095">
              <a:lnSpc>
                <a:spcPct val="100000"/>
              </a:lnSpc>
              <a:spcBef>
                <a:spcPts val="420"/>
              </a:spcBef>
              <a:buAutoNum type="arabicPlain" startAt="63"/>
              <a:tabLst>
                <a:tab pos="264160" algn="l"/>
                <a:tab pos="264795" algn="l"/>
              </a:tabLst>
            </a:pP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Intro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63"/>
              <a:tabLst>
                <a:tab pos="264160" algn="l"/>
                <a:tab pos="264795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Mood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67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Keywords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69"/>
              <a:tabLst>
                <a:tab pos="264160" algn="l"/>
                <a:tab pos="264795" algn="l"/>
              </a:tabLst>
            </a:pP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Colours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69"/>
              <a:tabLst>
                <a:tab pos="264160" algn="l"/>
                <a:tab pos="264795" algn="l"/>
              </a:tabLst>
            </a:pP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colours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72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Colour</a:t>
            </a:r>
            <a:r>
              <a:rPr dirty="0" sz="9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combinations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75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materials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77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effects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79"/>
              <a:tabLst>
                <a:tab pos="264160" algn="l"/>
                <a:tab pos="264795" algn="l"/>
              </a:tabLst>
            </a:pP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details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5"/>
              </a:spcBef>
              <a:buAutoNum type="arabicPlain" startAt="79"/>
              <a:tabLst>
                <a:tab pos="264160" algn="l"/>
                <a:tab pos="264795" algn="l"/>
              </a:tabLst>
            </a:pP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prints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79"/>
              <a:tabLst>
                <a:tab pos="264160" algn="l"/>
                <a:tab pos="264795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Design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directions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63953" y="3757801"/>
            <a:ext cx="20193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5" b="1">
                <a:solidFill>
                  <a:srgbClr val="9D9D9C"/>
                </a:solidFill>
                <a:latin typeface="Gotham"/>
                <a:cs typeface="Gotham"/>
              </a:rPr>
              <a:t>01 </a:t>
            </a:r>
            <a:r>
              <a:rPr dirty="0" sz="1100" spc="145" b="1">
                <a:solidFill>
                  <a:srgbClr val="FFFFFF"/>
                </a:solidFill>
                <a:latin typeface="Gotham"/>
                <a:cs typeface="Gotham"/>
              </a:rPr>
              <a:t>THE </a:t>
            </a:r>
            <a:r>
              <a:rPr dirty="0" sz="1100" b="1">
                <a:solidFill>
                  <a:srgbClr val="FFFFFF"/>
                </a:solidFill>
                <a:latin typeface="Gotham"/>
                <a:cs typeface="Gotham"/>
              </a:rPr>
              <a:t>C </a:t>
            </a:r>
            <a:r>
              <a:rPr dirty="0" sz="1100" spc="180" b="1">
                <a:solidFill>
                  <a:srgbClr val="FFFFFF"/>
                </a:solidFill>
                <a:latin typeface="Gotham"/>
                <a:cs typeface="Gotham"/>
              </a:rPr>
              <a:t>OLLECT</a:t>
            </a:r>
            <a:r>
              <a:rPr dirty="0" sz="1100" spc="-14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100" spc="145" b="1">
                <a:solidFill>
                  <a:srgbClr val="FFFFFF"/>
                </a:solidFill>
                <a:latin typeface="Gotham"/>
                <a:cs typeface="Gotham"/>
              </a:rPr>
              <a:t>ORS</a:t>
            </a:r>
            <a:r>
              <a:rPr dirty="0" sz="1100" spc="-11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100">
              <a:latin typeface="Gotham"/>
              <a:cs typeface="Gotha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35300" y="2933210"/>
            <a:ext cx="11715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0" b="1">
                <a:solidFill>
                  <a:srgbClr val="FFFFFF"/>
                </a:solidFill>
                <a:latin typeface="Gotham"/>
                <a:cs typeface="Gotham"/>
              </a:rPr>
              <a:t>GENERAL</a:t>
            </a:r>
            <a:r>
              <a:rPr dirty="0" sz="1400" spc="-14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63865" y="2933210"/>
            <a:ext cx="19050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0" b="1">
                <a:solidFill>
                  <a:srgbClr val="FFFFFF"/>
                </a:solidFill>
                <a:latin typeface="Gotham"/>
                <a:cs typeface="Gotham"/>
              </a:rPr>
              <a:t>TREND</a:t>
            </a:r>
            <a:r>
              <a:rPr dirty="0" sz="1400" spc="51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400" spc="229" b="1">
                <a:solidFill>
                  <a:srgbClr val="FFFFFF"/>
                </a:solidFill>
                <a:latin typeface="Gotham"/>
                <a:cs typeface="Gotham"/>
              </a:rPr>
              <a:t>THEMES</a:t>
            </a:r>
            <a:r>
              <a:rPr dirty="0" sz="1400" spc="-14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63953" y="6961802"/>
            <a:ext cx="21513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0" b="1">
                <a:solidFill>
                  <a:srgbClr val="9D9D9C"/>
                </a:solidFill>
                <a:latin typeface="Gotham"/>
                <a:cs typeface="Gotham"/>
              </a:rPr>
              <a:t>03 </a:t>
            </a:r>
            <a:r>
              <a:rPr dirty="0" sz="1100" spc="145" b="1">
                <a:solidFill>
                  <a:srgbClr val="FFFFFF"/>
                </a:solidFill>
                <a:latin typeface="Gotham"/>
                <a:cs typeface="Gotham"/>
              </a:rPr>
              <a:t>THE NEW</a:t>
            </a:r>
            <a:r>
              <a:rPr dirty="0" sz="1100" spc="114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100" spc="185" b="1">
                <a:solidFill>
                  <a:srgbClr val="FFFFFF"/>
                </a:solidFill>
                <a:latin typeface="Gotham"/>
                <a:cs typeface="Gotham"/>
              </a:rPr>
              <a:t>SCANDIS</a:t>
            </a:r>
            <a:r>
              <a:rPr dirty="0" sz="1100" spc="-11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100">
              <a:latin typeface="Gotham"/>
              <a:cs typeface="Gotha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13909" y="3757783"/>
            <a:ext cx="201676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0" b="1">
                <a:solidFill>
                  <a:srgbClr val="9D9D9C"/>
                </a:solidFill>
                <a:latin typeface="Gotham"/>
                <a:cs typeface="Gotham"/>
              </a:rPr>
              <a:t>02 </a:t>
            </a:r>
            <a:r>
              <a:rPr dirty="0" sz="1100" spc="145" b="1">
                <a:solidFill>
                  <a:srgbClr val="FFFFFF"/>
                </a:solidFill>
                <a:latin typeface="Gotham"/>
                <a:cs typeface="Gotham"/>
              </a:rPr>
              <a:t>THE </a:t>
            </a:r>
            <a:r>
              <a:rPr dirty="0" sz="1100" spc="175" b="1">
                <a:solidFill>
                  <a:srgbClr val="FFFFFF"/>
                </a:solidFill>
                <a:latin typeface="Gotham"/>
                <a:cs typeface="Gotham"/>
              </a:rPr>
              <a:t>VIRTU </a:t>
            </a:r>
            <a:r>
              <a:rPr dirty="0" sz="1100" spc="165" b="1">
                <a:solidFill>
                  <a:srgbClr val="FFFFFF"/>
                </a:solidFill>
                <a:latin typeface="Gotham"/>
                <a:cs typeface="Gotham"/>
              </a:rPr>
              <a:t>ALIS </a:t>
            </a:r>
            <a:r>
              <a:rPr dirty="0" sz="1100" b="1">
                <a:solidFill>
                  <a:srgbClr val="FFFFFF"/>
                </a:solidFill>
                <a:latin typeface="Gotham"/>
                <a:cs typeface="Gotham"/>
              </a:rPr>
              <a:t>T</a:t>
            </a:r>
            <a:r>
              <a:rPr dirty="0" sz="1100" spc="-19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100" b="1">
                <a:solidFill>
                  <a:srgbClr val="FFFFFF"/>
                </a:solidFill>
                <a:latin typeface="Gotham"/>
                <a:cs typeface="Gotham"/>
              </a:rPr>
              <a:t>S</a:t>
            </a:r>
            <a:endParaRPr sz="1100">
              <a:latin typeface="Gotham"/>
              <a:cs typeface="Gotha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13909" y="6961802"/>
            <a:ext cx="15735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10" b="1">
                <a:solidFill>
                  <a:srgbClr val="9D9D9C"/>
                </a:solidFill>
                <a:latin typeface="Gotham"/>
                <a:cs typeface="Gotham"/>
              </a:rPr>
              <a:t>04 </a:t>
            </a:r>
            <a:r>
              <a:rPr dirty="0" sz="1100" spc="145" b="1">
                <a:solidFill>
                  <a:srgbClr val="FFFFFF"/>
                </a:solidFill>
                <a:latin typeface="Gotham"/>
                <a:cs typeface="Gotham"/>
              </a:rPr>
              <a:t>THE </a:t>
            </a:r>
            <a:r>
              <a:rPr dirty="0" sz="1100" spc="175" b="1">
                <a:solidFill>
                  <a:srgbClr val="FFFFFF"/>
                </a:solidFill>
                <a:latin typeface="Gotham"/>
                <a:cs typeface="Gotham"/>
              </a:rPr>
              <a:t>PURIS </a:t>
            </a:r>
            <a:r>
              <a:rPr dirty="0" sz="1100" b="1">
                <a:solidFill>
                  <a:srgbClr val="FFFFFF"/>
                </a:solidFill>
                <a:latin typeface="Gotham"/>
                <a:cs typeface="Gotham"/>
              </a:rPr>
              <a:t>T</a:t>
            </a:r>
            <a:r>
              <a:rPr dirty="0" sz="1100" spc="10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100" b="1">
                <a:solidFill>
                  <a:srgbClr val="FFFFFF"/>
                </a:solidFill>
                <a:latin typeface="Gotham"/>
                <a:cs typeface="Gotham"/>
              </a:rPr>
              <a:t>S</a:t>
            </a:r>
            <a:endParaRPr sz="1100">
              <a:latin typeface="Gotham"/>
              <a:cs typeface="Gotha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27300" y="2890300"/>
            <a:ext cx="184594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C</a:t>
            </a:r>
            <a:r>
              <a:rPr dirty="0" spc="-305">
                <a:solidFill>
                  <a:srgbClr val="FFFFFF"/>
                </a:solidFill>
              </a:rPr>
              <a:t> </a:t>
            </a:r>
            <a:r>
              <a:rPr dirty="0" spc="365">
                <a:solidFill>
                  <a:srgbClr val="FFFFFF"/>
                </a:solidFill>
              </a:rPr>
              <a:t>ONTENT</a:t>
            </a:r>
            <a:r>
              <a:rPr dirty="0" spc="-22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2404641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pej</a:t>
            </a:r>
            <a:r>
              <a:rPr dirty="0" sz="8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 spc="-5">
                <a:solidFill>
                  <a:srgbClr val="FFFFFF"/>
                </a:solidFill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solidFill>
                  <a:srgbClr val="FFFFFF"/>
                </a:solidFill>
                <a:latin typeface="Barlow"/>
                <a:cs typeface="Barlow"/>
              </a:rPr>
              <a:t>autumn/winter</a:t>
            </a:r>
            <a:r>
              <a:rPr dirty="0" sz="8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 spc="-5">
                <a:solidFill>
                  <a:srgbClr val="FFFFFF"/>
                </a:solidFill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296" y="10397703"/>
            <a:ext cx="781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514974" y="10397703"/>
            <a:ext cx="781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7300" y="983211"/>
            <a:ext cx="18611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229" b="1">
                <a:latin typeface="Gotham"/>
                <a:cs typeface="Gotham"/>
              </a:rPr>
              <a:t>ONCEPT</a:t>
            </a:r>
            <a:r>
              <a:rPr dirty="0" sz="1400" spc="-3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7300" y="1812059"/>
            <a:ext cx="4490720" cy="1789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5080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 spc="-5">
                <a:latin typeface="Gotham"/>
                <a:cs typeface="Gotham"/>
              </a:rPr>
              <a:t>01	</a:t>
            </a:r>
            <a:r>
              <a:rPr dirty="0" sz="1200">
                <a:latin typeface="Gotham"/>
                <a:cs typeface="Gotham"/>
              </a:rPr>
              <a:t>Find </a:t>
            </a:r>
            <a:r>
              <a:rPr dirty="0" sz="1200" spc="-5">
                <a:latin typeface="Gotham"/>
                <a:cs typeface="Gotham"/>
              </a:rPr>
              <a:t>inspiration </a:t>
            </a:r>
            <a:r>
              <a:rPr dirty="0" sz="1200">
                <a:latin typeface="Gotham"/>
                <a:cs typeface="Gotham"/>
              </a:rPr>
              <a:t>i </a:t>
            </a:r>
            <a:r>
              <a:rPr dirty="0" sz="1200" spc="-5">
                <a:latin typeface="Gotham"/>
                <a:cs typeface="Gotham"/>
              </a:rPr>
              <a:t>inuittermes </a:t>
            </a:r>
            <a:r>
              <a:rPr dirty="0" sz="1200">
                <a:latin typeface="Gotham"/>
                <a:cs typeface="Gotham"/>
              </a:rPr>
              <a:t>og samernes </a:t>
            </a:r>
            <a:r>
              <a:rPr dirty="0" sz="1200" spc="-10">
                <a:latin typeface="Gotham"/>
                <a:cs typeface="Gotham"/>
              </a:rPr>
              <a:t>arktiske  </a:t>
            </a:r>
            <a:r>
              <a:rPr dirty="0" sz="1200" spc="-5">
                <a:latin typeface="Gotham"/>
                <a:cs typeface="Gotham"/>
              </a:rPr>
              <a:t>kultur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10">
                <a:latin typeface="Gotham"/>
                <a:cs typeface="Gotham"/>
              </a:rPr>
              <a:t>livsstil, </a:t>
            </a:r>
            <a:r>
              <a:rPr dirty="0" sz="1200">
                <a:latin typeface="Gotham"/>
                <a:cs typeface="Gotham"/>
              </a:rPr>
              <a:t>og brug </a:t>
            </a:r>
            <a:r>
              <a:rPr dirty="0" sz="1200" spc="-15">
                <a:latin typeface="Gotham"/>
                <a:cs typeface="Gotham"/>
              </a:rPr>
              <a:t>symboler, </a:t>
            </a:r>
            <a:r>
              <a:rPr dirty="0" sz="1200" spc="-20">
                <a:latin typeface="Gotham"/>
                <a:cs typeface="Gotham"/>
              </a:rPr>
              <a:t>teknikker, </a:t>
            </a:r>
            <a:r>
              <a:rPr dirty="0" sz="1200" spc="-10">
                <a:latin typeface="Gotham"/>
                <a:cs typeface="Gotham"/>
              </a:rPr>
              <a:t>mønstre,  </a:t>
            </a:r>
            <a:r>
              <a:rPr dirty="0" sz="1200" spc="-5">
                <a:latin typeface="Gotham"/>
                <a:cs typeface="Gotham"/>
              </a:rPr>
              <a:t>materialer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5">
                <a:latin typeface="Gotham"/>
                <a:cs typeface="Gotham"/>
              </a:rPr>
              <a:t>formsprog </a:t>
            </a:r>
            <a:r>
              <a:rPr dirty="0" sz="1200" spc="-15">
                <a:latin typeface="Gotham"/>
                <a:cs typeface="Gotham"/>
              </a:rPr>
              <a:t>fra </a:t>
            </a:r>
            <a:r>
              <a:rPr dirty="0" sz="1200" spc="-10">
                <a:latin typeface="Gotham"/>
                <a:cs typeface="Gotham"/>
              </a:rPr>
              <a:t>deres folkedragter </a:t>
            </a:r>
            <a:r>
              <a:rPr dirty="0" sz="1200">
                <a:latin typeface="Gotham"/>
                <a:cs typeface="Gotham"/>
              </a:rPr>
              <a:t>og  </a:t>
            </a:r>
            <a:r>
              <a:rPr dirty="0" sz="1200" spc="-5">
                <a:latin typeface="Gotham"/>
                <a:cs typeface="Gotham"/>
              </a:rPr>
              <a:t>indretning </a:t>
            </a:r>
            <a:r>
              <a:rPr dirty="0" sz="1200">
                <a:latin typeface="Gotham"/>
                <a:cs typeface="Gotham"/>
              </a:rPr>
              <a:t>i dit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designudtryk.</a:t>
            </a:r>
            <a:endParaRPr sz="1200">
              <a:latin typeface="Gotham"/>
              <a:cs typeface="Gotham"/>
            </a:endParaRPr>
          </a:p>
          <a:p>
            <a:pPr marL="372110" marR="179070">
              <a:lnSpc>
                <a:spcPct val="118100"/>
              </a:lnSpc>
              <a:spcBef>
                <a:spcPts val="28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inspiration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 the Inuit and Sámi peoples’</a:t>
            </a:r>
            <a:r>
              <a:rPr dirty="0" sz="1200" spc="-5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Arctic  culture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lifestyle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use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symbols, techniques,  patterns, materials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designs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from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their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national  costumes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decor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your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design</a:t>
            </a:r>
            <a:r>
              <a:rPr dirty="0" sz="1200" spc="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expression.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7300" y="3863515"/>
            <a:ext cx="4277360" cy="1789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5080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 spc="-10">
                <a:latin typeface="Gotham"/>
                <a:cs typeface="Gotham"/>
              </a:rPr>
              <a:t>02	</a:t>
            </a:r>
            <a:r>
              <a:rPr dirty="0" sz="1200" spc="-5">
                <a:latin typeface="Gotham"/>
                <a:cs typeface="Gotham"/>
              </a:rPr>
              <a:t>Fokuser </a:t>
            </a:r>
            <a:r>
              <a:rPr dirty="0" sz="1200">
                <a:latin typeface="Gotham"/>
                <a:cs typeface="Gotham"/>
              </a:rPr>
              <a:t>på </a:t>
            </a:r>
            <a:r>
              <a:rPr dirty="0" sz="1200" spc="-5">
                <a:latin typeface="Gotham"/>
                <a:cs typeface="Gotham"/>
              </a:rPr>
              <a:t>at skabe stilhed, </a:t>
            </a:r>
            <a:r>
              <a:rPr dirty="0" sz="1200" spc="-10">
                <a:latin typeface="Gotham"/>
                <a:cs typeface="Gotham"/>
              </a:rPr>
              <a:t>indre </a:t>
            </a:r>
            <a:r>
              <a:rPr dirty="0" sz="1200" spc="-15">
                <a:latin typeface="Gotham"/>
                <a:cs typeface="Gotham"/>
              </a:rPr>
              <a:t>ro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10">
                <a:latin typeface="Gotham"/>
                <a:cs typeface="Gotham"/>
              </a:rPr>
              <a:t>fokus </a:t>
            </a:r>
            <a:r>
              <a:rPr dirty="0" sz="1200">
                <a:latin typeface="Gotham"/>
                <a:cs typeface="Gotham"/>
              </a:rPr>
              <a:t>i dine  </a:t>
            </a:r>
            <a:r>
              <a:rPr dirty="0" sz="1200" spc="-5">
                <a:latin typeface="Gotham"/>
                <a:cs typeface="Gotham"/>
              </a:rPr>
              <a:t>kunders </a:t>
            </a:r>
            <a:r>
              <a:rPr dirty="0" sz="1200" spc="-15">
                <a:latin typeface="Gotham"/>
                <a:cs typeface="Gotham"/>
              </a:rPr>
              <a:t>hverdag </a:t>
            </a:r>
            <a:r>
              <a:rPr dirty="0" sz="1200">
                <a:latin typeface="Gotham"/>
                <a:cs typeface="Gotham"/>
              </a:rPr>
              <a:t>med afslappende </a:t>
            </a:r>
            <a:r>
              <a:rPr dirty="0" sz="1200" spc="-20">
                <a:latin typeface="Gotham"/>
                <a:cs typeface="Gotham"/>
              </a:rPr>
              <a:t>teksturer, </a:t>
            </a:r>
            <a:r>
              <a:rPr dirty="0" sz="1200">
                <a:latin typeface="Gotham"/>
                <a:cs typeface="Gotham"/>
              </a:rPr>
              <a:t>’mix  and </a:t>
            </a:r>
            <a:r>
              <a:rPr dirty="0" sz="1200" spc="-5">
                <a:latin typeface="Gotham"/>
                <a:cs typeface="Gotham"/>
              </a:rPr>
              <a:t>match’, </a:t>
            </a:r>
            <a:r>
              <a:rPr dirty="0" sz="1200">
                <a:latin typeface="Gotham"/>
                <a:cs typeface="Gotham"/>
              </a:rPr>
              <a:t>kølige </a:t>
            </a:r>
            <a:r>
              <a:rPr dirty="0" sz="1200" spc="-25">
                <a:latin typeface="Gotham"/>
                <a:cs typeface="Gotham"/>
              </a:rPr>
              <a:t>farver, </a:t>
            </a:r>
            <a:r>
              <a:rPr dirty="0" sz="1200">
                <a:latin typeface="Gotham"/>
                <a:cs typeface="Gotham"/>
              </a:rPr>
              <a:t>nemme </a:t>
            </a:r>
            <a:r>
              <a:rPr dirty="0" sz="1200" spc="-5">
                <a:latin typeface="Gotham"/>
                <a:cs typeface="Gotham"/>
              </a:rPr>
              <a:t>funktioner </a:t>
            </a:r>
            <a:r>
              <a:rPr dirty="0" sz="1200">
                <a:latin typeface="Gotham"/>
                <a:cs typeface="Gotham"/>
              </a:rPr>
              <a:t>og  </a:t>
            </a:r>
            <a:r>
              <a:rPr dirty="0" sz="1200" spc="-10">
                <a:latin typeface="Gotham"/>
                <a:cs typeface="Gotham"/>
              </a:rPr>
              <a:t>overskuelige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shoppingoplevelser.</a:t>
            </a:r>
            <a:endParaRPr sz="1200">
              <a:latin typeface="Gotham"/>
              <a:cs typeface="Gotham"/>
            </a:endParaRPr>
          </a:p>
          <a:p>
            <a:pPr marL="372110" marR="43815">
              <a:lnSpc>
                <a:spcPct val="118100"/>
              </a:lnSpc>
              <a:spcBef>
                <a:spcPts val="28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Focus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creating quietness,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inner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peace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focus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on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your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customers’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daily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life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relaxing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textures,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mix 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match, cool colours, easy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functions and  manageable shopping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experiences.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7300" y="5914971"/>
            <a:ext cx="4525645" cy="1789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429259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 spc="-10">
                <a:latin typeface="Gotham"/>
                <a:cs typeface="Gotham"/>
              </a:rPr>
              <a:t>03	</a:t>
            </a:r>
            <a:r>
              <a:rPr dirty="0" sz="1200" spc="-5">
                <a:latin typeface="Gotham"/>
                <a:cs typeface="Gotham"/>
              </a:rPr>
              <a:t>Nyfortolk </a:t>
            </a:r>
            <a:r>
              <a:rPr dirty="0" sz="1200" spc="-10">
                <a:latin typeface="Gotham"/>
                <a:cs typeface="Gotham"/>
              </a:rPr>
              <a:t>praktiske designløsninger, </a:t>
            </a:r>
            <a:r>
              <a:rPr dirty="0" sz="1200">
                <a:latin typeface="Gotham"/>
                <a:cs typeface="Gotham"/>
              </a:rPr>
              <a:t>som er  </a:t>
            </a:r>
            <a:r>
              <a:rPr dirty="0" sz="1200" spc="-5">
                <a:latin typeface="Gotham"/>
                <a:cs typeface="Gotham"/>
              </a:rPr>
              <a:t>skabt </a:t>
            </a:r>
            <a:r>
              <a:rPr dirty="0" sz="1200">
                <a:latin typeface="Gotham"/>
                <a:cs typeface="Gotham"/>
              </a:rPr>
              <a:t>til et </a:t>
            </a:r>
            <a:r>
              <a:rPr dirty="0" sz="1200" spc="-5">
                <a:latin typeface="Gotham"/>
                <a:cs typeface="Gotham"/>
              </a:rPr>
              <a:t>aktivt </a:t>
            </a:r>
            <a:r>
              <a:rPr dirty="0" sz="1200">
                <a:latin typeface="Gotham"/>
                <a:cs typeface="Gotham"/>
              </a:rPr>
              <a:t>udendørsliv </a:t>
            </a:r>
            <a:r>
              <a:rPr dirty="0" sz="1200" spc="-5">
                <a:latin typeface="Gotham"/>
                <a:cs typeface="Gotham"/>
              </a:rPr>
              <a:t>’on-the-go’ </a:t>
            </a:r>
            <a:r>
              <a:rPr dirty="0" sz="1200">
                <a:latin typeface="Gotham"/>
                <a:cs typeface="Gotham"/>
              </a:rPr>
              <a:t>og</a:t>
            </a:r>
            <a:r>
              <a:rPr dirty="0" sz="1200" spc="-6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miks</a:t>
            </a:r>
            <a:endParaRPr sz="1200">
              <a:latin typeface="Gotham"/>
              <a:cs typeface="Gotham"/>
            </a:endParaRPr>
          </a:p>
          <a:p>
            <a:pPr marL="372110" marR="98425">
              <a:lnSpc>
                <a:spcPct val="118100"/>
              </a:lnSpc>
            </a:pPr>
            <a:r>
              <a:rPr dirty="0" sz="1200" spc="-5">
                <a:latin typeface="Gotham"/>
                <a:cs typeface="Gotham"/>
              </a:rPr>
              <a:t>intelligente performance-materialer </a:t>
            </a:r>
            <a:r>
              <a:rPr dirty="0" sz="1200">
                <a:latin typeface="Gotham"/>
                <a:cs typeface="Gotham"/>
              </a:rPr>
              <a:t>med </a:t>
            </a:r>
            <a:r>
              <a:rPr dirty="0" sz="1200" spc="-5">
                <a:latin typeface="Gotham"/>
                <a:cs typeface="Gotham"/>
              </a:rPr>
              <a:t>beskyttende  naturmaterialer </a:t>
            </a:r>
            <a:r>
              <a:rPr dirty="0" sz="1200">
                <a:latin typeface="Gotham"/>
                <a:cs typeface="Gotham"/>
              </a:rPr>
              <a:t>som pels og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uld.</a:t>
            </a:r>
            <a:endParaRPr sz="1200">
              <a:latin typeface="Gotham"/>
              <a:cs typeface="Gotham"/>
            </a:endParaRPr>
          </a:p>
          <a:p>
            <a:pPr marL="372110" marR="5080">
              <a:lnSpc>
                <a:spcPct val="118100"/>
              </a:lnSpc>
              <a:spcBef>
                <a:spcPts val="28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Reinterpret practical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design solutions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that are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created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for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active outdoor life ‘on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go’ and mix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intelligent  performance materials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protective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natural  materials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such as fur and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wool.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7300" y="7966428"/>
            <a:ext cx="4498975" cy="1789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225425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>
                <a:latin typeface="Gotham"/>
                <a:cs typeface="Gotham"/>
              </a:rPr>
              <a:t>04	</a:t>
            </a:r>
            <a:r>
              <a:rPr dirty="0" sz="1200" spc="-5">
                <a:latin typeface="Gotham"/>
                <a:cs typeface="Gotham"/>
              </a:rPr>
              <a:t>Skab </a:t>
            </a:r>
            <a:r>
              <a:rPr dirty="0" sz="1200" spc="-10">
                <a:latin typeface="Gotham"/>
                <a:cs typeface="Gotham"/>
              </a:rPr>
              <a:t>unikke </a:t>
            </a:r>
            <a:r>
              <a:rPr dirty="0" sz="1200" spc="-5">
                <a:latin typeface="Gotham"/>
                <a:cs typeface="Gotham"/>
              </a:rPr>
              <a:t>samleobjekter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20">
                <a:latin typeface="Gotham"/>
                <a:cs typeface="Gotham"/>
              </a:rPr>
              <a:t>nye </a:t>
            </a:r>
            <a:r>
              <a:rPr dirty="0" sz="1200" spc="-5">
                <a:latin typeface="Gotham"/>
                <a:cs typeface="Gotham"/>
              </a:rPr>
              <a:t>designoplevelser  </a:t>
            </a:r>
            <a:r>
              <a:rPr dirty="0" sz="1200">
                <a:latin typeface="Gotham"/>
                <a:cs typeface="Gotham"/>
              </a:rPr>
              <a:t>i et </a:t>
            </a:r>
            <a:r>
              <a:rPr dirty="0" sz="1200" spc="-5">
                <a:latin typeface="Gotham"/>
                <a:cs typeface="Gotham"/>
              </a:rPr>
              <a:t>minimalistisk </a:t>
            </a:r>
            <a:r>
              <a:rPr dirty="0" sz="1200" spc="-10">
                <a:latin typeface="Gotham"/>
                <a:cs typeface="Gotham"/>
              </a:rPr>
              <a:t>univers </a:t>
            </a:r>
            <a:r>
              <a:rPr dirty="0" sz="1200">
                <a:latin typeface="Gotham"/>
                <a:cs typeface="Gotham"/>
              </a:rPr>
              <a:t>med </a:t>
            </a:r>
            <a:r>
              <a:rPr dirty="0" sz="1200" spc="-5">
                <a:latin typeface="Gotham"/>
                <a:cs typeface="Gotham"/>
              </a:rPr>
              <a:t>inspiration </a:t>
            </a:r>
            <a:r>
              <a:rPr dirty="0" sz="1200">
                <a:latin typeface="Gotham"/>
                <a:cs typeface="Gotham"/>
              </a:rPr>
              <a:t>i </a:t>
            </a:r>
            <a:r>
              <a:rPr dirty="0" sz="1200" spc="-15">
                <a:latin typeface="Gotham"/>
                <a:cs typeface="Gotham"/>
              </a:rPr>
              <a:t>mystiske  </a:t>
            </a:r>
            <a:r>
              <a:rPr dirty="0" sz="1200" spc="-10">
                <a:latin typeface="Gotham"/>
                <a:cs typeface="Gotham"/>
              </a:rPr>
              <a:t>folkefortællinger, </a:t>
            </a:r>
            <a:r>
              <a:rPr dirty="0" sz="1200" spc="-5">
                <a:latin typeface="Gotham"/>
                <a:cs typeface="Gotham"/>
              </a:rPr>
              <a:t>klassisk </a:t>
            </a:r>
            <a:r>
              <a:rPr dirty="0" sz="1200" spc="-10">
                <a:latin typeface="Gotham"/>
                <a:cs typeface="Gotham"/>
              </a:rPr>
              <a:t>verdenskunst, </a:t>
            </a:r>
            <a:r>
              <a:rPr dirty="0" sz="1200" spc="-5">
                <a:latin typeface="Gotham"/>
                <a:cs typeface="Gotham"/>
              </a:rPr>
              <a:t>rensende  </a:t>
            </a:r>
            <a:r>
              <a:rPr dirty="0" sz="1200">
                <a:latin typeface="Gotham"/>
                <a:cs typeface="Gotham"/>
              </a:rPr>
              <a:t>ritualer og </a:t>
            </a:r>
            <a:r>
              <a:rPr dirty="0" sz="1200" spc="-10">
                <a:latin typeface="Gotham"/>
                <a:cs typeface="Gotham"/>
              </a:rPr>
              <a:t>arktiske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folkefærd.</a:t>
            </a:r>
            <a:endParaRPr sz="1200">
              <a:latin typeface="Gotham"/>
              <a:cs typeface="Gotham"/>
            </a:endParaRPr>
          </a:p>
          <a:p>
            <a:pPr marL="372110" marR="5080">
              <a:lnSpc>
                <a:spcPct val="118100"/>
              </a:lnSpc>
              <a:spcBef>
                <a:spcPts val="28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Create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unique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collectibles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new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design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experiences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 a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minimalist universe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inspiration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mystical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folklore, classic world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art, cleansing rituals 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Arctic  people.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004" y="6711746"/>
            <a:ext cx="2519997" cy="3296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31999" y="4572000"/>
            <a:ext cx="3707991" cy="5435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004" y="2883268"/>
            <a:ext cx="2519996" cy="3756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31997" y="1007999"/>
            <a:ext cx="1979993" cy="3492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191300" y="4339102"/>
            <a:ext cx="3556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Jil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Sander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281" y="6478874"/>
            <a:ext cx="2819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Pica</a:t>
            </a:r>
            <a:r>
              <a:rPr dirty="0" sz="600" spc="-10">
                <a:latin typeface="Barlow"/>
                <a:cs typeface="Barlow"/>
              </a:rPr>
              <a:t>s</a:t>
            </a:r>
            <a:r>
              <a:rPr dirty="0" sz="600">
                <a:latin typeface="Barlow"/>
                <a:cs typeface="Barlow"/>
              </a:rPr>
              <a:t>so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9281" y="9847143"/>
            <a:ext cx="6324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Intentionally</a:t>
            </a:r>
            <a:r>
              <a:rPr dirty="0" sz="600" spc="-1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Blank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91300" y="9847143"/>
            <a:ext cx="3873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Navid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Nuur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7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59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457571" y="103977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60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010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399645" y="2927112"/>
            <a:ext cx="8694420" cy="51206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8455"/>
              </a:lnSpc>
            </a:pPr>
            <a:r>
              <a:rPr dirty="0" sz="64300" spc="-2665">
                <a:solidFill>
                  <a:srgbClr val="FFFFFF"/>
                </a:solidFill>
                <a:latin typeface="Gotham Light"/>
                <a:cs typeface="Gotham Light"/>
              </a:rPr>
              <a:t>2</a:t>
            </a:r>
            <a:r>
              <a:rPr dirty="0" sz="1800" spc="360" b="1">
                <a:solidFill>
                  <a:srgbClr val="FFFFFF"/>
                </a:solidFill>
                <a:latin typeface="Gotham"/>
                <a:cs typeface="Gotham"/>
              </a:rPr>
              <a:t>TH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E</a:t>
            </a:r>
            <a:r>
              <a:rPr dirty="0" sz="1800" spc="-18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8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94270" y="794046"/>
            <a:ext cx="278765" cy="20447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40"/>
              </a:lnSpc>
            </a:pPr>
            <a:r>
              <a:rPr dirty="0" sz="1800" spc="285" b="1">
                <a:solidFill>
                  <a:srgbClr val="FFFFFF"/>
                </a:solidFill>
                <a:latin typeface="Gotham"/>
                <a:cs typeface="Gotham"/>
              </a:rPr>
              <a:t>VIRTU</a:t>
            </a:r>
            <a:r>
              <a:rPr dirty="0" sz="1800" spc="-25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270" b="1">
                <a:solidFill>
                  <a:srgbClr val="FFFFFF"/>
                </a:solidFill>
                <a:latin typeface="Gotham"/>
                <a:cs typeface="Gotham"/>
              </a:rPr>
              <a:t>ALIS</a:t>
            </a:r>
            <a:r>
              <a:rPr dirty="0" sz="1800" spc="-24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T</a:t>
            </a:r>
            <a:r>
              <a:rPr dirty="0" sz="1800" spc="-23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S</a:t>
            </a:r>
            <a:endParaRPr sz="18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6900" y="10351103"/>
            <a:ext cx="4438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Meydan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Levy</a:t>
            </a:r>
            <a:endParaRPr sz="6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7298" y="1793210"/>
            <a:ext cx="3340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30" b="1">
                <a:solidFill>
                  <a:srgbClr val="9D9D9C"/>
                </a:solidFill>
                <a:latin typeface="Gotham"/>
                <a:cs typeface="Gotham"/>
              </a:rPr>
              <a:t>02</a:t>
            </a:r>
            <a:r>
              <a:rPr dirty="0" sz="1400" spc="-155" b="1">
                <a:solidFill>
                  <a:srgbClr val="9D9D9C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298" y="2026892"/>
            <a:ext cx="338074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00430" algn="l"/>
              </a:tabLst>
            </a:pPr>
            <a:r>
              <a:rPr dirty="0" sz="2200" spc="290" b="1">
                <a:latin typeface="Gotham"/>
                <a:cs typeface="Gotham"/>
              </a:rPr>
              <a:t>THE	</a:t>
            </a:r>
            <a:r>
              <a:rPr dirty="0" sz="2200" spc="350" b="1">
                <a:latin typeface="Gotham"/>
                <a:cs typeface="Gotham"/>
              </a:rPr>
              <a:t>VIRTU</a:t>
            </a:r>
            <a:r>
              <a:rPr dirty="0" sz="2200" spc="-305" b="1">
                <a:latin typeface="Gotham"/>
                <a:cs typeface="Gotham"/>
              </a:rPr>
              <a:t> </a:t>
            </a:r>
            <a:r>
              <a:rPr dirty="0" sz="2200" spc="330" b="1">
                <a:latin typeface="Gotham"/>
                <a:cs typeface="Gotham"/>
              </a:rPr>
              <a:t>ALIS</a:t>
            </a:r>
            <a:r>
              <a:rPr dirty="0" sz="2200" spc="-280" b="1">
                <a:latin typeface="Gotham"/>
                <a:cs typeface="Gotham"/>
              </a:rPr>
              <a:t> </a:t>
            </a:r>
            <a:r>
              <a:rPr dirty="0" sz="2200" b="1">
                <a:latin typeface="Gotham"/>
                <a:cs typeface="Gotham"/>
              </a:rPr>
              <a:t>T</a:t>
            </a:r>
            <a:r>
              <a:rPr dirty="0" sz="2200" spc="-285" b="1">
                <a:latin typeface="Gotham"/>
                <a:cs typeface="Gotham"/>
              </a:rPr>
              <a:t> </a:t>
            </a:r>
            <a:r>
              <a:rPr dirty="0" sz="2200" b="1">
                <a:latin typeface="Gotham"/>
                <a:cs typeface="Gotham"/>
              </a:rPr>
              <a:t>S</a:t>
            </a:r>
            <a:endParaRPr sz="22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301" y="2866212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Omgivet af teknologi, </a:t>
            </a:r>
            <a:r>
              <a:rPr dirty="0" sz="900">
                <a:latin typeface="Barlow"/>
                <a:cs typeface="Barlow"/>
              </a:rPr>
              <a:t>der engang </a:t>
            </a:r>
            <a:r>
              <a:rPr dirty="0" sz="900" spc="-5">
                <a:latin typeface="Barlow"/>
                <a:cs typeface="Barlow"/>
              </a:rPr>
              <a:t>udelukkende blev set </a:t>
            </a:r>
            <a:r>
              <a:rPr dirty="0" sz="900">
                <a:latin typeface="Barlow"/>
                <a:cs typeface="Barlow"/>
              </a:rPr>
              <a:t>som  </a:t>
            </a:r>
            <a:r>
              <a:rPr dirty="0" sz="900" spc="-5">
                <a:latin typeface="Barlow"/>
                <a:cs typeface="Barlow"/>
              </a:rPr>
              <a:t>science fiction, </a:t>
            </a:r>
            <a:r>
              <a:rPr dirty="0" sz="900">
                <a:latin typeface="Barlow"/>
                <a:cs typeface="Barlow"/>
              </a:rPr>
              <a:t>åbner </a:t>
            </a:r>
            <a:r>
              <a:rPr dirty="0" sz="900" spc="-5">
                <a:latin typeface="Barlow"/>
                <a:cs typeface="Barlow"/>
              </a:rPr>
              <a:t>Virtualisterne sindet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en </a:t>
            </a:r>
            <a:r>
              <a:rPr dirty="0" sz="900" spc="-10">
                <a:latin typeface="Barlow"/>
                <a:cs typeface="Barlow"/>
              </a:rPr>
              <a:t>verden  </a:t>
            </a:r>
            <a:r>
              <a:rPr dirty="0" sz="900">
                <a:latin typeface="Barlow"/>
                <a:cs typeface="Barlow"/>
              </a:rPr>
              <a:t>uden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10">
                <a:latin typeface="Barlow"/>
                <a:cs typeface="Barlow"/>
              </a:rPr>
              <a:t>fysiske rammer, hvor </a:t>
            </a:r>
            <a:r>
              <a:rPr dirty="0" sz="900">
                <a:latin typeface="Barlow"/>
                <a:cs typeface="Barlow"/>
              </a:rPr>
              <a:t>mulighederne er mange  og grænserne </a:t>
            </a:r>
            <a:r>
              <a:rPr dirty="0" sz="900" spc="-10">
                <a:latin typeface="Barlow"/>
                <a:cs typeface="Barlow"/>
              </a:rPr>
              <a:t>få. </a:t>
            </a:r>
            <a:r>
              <a:rPr dirty="0" sz="900" spc="-5">
                <a:latin typeface="Barlow"/>
                <a:cs typeface="Barlow"/>
              </a:rPr>
              <a:t>Velvidende at fremskridt </a:t>
            </a:r>
            <a:r>
              <a:rPr dirty="0" sz="900">
                <a:latin typeface="Barlow"/>
                <a:cs typeface="Barlow"/>
              </a:rPr>
              <a:t>er umuligt uden  </a:t>
            </a:r>
            <a:r>
              <a:rPr dirty="0" sz="900" spc="-5">
                <a:latin typeface="Barlow"/>
                <a:cs typeface="Barlow"/>
              </a:rPr>
              <a:t>ændringer,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at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fremtiden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er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uundgåelig,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sætter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de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spørgs-  målstegn </a:t>
            </a:r>
            <a:r>
              <a:rPr dirty="0" sz="900" spc="-10">
                <a:latin typeface="Barlow"/>
                <a:cs typeface="Barlow"/>
              </a:rPr>
              <a:t>ved </a:t>
            </a:r>
            <a:r>
              <a:rPr dirty="0" sz="900" spc="-5">
                <a:latin typeface="Barlow"/>
                <a:cs typeface="Barlow"/>
              </a:rPr>
              <a:t>det,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allerede </a:t>
            </a:r>
            <a:r>
              <a:rPr dirty="0" sz="900" spc="-15">
                <a:latin typeface="Barlow"/>
                <a:cs typeface="Barlow"/>
              </a:rPr>
              <a:t>er, </a:t>
            </a:r>
            <a:r>
              <a:rPr dirty="0" sz="900">
                <a:latin typeface="Barlow"/>
                <a:cs typeface="Barlow"/>
              </a:rPr>
              <a:t>og søger </a:t>
            </a:r>
            <a:r>
              <a:rPr dirty="0" sz="900" spc="-5">
                <a:latin typeface="Barlow"/>
                <a:cs typeface="Barlow"/>
              </a:rPr>
              <a:t>redefinition af  </a:t>
            </a:r>
            <a:r>
              <a:rPr dirty="0" sz="900">
                <a:latin typeface="Barlow"/>
                <a:cs typeface="Barlow"/>
              </a:rPr>
              <a:t>nutidens </a:t>
            </a:r>
            <a:r>
              <a:rPr dirty="0" sz="900" spc="-5">
                <a:latin typeface="Barlow"/>
                <a:cs typeface="Barlow"/>
              </a:rPr>
              <a:t>virkelighed. Det </a:t>
            </a:r>
            <a:r>
              <a:rPr dirty="0" sz="900" spc="-15">
                <a:latin typeface="Barlow"/>
                <a:cs typeface="Barlow"/>
              </a:rPr>
              <a:t>‘gode’ </a:t>
            </a:r>
            <a:r>
              <a:rPr dirty="0" sz="900">
                <a:latin typeface="Barlow"/>
                <a:cs typeface="Barlow"/>
              </a:rPr>
              <a:t>liv </a:t>
            </a:r>
            <a:r>
              <a:rPr dirty="0" sz="900" spc="-10">
                <a:latin typeface="Barlow"/>
                <a:cs typeface="Barlow"/>
              </a:rPr>
              <a:t>leves ofte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avatar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et  tredje </a:t>
            </a:r>
            <a:r>
              <a:rPr dirty="0" sz="900">
                <a:latin typeface="Barlow"/>
                <a:cs typeface="Barlow"/>
              </a:rPr>
              <a:t>virtuelt </a:t>
            </a:r>
            <a:r>
              <a:rPr dirty="0" sz="900" spc="-5">
                <a:latin typeface="Barlow"/>
                <a:cs typeface="Barlow"/>
              </a:rPr>
              <a:t>univers,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>
                <a:latin typeface="Barlow"/>
                <a:cs typeface="Barlow"/>
              </a:rPr>
              <a:t>alt </a:t>
            </a:r>
            <a:r>
              <a:rPr dirty="0" sz="900" spc="-5">
                <a:latin typeface="Barlow"/>
                <a:cs typeface="Barlow"/>
              </a:rPr>
              <a:t>kan </a:t>
            </a:r>
            <a:r>
              <a:rPr dirty="0" sz="900">
                <a:latin typeface="Barlow"/>
                <a:cs typeface="Barlow"/>
              </a:rPr>
              <a:t>lade sig</a:t>
            </a:r>
            <a:r>
              <a:rPr dirty="0" sz="900" spc="1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gøre.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01" y="4466755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et </a:t>
            </a:r>
            <a:r>
              <a:rPr dirty="0" sz="900">
                <a:latin typeface="Barlow"/>
                <a:cs typeface="Barlow"/>
              </a:rPr>
              <a:t>grænsesøgende </a:t>
            </a:r>
            <a:r>
              <a:rPr dirty="0" sz="900" spc="-5">
                <a:latin typeface="Barlow"/>
                <a:cs typeface="Barlow"/>
              </a:rPr>
              <a:t>mindset skubber Virtualisterne </a:t>
            </a:r>
            <a:r>
              <a:rPr dirty="0" sz="900">
                <a:latin typeface="Barlow"/>
                <a:cs typeface="Barlow"/>
              </a:rPr>
              <a:t>til  nutidens </a:t>
            </a:r>
            <a:r>
              <a:rPr dirty="0" sz="900" spc="-10">
                <a:latin typeface="Barlow"/>
                <a:cs typeface="Barlow"/>
              </a:rPr>
              <a:t>forståelse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moderne </a:t>
            </a:r>
            <a:r>
              <a:rPr dirty="0" sz="900" spc="-10">
                <a:latin typeface="Barlow"/>
                <a:cs typeface="Barlow"/>
              </a:rPr>
              <a:t>liv, hvor </a:t>
            </a:r>
            <a:r>
              <a:rPr dirty="0" sz="900" spc="-5">
                <a:latin typeface="Barlow"/>
                <a:cs typeface="Barlow"/>
              </a:rPr>
              <a:t>deres mission 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>
                <a:latin typeface="Barlow"/>
                <a:cs typeface="Barlow"/>
              </a:rPr>
              <a:t>opnå mindfucking </a:t>
            </a:r>
            <a:r>
              <a:rPr dirty="0" sz="900" spc="-5">
                <a:latin typeface="Barlow"/>
                <a:cs typeface="Barlow"/>
              </a:rPr>
              <a:t>oplevelser </a:t>
            </a:r>
            <a:r>
              <a:rPr dirty="0" sz="900">
                <a:latin typeface="Barlow"/>
                <a:cs typeface="Barlow"/>
              </a:rPr>
              <a:t>gennem </a:t>
            </a:r>
            <a:r>
              <a:rPr dirty="0" sz="900" spc="-5">
                <a:latin typeface="Barlow"/>
                <a:cs typeface="Barlow"/>
              </a:rPr>
              <a:t>teknologiens  </a:t>
            </a:r>
            <a:r>
              <a:rPr dirty="0" sz="900" spc="-10">
                <a:latin typeface="Barlow"/>
                <a:cs typeface="Barlow"/>
              </a:rPr>
              <a:t>verden fører </a:t>
            </a:r>
            <a:r>
              <a:rPr dirty="0" sz="900">
                <a:latin typeface="Barlow"/>
                <a:cs typeface="Barlow"/>
              </a:rPr>
              <a:t>dem </a:t>
            </a:r>
            <a:r>
              <a:rPr dirty="0" sz="900" spc="-5">
                <a:latin typeface="Barlow"/>
                <a:cs typeface="Barlow"/>
              </a:rPr>
              <a:t>tættere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 spc="-5">
                <a:latin typeface="Barlow"/>
                <a:cs typeface="Barlow"/>
              </a:rPr>
              <a:t>alternative virkeligheder.  </a:t>
            </a:r>
            <a:r>
              <a:rPr dirty="0" sz="900">
                <a:latin typeface="Barlow"/>
                <a:cs typeface="Barlow"/>
              </a:rPr>
              <a:t>Her danner </a:t>
            </a:r>
            <a:r>
              <a:rPr dirty="0" sz="900" spc="-5">
                <a:latin typeface="Barlow"/>
                <a:cs typeface="Barlow"/>
              </a:rPr>
              <a:t>kønsflydende science fiction-inspireret æstetik  grundlaget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et nyt univers </a:t>
            </a:r>
            <a:r>
              <a:rPr dirty="0" sz="900">
                <a:latin typeface="Barlow"/>
                <a:cs typeface="Barlow"/>
              </a:rPr>
              <a:t>uden </a:t>
            </a:r>
            <a:r>
              <a:rPr dirty="0" sz="900" spc="-10">
                <a:latin typeface="Barlow"/>
                <a:cs typeface="Barlow"/>
              </a:rPr>
              <a:t>fysiske</a:t>
            </a:r>
            <a:r>
              <a:rPr dirty="0" sz="900" spc="3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rammer.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301" y="5711596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De finder </a:t>
            </a:r>
            <a:r>
              <a:rPr dirty="0" sz="900" spc="-5">
                <a:latin typeface="Barlow"/>
                <a:cs typeface="Barlow"/>
              </a:rPr>
              <a:t>inspiration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rummet </a:t>
            </a:r>
            <a:r>
              <a:rPr dirty="0" sz="900">
                <a:latin typeface="Barlow"/>
                <a:cs typeface="Barlow"/>
              </a:rPr>
              <a:t>mellem </a:t>
            </a:r>
            <a:r>
              <a:rPr dirty="0" sz="900" spc="-5">
                <a:latin typeface="Barlow"/>
                <a:cs typeface="Barlow"/>
              </a:rPr>
              <a:t>teknologiske </a:t>
            </a:r>
            <a:r>
              <a:rPr dirty="0" sz="900">
                <a:latin typeface="Barlow"/>
                <a:cs typeface="Barlow"/>
              </a:rPr>
              <a:t>mulig-  heder og </a:t>
            </a:r>
            <a:r>
              <a:rPr dirty="0" sz="900" spc="-5">
                <a:latin typeface="Barlow"/>
                <a:cs typeface="Barlow"/>
              </a:rPr>
              <a:t>menneskelige begrænsninger,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>
                <a:latin typeface="Barlow"/>
                <a:cs typeface="Barlow"/>
              </a:rPr>
              <a:t>abnorme </a:t>
            </a:r>
            <a:r>
              <a:rPr dirty="0" sz="900" spc="-15">
                <a:latin typeface="Barlow"/>
                <a:cs typeface="Barlow"/>
              </a:rPr>
              <a:t>for-  </a:t>
            </a:r>
            <a:r>
              <a:rPr dirty="0" sz="900" spc="-10">
                <a:latin typeface="Barlow"/>
                <a:cs typeface="Barlow"/>
              </a:rPr>
              <a:t>mer, </a:t>
            </a:r>
            <a:r>
              <a:rPr dirty="0" sz="900" spc="-5">
                <a:latin typeface="Barlow"/>
                <a:cs typeface="Barlow"/>
              </a:rPr>
              <a:t>levende </a:t>
            </a:r>
            <a:r>
              <a:rPr dirty="0" sz="900" spc="-10">
                <a:latin typeface="Barlow"/>
                <a:cs typeface="Barlow"/>
              </a:rPr>
              <a:t>overflader, psykedeliske </a:t>
            </a:r>
            <a:r>
              <a:rPr dirty="0" sz="900" spc="-5">
                <a:latin typeface="Barlow"/>
                <a:cs typeface="Barlow"/>
              </a:rPr>
              <a:t>mønstre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optiske  </a:t>
            </a:r>
            <a:r>
              <a:rPr dirty="0" sz="900">
                <a:latin typeface="Barlow"/>
                <a:cs typeface="Barlow"/>
              </a:rPr>
              <a:t>illusioner </a:t>
            </a:r>
            <a:r>
              <a:rPr dirty="0" sz="900" spc="-5">
                <a:latin typeface="Barlow"/>
                <a:cs typeface="Barlow"/>
              </a:rPr>
              <a:t>slører </a:t>
            </a:r>
            <a:r>
              <a:rPr dirty="0" sz="900">
                <a:latin typeface="Barlow"/>
                <a:cs typeface="Barlow"/>
              </a:rPr>
              <a:t>grænsen mellem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virtuelle og </a:t>
            </a:r>
            <a:r>
              <a:rPr dirty="0" sz="900" spc="-10">
                <a:latin typeface="Barlow"/>
                <a:cs typeface="Barlow"/>
              </a:rPr>
              <a:t>fysiske.  </a:t>
            </a:r>
            <a:r>
              <a:rPr dirty="0" sz="900" spc="-5">
                <a:latin typeface="Barlow"/>
                <a:cs typeface="Barlow"/>
              </a:rPr>
              <a:t>Yndlingsfarverne består </a:t>
            </a:r>
            <a:r>
              <a:rPr dirty="0" sz="900" spc="-10">
                <a:latin typeface="Barlow"/>
                <a:cs typeface="Barlow"/>
              </a:rPr>
              <a:t>derfor </a:t>
            </a:r>
            <a:r>
              <a:rPr dirty="0" sz="900" spc="-5">
                <a:latin typeface="Barlow"/>
                <a:cs typeface="Barlow"/>
              </a:rPr>
              <a:t>af klare, digitaliserede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nuan-  </a:t>
            </a:r>
            <a:r>
              <a:rPr dirty="0" sz="900" spc="-10">
                <a:latin typeface="Barlow"/>
                <a:cs typeface="Barlow"/>
              </a:rPr>
              <a:t>cer,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tydeligt udstråler Virtualisternes </a:t>
            </a:r>
            <a:r>
              <a:rPr dirty="0" sz="900">
                <a:latin typeface="Barlow"/>
                <a:cs typeface="Barlow"/>
              </a:rPr>
              <a:t>kærlighed til</a:t>
            </a:r>
            <a:r>
              <a:rPr dirty="0" sz="900" spc="-114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frem-  </a:t>
            </a:r>
            <a:r>
              <a:rPr dirty="0" sz="900">
                <a:latin typeface="Barlow"/>
                <a:cs typeface="Barlow"/>
              </a:rPr>
              <a:t>tidens </a:t>
            </a:r>
            <a:r>
              <a:rPr dirty="0" sz="900" spc="-5">
                <a:latin typeface="Barlow"/>
                <a:cs typeface="Barlow"/>
              </a:rPr>
              <a:t>teknologi, </a:t>
            </a:r>
            <a:r>
              <a:rPr dirty="0" sz="900">
                <a:latin typeface="Barlow"/>
                <a:cs typeface="Barlow"/>
              </a:rPr>
              <a:t>virtuelle rum, </a:t>
            </a:r>
            <a:r>
              <a:rPr dirty="0" sz="900" spc="-5">
                <a:latin typeface="Barlow"/>
                <a:cs typeface="Barlow"/>
              </a:rPr>
              <a:t>science </a:t>
            </a:r>
            <a:r>
              <a:rPr dirty="0" sz="900">
                <a:latin typeface="Barlow"/>
                <a:cs typeface="Barlow"/>
              </a:rPr>
              <a:t>fiction og digitale  </a:t>
            </a:r>
            <a:r>
              <a:rPr dirty="0" sz="900" spc="-10">
                <a:latin typeface="Barlow"/>
                <a:cs typeface="Barlow"/>
              </a:rPr>
              <a:t>oplevelser.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7301" y="7312139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Virtualisterne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glæder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sig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nemlig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til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fremtiden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har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en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opti-  mistisk </a:t>
            </a:r>
            <a:r>
              <a:rPr dirty="0" sz="900">
                <a:latin typeface="Barlow"/>
                <a:cs typeface="Barlow"/>
              </a:rPr>
              <a:t>tilgang til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 spc="-5">
                <a:latin typeface="Barlow"/>
                <a:cs typeface="Barlow"/>
              </a:rPr>
              <a:t>opfindelser, blødgørende teknologi,  </a:t>
            </a:r>
            <a:r>
              <a:rPr dirty="0" sz="900" spc="-10">
                <a:latin typeface="Barlow"/>
                <a:cs typeface="Barlow"/>
              </a:rPr>
              <a:t>‘smarte’ </a:t>
            </a:r>
            <a:r>
              <a:rPr dirty="0" sz="900" spc="-5">
                <a:latin typeface="Barlow"/>
                <a:cs typeface="Barlow"/>
              </a:rPr>
              <a:t>hjælpemidler, </a:t>
            </a:r>
            <a:r>
              <a:rPr dirty="0" sz="900" spc="-10">
                <a:latin typeface="Barlow"/>
                <a:cs typeface="Barlow"/>
              </a:rPr>
              <a:t>lysterapi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intelligente materialer, 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kan optimere deres </a:t>
            </a:r>
            <a:r>
              <a:rPr dirty="0" sz="900">
                <a:latin typeface="Barlow"/>
                <a:cs typeface="Barlow"/>
              </a:rPr>
              <a:t>dagligdag og </a:t>
            </a:r>
            <a:r>
              <a:rPr dirty="0" sz="900" spc="-5">
                <a:latin typeface="Barlow"/>
                <a:cs typeface="Barlow"/>
              </a:rPr>
              <a:t>sind. </a:t>
            </a:r>
            <a:r>
              <a:rPr dirty="0" sz="900">
                <a:latin typeface="Barlow"/>
                <a:cs typeface="Barlow"/>
              </a:rPr>
              <a:t>Med fuld tillid  til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 spc="-5">
                <a:latin typeface="Barlow"/>
                <a:cs typeface="Barlow"/>
              </a:rPr>
              <a:t>teknologier bliver </a:t>
            </a:r>
            <a:r>
              <a:rPr dirty="0" sz="900">
                <a:latin typeface="Barlow"/>
                <a:cs typeface="Barlow"/>
              </a:rPr>
              <a:t>artificial </a:t>
            </a:r>
            <a:r>
              <a:rPr dirty="0" sz="900" spc="-5">
                <a:latin typeface="Barlow"/>
                <a:cs typeface="Barlow"/>
              </a:rPr>
              <a:t>intelligence </a:t>
            </a:r>
            <a:r>
              <a:rPr dirty="0" sz="900" spc="-10">
                <a:latin typeface="Barlow"/>
                <a:cs typeface="Barlow"/>
              </a:rPr>
              <a:t>assistenter,  </a:t>
            </a:r>
            <a:r>
              <a:rPr dirty="0" sz="900" spc="-5">
                <a:latin typeface="Barlow"/>
                <a:cs typeface="Barlow"/>
              </a:rPr>
              <a:t>selvkørende transportmidler, </a:t>
            </a:r>
            <a:r>
              <a:rPr dirty="0" sz="900">
                <a:latin typeface="Barlow"/>
                <a:cs typeface="Barlow"/>
              </a:rPr>
              <a:t>virtual </a:t>
            </a:r>
            <a:r>
              <a:rPr dirty="0" sz="900" spc="-5">
                <a:latin typeface="Barlow"/>
                <a:cs typeface="Barlow"/>
              </a:rPr>
              <a:t>reality teknologi, </a:t>
            </a:r>
            <a:r>
              <a:rPr dirty="0" sz="900">
                <a:latin typeface="Barlow"/>
                <a:cs typeface="Barlow"/>
              </a:rPr>
              <a:t>labo-  </a:t>
            </a:r>
            <a:r>
              <a:rPr dirty="0" sz="900" spc="-5">
                <a:latin typeface="Barlow"/>
                <a:cs typeface="Barlow"/>
              </a:rPr>
              <a:t>ratorieskabte materialer </a:t>
            </a:r>
            <a:r>
              <a:rPr dirty="0" sz="900">
                <a:latin typeface="Barlow"/>
                <a:cs typeface="Barlow"/>
              </a:rPr>
              <a:t>og biohacking en </a:t>
            </a:r>
            <a:r>
              <a:rPr dirty="0" sz="900" spc="-5">
                <a:latin typeface="Barlow"/>
                <a:cs typeface="Barlow"/>
              </a:rPr>
              <a:t>naturlig </a:t>
            </a:r>
            <a:r>
              <a:rPr dirty="0" sz="900">
                <a:latin typeface="Barlow"/>
                <a:cs typeface="Barlow"/>
              </a:rPr>
              <a:t>del </a:t>
            </a:r>
            <a:r>
              <a:rPr dirty="0" sz="900" spc="-5">
                <a:latin typeface="Barlow"/>
                <a:cs typeface="Barlow"/>
              </a:rPr>
              <a:t>af  deres </a:t>
            </a:r>
            <a:r>
              <a:rPr dirty="0" sz="900" spc="-10">
                <a:latin typeface="Barlow"/>
                <a:cs typeface="Barlow"/>
              </a:rPr>
              <a:t>verden.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67301" y="8912682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Desuden </a:t>
            </a:r>
            <a:r>
              <a:rPr dirty="0" sz="900" spc="-10">
                <a:latin typeface="Barlow"/>
                <a:cs typeface="Barlow"/>
              </a:rPr>
              <a:t>investerer </a:t>
            </a:r>
            <a:r>
              <a:rPr dirty="0" sz="900">
                <a:latin typeface="Barlow"/>
                <a:cs typeface="Barlow"/>
              </a:rPr>
              <a:t>de gerne i digital-only </a:t>
            </a:r>
            <a:r>
              <a:rPr dirty="0" sz="900" spc="-5">
                <a:latin typeface="Barlow"/>
                <a:cs typeface="Barlow"/>
              </a:rPr>
              <a:t>merchandise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5">
                <a:latin typeface="Barlow"/>
                <a:cs typeface="Barlow"/>
              </a:rPr>
              <a:t>oplevelser </a:t>
            </a:r>
            <a:r>
              <a:rPr dirty="0" sz="900">
                <a:latin typeface="Barlow"/>
                <a:cs typeface="Barlow"/>
              </a:rPr>
              <a:t>såsom </a:t>
            </a:r>
            <a:r>
              <a:rPr dirty="0" sz="900" spc="-5">
                <a:latin typeface="Barlow"/>
                <a:cs typeface="Barlow"/>
              </a:rPr>
              <a:t>tøj, design, smykker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koncertbilletter, 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ikke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begrænset af virkelighedens </a:t>
            </a:r>
            <a:r>
              <a:rPr dirty="0" sz="900" spc="-10">
                <a:latin typeface="Barlow"/>
                <a:cs typeface="Barlow"/>
              </a:rPr>
              <a:t>fysiske rammer, </a:t>
            </a:r>
            <a:r>
              <a:rPr dirty="0" sz="900">
                <a:latin typeface="Barlow"/>
                <a:cs typeface="Barlow"/>
              </a:rPr>
              <a:t>og  som </a:t>
            </a:r>
            <a:r>
              <a:rPr dirty="0" sz="900" spc="-5">
                <a:latin typeface="Barlow"/>
                <a:cs typeface="Barlow"/>
              </a:rPr>
              <a:t>kan </a:t>
            </a:r>
            <a:r>
              <a:rPr dirty="0" sz="900" spc="-10">
                <a:latin typeface="Barlow"/>
                <a:cs typeface="Barlow"/>
              </a:rPr>
              <a:t>‘forbruges’ </a:t>
            </a:r>
            <a:r>
              <a:rPr dirty="0" sz="900">
                <a:latin typeface="Barlow"/>
                <a:cs typeface="Barlow"/>
              </a:rPr>
              <a:t>med god </a:t>
            </a:r>
            <a:r>
              <a:rPr dirty="0" sz="900" spc="-5">
                <a:latin typeface="Barlow"/>
                <a:cs typeface="Barlow"/>
              </a:rPr>
              <a:t>samvittighed. Så </a:t>
            </a:r>
            <a:r>
              <a:rPr dirty="0" sz="900">
                <a:latin typeface="Barlow"/>
                <a:cs typeface="Barlow"/>
              </a:rPr>
              <a:t>længe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er  </a:t>
            </a:r>
            <a:r>
              <a:rPr dirty="0" sz="900" spc="-10">
                <a:latin typeface="Barlow"/>
                <a:cs typeface="Barlow"/>
              </a:rPr>
              <a:t>‘smart’, </a:t>
            </a:r>
            <a:r>
              <a:rPr dirty="0" sz="900">
                <a:latin typeface="Barlow"/>
                <a:cs typeface="Barlow"/>
              </a:rPr>
              <a:t>har </a:t>
            </a:r>
            <a:r>
              <a:rPr dirty="0" sz="900" spc="-10">
                <a:latin typeface="Barlow"/>
                <a:cs typeface="Barlow"/>
              </a:rPr>
              <a:t>fokus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teknologisk optimering </a:t>
            </a:r>
            <a:r>
              <a:rPr dirty="0" sz="900">
                <a:latin typeface="Barlow"/>
                <a:cs typeface="Barlow"/>
              </a:rPr>
              <a:t>og udvider sin-  </a:t>
            </a:r>
            <a:r>
              <a:rPr dirty="0" sz="900" spc="-5">
                <a:latin typeface="Barlow"/>
                <a:cs typeface="Barlow"/>
              </a:rPr>
              <a:t>det, </a:t>
            </a:r>
            <a:r>
              <a:rPr dirty="0" sz="900">
                <a:latin typeface="Barlow"/>
                <a:cs typeface="Barlow"/>
              </a:rPr>
              <a:t>har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en plads i </a:t>
            </a:r>
            <a:r>
              <a:rPr dirty="0" sz="900" spc="-5">
                <a:latin typeface="Barlow"/>
                <a:cs typeface="Barlow"/>
              </a:rPr>
              <a:t>Virtualisternes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hjerter.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51267" y="2867698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Surrounded by technology,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seen 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science  fiction,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Virtualists open the mind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world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without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physical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boundaries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possibilities are many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limits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few.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Knowing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progress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impossible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without  change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unavoidable,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question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what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already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and seek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redefinition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reality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present.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‘good’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often lived like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avatar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third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virtual uni-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verse where anything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</a:t>
            </a:r>
            <a:r>
              <a:rPr dirty="0" sz="900" spc="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possible.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51267" y="4468241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mindset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pushes boundaries, The Virtualists shift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today’s understanding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modern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mis-  sion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achieve mind-fucking experiences through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world  of technology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leads them closer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alternative realities.  Here, gender-fluid science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fiction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inspired aesthetic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the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foundation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universe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without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physical</a:t>
            </a:r>
            <a:r>
              <a:rPr dirty="0" sz="900" spc="1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boundaries.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51267" y="5713082"/>
            <a:ext cx="29419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inspiration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space between technological</a:t>
            </a:r>
            <a:r>
              <a:rPr dirty="0" sz="900" spc="-1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pos-  sibilities and human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limitations 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abnormal shapes, vi-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brant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surfaces,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psychedelic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patterns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optical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illusions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blur  the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boundary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between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virtual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physical.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Therefore,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favourite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colours consist of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clear,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digitized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nuances,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 clearly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radiate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Virtualists’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love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technology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future,</a:t>
            </a:r>
            <a:r>
              <a:rPr dirty="0" sz="900" spc="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virtual</a:t>
            </a:r>
            <a:r>
              <a:rPr dirty="0" sz="900" spc="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space,</a:t>
            </a:r>
            <a:r>
              <a:rPr dirty="0" sz="900" spc="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science</a:t>
            </a:r>
            <a:r>
              <a:rPr dirty="0" sz="900" spc="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fiction</a:t>
            </a:r>
            <a:r>
              <a:rPr dirty="0" sz="900" spc="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digital</a:t>
            </a:r>
            <a:r>
              <a:rPr dirty="0" sz="900" spc="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51267" y="7135774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Virtualists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looking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forward 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have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optimistic approach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inventions, softening tech-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nology,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‘smart’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devices,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light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therapy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intelligent materi-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als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can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optimise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daily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their minds. With  full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confidence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technologies,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artificial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intelligence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assistants,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self-driving transportation,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virtual reality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techno- 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logy,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laboratory-created materials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biohacking,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become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natural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part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world.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51267" y="8736317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Moreover,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like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invest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digital-only merchandise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such 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clothing, design, jewellery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concert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tickets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not limited by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physical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boundaries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reality,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which can 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‘consumed’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a good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conscience.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long as it is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‘smart’, focuses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technological optimisation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expands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mind,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it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has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place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Virtualists’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hearts.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0004" y="2919590"/>
            <a:ext cx="4680000" cy="7088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954050" y="2248561"/>
            <a:ext cx="880110" cy="381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40970">
              <a:lnSpc>
                <a:spcPct val="129700"/>
              </a:lnSpc>
              <a:spcBef>
                <a:spcPts val="100"/>
              </a:spcBef>
            </a:pP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Textile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Sabine</a:t>
            </a:r>
            <a:r>
              <a:rPr dirty="0" sz="900" spc="-8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Dubrovska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99" y="9847102"/>
            <a:ext cx="7677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Ines Alpha x</a:t>
            </a:r>
            <a:r>
              <a:rPr dirty="0" sz="600" spc="-8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Selfridges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58993" y="10397703"/>
            <a:ext cx="1339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64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808249" y="186700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30" y="983211"/>
            <a:ext cx="7632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10" b="1">
                <a:latin typeface="Gotham"/>
                <a:cs typeface="Gotham"/>
              </a:rPr>
              <a:t>MOOD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0004" y="1872005"/>
            <a:ext cx="3276764" cy="4246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0004" y="6190665"/>
            <a:ext cx="3275996" cy="3817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88282" y="4896003"/>
            <a:ext cx="2948850" cy="1654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87990" y="6622059"/>
            <a:ext cx="2952000" cy="3385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79993" y="1872005"/>
            <a:ext cx="2052002" cy="4031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03999" y="1872005"/>
            <a:ext cx="4175993" cy="4031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79993" y="5975985"/>
            <a:ext cx="2052002" cy="4031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03992" y="5975985"/>
            <a:ext cx="2052002" cy="4031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528003" y="5975985"/>
            <a:ext cx="2052002" cy="40319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967366" y="2896562"/>
            <a:ext cx="865505" cy="996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286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3D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ceramic from  Additive</a:t>
            </a:r>
            <a:r>
              <a:rPr dirty="0" sz="900" spc="-9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Addicted</a:t>
            </a:r>
            <a:endParaRPr sz="900">
              <a:latin typeface="Barlow"/>
              <a:cs typeface="Barlow"/>
            </a:endParaRPr>
          </a:p>
          <a:p>
            <a:pPr>
              <a:lnSpc>
                <a:spcPct val="100000"/>
              </a:lnSpc>
            </a:pPr>
            <a:endParaRPr sz="1100">
              <a:latin typeface="Barlow"/>
              <a:cs typeface="Barlow"/>
            </a:endParaRPr>
          </a:p>
          <a:p>
            <a:pPr marL="17780" marR="21590" indent="122555">
              <a:lnSpc>
                <a:spcPct val="129700"/>
              </a:lnSpc>
              <a:spcBef>
                <a:spcPts val="720"/>
              </a:spcBef>
            </a:pP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Textile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Flo Home</a:t>
            </a:r>
            <a:r>
              <a:rPr dirty="0" sz="900" spc="-10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Delight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9299" y="5957765"/>
            <a:ext cx="11029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Jannick Boerlum </a:t>
            </a:r>
            <a:r>
              <a:rPr dirty="0" sz="600" spc="-10">
                <a:latin typeface="Barlow"/>
                <a:cs typeface="Barlow"/>
              </a:rPr>
              <a:t>for Frey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a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Da</a:t>
            </a:r>
            <a:r>
              <a:rPr dirty="0" sz="600" spc="-5">
                <a:latin typeface="Barlow"/>
                <a:cs typeface="Barlow"/>
              </a:rPr>
              <a:t>lsjø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39314" y="5743110"/>
            <a:ext cx="3968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Oskar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Zieta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39314" y="9847089"/>
            <a:ext cx="23050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30">
                <a:latin typeface="Barlow"/>
                <a:cs typeface="Barlow"/>
              </a:rPr>
              <a:t>V</a:t>
            </a:r>
            <a:r>
              <a:rPr dirty="0" sz="600">
                <a:latin typeface="Barlow"/>
                <a:cs typeface="Barlow"/>
              </a:rPr>
              <a:t>ogue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63312" y="9847089"/>
            <a:ext cx="565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Olivier </a:t>
            </a:r>
            <a:r>
              <a:rPr dirty="0" sz="600" spc="-5">
                <a:latin typeface="Barlow"/>
                <a:cs typeface="Barlow"/>
              </a:rPr>
              <a:t>van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Herpt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63312" y="5743110"/>
            <a:ext cx="4768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Steven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Meisel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587311" y="9847089"/>
            <a:ext cx="1033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Marcelo Burlon County of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Milan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9299" y="9847089"/>
            <a:ext cx="7391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Restaurant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Alchemist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59261" y="9847089"/>
            <a:ext cx="4210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John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Hogan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47298" y="6389134"/>
            <a:ext cx="5403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Mercedes-Benz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296" y="10397703"/>
            <a:ext cx="130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65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462650" y="10397703"/>
            <a:ext cx="130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66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8419" y="1007986"/>
            <a:ext cx="3891589" cy="4303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0004" y="5383254"/>
            <a:ext cx="2927997" cy="4624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391299" y="2868059"/>
            <a:ext cx="2734945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Livet </a:t>
            </a:r>
            <a:r>
              <a:rPr dirty="0" sz="1200">
                <a:latin typeface="Gotham"/>
                <a:cs typeface="Gotham"/>
              </a:rPr>
              <a:t>i det </a:t>
            </a:r>
            <a:r>
              <a:rPr dirty="0" sz="1200" spc="-5">
                <a:latin typeface="Gotham"/>
                <a:cs typeface="Gotham"/>
              </a:rPr>
              <a:t>‘tredje </a:t>
            </a:r>
            <a:r>
              <a:rPr dirty="0" sz="1200">
                <a:latin typeface="Gotham"/>
                <a:cs typeface="Gotham"/>
              </a:rPr>
              <a:t>rum’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Life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 the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’third space’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Optimering med smart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tech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Optimisation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 smart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tech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Asiatisk </a:t>
            </a:r>
            <a:r>
              <a:rPr dirty="0" sz="1200" spc="-10">
                <a:latin typeface="Gotham"/>
                <a:cs typeface="Gotham"/>
              </a:rPr>
              <a:t>streetwear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cosplay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Asian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streetwear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cosplay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Digitale </a:t>
            </a:r>
            <a:r>
              <a:rPr dirty="0" sz="1200" spc="-10">
                <a:latin typeface="Gotham"/>
                <a:cs typeface="Gotham"/>
              </a:rPr>
              <a:t>farver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filtre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Digital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filters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Alternativ virkelighed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Alternate reality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Biohacking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Biohacking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Intelligente</a:t>
            </a:r>
            <a:r>
              <a:rPr dirty="0" sz="1200" spc="-4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teknologier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Intelligent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technologies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Science </a:t>
            </a:r>
            <a:r>
              <a:rPr dirty="0" sz="1200">
                <a:latin typeface="Gotham"/>
                <a:cs typeface="Gotham"/>
              </a:rPr>
              <a:t>fiction møder</a:t>
            </a:r>
            <a:r>
              <a:rPr dirty="0" sz="1200" spc="-4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virkeligheden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Science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fiction meets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reality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Virtuel Reality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avatars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Virtual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Reality &amp;</a:t>
            </a:r>
            <a:r>
              <a:rPr dirty="0" sz="1200" spc="-6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avatars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Mindfuckende </a:t>
            </a:r>
            <a:r>
              <a:rPr dirty="0" sz="1200" spc="-10">
                <a:latin typeface="Gotham"/>
                <a:cs typeface="Gotham"/>
              </a:rPr>
              <a:t>oplevelser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Mind-fucking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experiences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Digitalt</a:t>
            </a:r>
            <a:r>
              <a:rPr dirty="0" sz="1200" spc="-5">
                <a:latin typeface="Gotham"/>
                <a:cs typeface="Gotham"/>
              </a:rPr>
              <a:t> merchandise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Digital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merchandise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Smart</a:t>
            </a:r>
            <a:r>
              <a:rPr dirty="0" sz="1200" spc="-10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living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Smart</a:t>
            </a:r>
            <a:r>
              <a:rPr dirty="0" sz="1200" spc="-1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living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00" y="983211"/>
            <a:ext cx="13703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</a:t>
            </a:r>
            <a:r>
              <a:rPr dirty="0" sz="1400" spc="-20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W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ORD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050" y="6695822"/>
            <a:ext cx="880110" cy="381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40970">
              <a:lnSpc>
                <a:spcPct val="129700"/>
              </a:lnSpc>
              <a:spcBef>
                <a:spcPts val="100"/>
              </a:spcBef>
            </a:pP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Textile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Sabine</a:t>
            </a:r>
            <a:r>
              <a:rPr dirty="0" sz="900" spc="-8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Dubrovska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1300" y="5150363"/>
            <a:ext cx="90614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Arnout </a:t>
            </a:r>
            <a:r>
              <a:rPr dirty="0" sz="600" spc="-5">
                <a:latin typeface="Barlow"/>
                <a:cs typeface="Barlow"/>
              </a:rPr>
              <a:t>Meijer </a:t>
            </a:r>
            <a:r>
              <a:rPr dirty="0" sz="600">
                <a:latin typeface="Barlow"/>
                <a:cs typeface="Barlow"/>
              </a:rPr>
              <a:t>x </a:t>
            </a:r>
            <a:r>
              <a:rPr dirty="0" sz="600" spc="-5">
                <a:latin typeface="Barlow"/>
                <a:cs typeface="Barlow"/>
              </a:rPr>
              <a:t>Victor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Hunt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9310" y="9847102"/>
            <a:ext cx="3924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16Arlington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296" y="10397703"/>
            <a:ext cx="1263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67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462244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68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9589" y="8836758"/>
            <a:ext cx="222250" cy="1184275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200" b="1">
                <a:latin typeface="Gotham"/>
                <a:cs typeface="Gotham"/>
              </a:rPr>
              <a:t>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OURS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59383" y="7998517"/>
            <a:ext cx="3938270" cy="3637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700">
                <a:solidFill>
                  <a:srgbClr val="E3E3E3"/>
                </a:solidFill>
                <a:latin typeface="Gotham Light"/>
                <a:cs typeface="Gotham Light"/>
              </a:rPr>
              <a:t>02</a:t>
            </a:r>
            <a:endParaRPr sz="23700">
              <a:latin typeface="Gotham Light"/>
              <a:cs typeface="Gotham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99300" y="9191183"/>
            <a:ext cx="198373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 trykte </a:t>
            </a:r>
            <a:r>
              <a:rPr dirty="0" sz="600" spc="-5">
                <a:latin typeface="Barlow"/>
                <a:cs typeface="Barlow"/>
              </a:rPr>
              <a:t>farver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til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99300" y="9282623"/>
            <a:ext cx="20237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</a:t>
            </a:r>
            <a:r>
              <a:rPr dirty="0" sz="600" spc="3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præcise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300" y="9374063"/>
            <a:ext cx="20269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</a:t>
            </a:r>
            <a:r>
              <a:rPr dirty="0" sz="600" spc="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tekstilfarver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9300" y="9465502"/>
            <a:ext cx="194881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(TCX). </a:t>
            </a: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Der tages </a:t>
            </a:r>
            <a:r>
              <a:rPr dirty="0" sz="600" spc="-5">
                <a:latin typeface="Barlow"/>
                <a:cs typeface="Barlow"/>
              </a:rPr>
              <a:t>forbehold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for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300" y="9556943"/>
            <a:ext cx="17272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mindre </a:t>
            </a:r>
            <a:r>
              <a:rPr dirty="0" sz="600" spc="-10">
                <a:latin typeface="Barlow"/>
                <a:cs typeface="Barlow"/>
              </a:rPr>
              <a:t>fejl.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/ 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printed colours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</a:t>
            </a:r>
            <a:r>
              <a:rPr dirty="0" sz="600" spc="3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indications.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300" y="9648383"/>
            <a:ext cx="17602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</a:t>
            </a:r>
            <a:r>
              <a:rPr dirty="0" sz="600" spc="2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Home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9300" y="9739823"/>
            <a:ext cx="18237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</a:t>
            </a:r>
            <a:r>
              <a:rPr dirty="0" sz="600" spc="3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9300" y="9831263"/>
            <a:ext cx="1964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</a:t>
            </a:r>
            <a:r>
              <a:rPr dirty="0" sz="600" spc="7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99300" y="9922702"/>
            <a:ext cx="18446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 May be subject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minor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12275" y="9644801"/>
            <a:ext cx="2091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Bestil </a:t>
            </a:r>
            <a:r>
              <a:rPr dirty="0" sz="600">
                <a:latin typeface="Barlow"/>
                <a:cs typeface="Barlow"/>
              </a:rPr>
              <a:t>originale </a:t>
            </a:r>
            <a:r>
              <a:rPr dirty="0" sz="600" spc="-5">
                <a:latin typeface="Barlow"/>
                <a:cs typeface="Barlow"/>
              </a:rPr>
              <a:t>Pantone-farv</a:t>
            </a:r>
            <a:r>
              <a:rPr dirty="0" sz="600" spc="-5">
                <a:latin typeface="Barlow"/>
                <a:cs typeface="Barlow"/>
                <a:hlinkClick r:id="rId2"/>
              </a:rPr>
              <a:t>er </a:t>
            </a:r>
            <a:r>
              <a:rPr dirty="0" sz="600">
                <a:latin typeface="Barlow"/>
                <a:cs typeface="Barlow"/>
                <a:hlinkClick r:id="rId2"/>
              </a:rPr>
              <a:t>på</a:t>
            </a:r>
            <a:r>
              <a:rPr dirty="0" sz="600" spc="-25">
                <a:latin typeface="Barlow"/>
                <a:cs typeface="Barlow"/>
                <a:hlinkClick r:id="rId2"/>
              </a:rPr>
              <a:t> </a:t>
            </a:r>
            <a:r>
              <a:rPr dirty="0" sz="600" spc="-5">
                <a:latin typeface="Barlow"/>
                <a:cs typeface="Barlow"/>
                <a:hlinkClick r:id="rId2"/>
              </a:rPr>
              <a:t>www.trendstore.dk/pantone,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12275" y="9736242"/>
            <a:ext cx="21170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  <a:hlinkClick r:id="rId3"/>
              </a:rPr>
              <a:t>via mail </a:t>
            </a:r>
            <a:r>
              <a:rPr dirty="0" sz="600" spc="-5"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eller på </a:t>
            </a:r>
            <a:r>
              <a:rPr dirty="0" sz="600" spc="-10">
                <a:latin typeface="Barlow"/>
                <a:cs typeface="Barlow"/>
              </a:rPr>
              <a:t>telefon </a:t>
            </a:r>
            <a:r>
              <a:rPr dirty="0" sz="600">
                <a:latin typeface="Barlow"/>
                <a:cs typeface="Barlow"/>
              </a:rPr>
              <a:t>(+45) 9711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12275" y="9827681"/>
            <a:ext cx="20262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Order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original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Pantone colour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s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on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www.trendstore.eu/pantone,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12275" y="9919121"/>
            <a:ext cx="20275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via e-mail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by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phone (+45) 9711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229409" y="9471633"/>
            <a:ext cx="90170" cy="110489"/>
          </a:xfrm>
          <a:custGeom>
            <a:avLst/>
            <a:gdLst/>
            <a:ahLst/>
            <a:cxnLst/>
            <a:rect l="l" t="t" r="r" b="b"/>
            <a:pathLst>
              <a:path w="90170" h="110490">
                <a:moveTo>
                  <a:pt x="49786" y="42062"/>
                </a:moveTo>
                <a:lnTo>
                  <a:pt x="24968" y="42062"/>
                </a:lnTo>
                <a:lnTo>
                  <a:pt x="25603" y="42329"/>
                </a:lnTo>
                <a:lnTo>
                  <a:pt x="25780" y="42608"/>
                </a:lnTo>
                <a:lnTo>
                  <a:pt x="41043" y="69634"/>
                </a:lnTo>
                <a:lnTo>
                  <a:pt x="63550" y="109613"/>
                </a:lnTo>
                <a:lnTo>
                  <a:pt x="64592" y="110235"/>
                </a:lnTo>
                <a:lnTo>
                  <a:pt x="73012" y="110058"/>
                </a:lnTo>
                <a:lnTo>
                  <a:pt x="90119" y="110058"/>
                </a:lnTo>
                <a:lnTo>
                  <a:pt x="90119" y="69634"/>
                </a:lnTo>
                <a:lnTo>
                  <a:pt x="65189" y="69634"/>
                </a:lnTo>
                <a:lnTo>
                  <a:pt x="64769" y="68973"/>
                </a:lnTo>
                <a:lnTo>
                  <a:pt x="49786" y="42062"/>
                </a:lnTo>
                <a:close/>
              </a:path>
              <a:path w="90170" h="110490">
                <a:moveTo>
                  <a:pt x="90119" y="110058"/>
                </a:moveTo>
                <a:lnTo>
                  <a:pt x="73012" y="110058"/>
                </a:lnTo>
                <a:lnTo>
                  <a:pt x="79527" y="110147"/>
                </a:lnTo>
                <a:lnTo>
                  <a:pt x="90119" y="110147"/>
                </a:lnTo>
                <a:close/>
              </a:path>
              <a:path w="90170" h="110490">
                <a:moveTo>
                  <a:pt x="13373" y="88"/>
                </a:moveTo>
                <a:lnTo>
                  <a:pt x="0" y="88"/>
                </a:lnTo>
                <a:lnTo>
                  <a:pt x="0" y="109981"/>
                </a:lnTo>
                <a:lnTo>
                  <a:pt x="25996" y="109981"/>
                </a:lnTo>
                <a:lnTo>
                  <a:pt x="24968" y="42062"/>
                </a:lnTo>
                <a:lnTo>
                  <a:pt x="49786" y="42062"/>
                </a:lnTo>
                <a:lnTo>
                  <a:pt x="36883" y="18888"/>
                </a:lnTo>
                <a:lnTo>
                  <a:pt x="26708" y="507"/>
                </a:lnTo>
                <a:lnTo>
                  <a:pt x="25970" y="165"/>
                </a:lnTo>
                <a:lnTo>
                  <a:pt x="18567" y="165"/>
                </a:lnTo>
                <a:lnTo>
                  <a:pt x="13373" y="88"/>
                </a:lnTo>
                <a:close/>
              </a:path>
              <a:path w="90170" h="110490">
                <a:moveTo>
                  <a:pt x="90119" y="241"/>
                </a:moveTo>
                <a:lnTo>
                  <a:pt x="64604" y="241"/>
                </a:lnTo>
                <a:lnTo>
                  <a:pt x="65658" y="69532"/>
                </a:lnTo>
                <a:lnTo>
                  <a:pt x="65189" y="69634"/>
                </a:lnTo>
                <a:lnTo>
                  <a:pt x="90119" y="69634"/>
                </a:lnTo>
                <a:lnTo>
                  <a:pt x="90119" y="241"/>
                </a:lnTo>
                <a:close/>
              </a:path>
              <a:path w="90170" h="110490">
                <a:moveTo>
                  <a:pt x="25615" y="0"/>
                </a:moveTo>
                <a:lnTo>
                  <a:pt x="18567" y="165"/>
                </a:lnTo>
                <a:lnTo>
                  <a:pt x="25970" y="165"/>
                </a:lnTo>
                <a:lnTo>
                  <a:pt x="256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533330" y="9471615"/>
            <a:ext cx="90805" cy="110489"/>
          </a:xfrm>
          <a:custGeom>
            <a:avLst/>
            <a:gdLst/>
            <a:ahLst/>
            <a:cxnLst/>
            <a:rect l="l" t="t" r="r" b="b"/>
            <a:pathLst>
              <a:path w="90804" h="110490">
                <a:moveTo>
                  <a:pt x="49761" y="42151"/>
                </a:moveTo>
                <a:lnTo>
                  <a:pt x="24904" y="42151"/>
                </a:lnTo>
                <a:lnTo>
                  <a:pt x="25907" y="42900"/>
                </a:lnTo>
                <a:lnTo>
                  <a:pt x="26390" y="43700"/>
                </a:lnTo>
                <a:lnTo>
                  <a:pt x="63563" y="109664"/>
                </a:lnTo>
                <a:lnTo>
                  <a:pt x="64604" y="110274"/>
                </a:lnTo>
                <a:lnTo>
                  <a:pt x="71361" y="110058"/>
                </a:lnTo>
                <a:lnTo>
                  <a:pt x="90233" y="110058"/>
                </a:lnTo>
                <a:lnTo>
                  <a:pt x="90233" y="70383"/>
                </a:lnTo>
                <a:lnTo>
                  <a:pt x="65671" y="70383"/>
                </a:lnTo>
                <a:lnTo>
                  <a:pt x="65049" y="69443"/>
                </a:lnTo>
                <a:lnTo>
                  <a:pt x="64858" y="69202"/>
                </a:lnTo>
                <a:lnTo>
                  <a:pt x="49761" y="42151"/>
                </a:lnTo>
                <a:close/>
              </a:path>
              <a:path w="90804" h="110490">
                <a:moveTo>
                  <a:pt x="90233" y="110058"/>
                </a:moveTo>
                <a:lnTo>
                  <a:pt x="71361" y="110058"/>
                </a:lnTo>
                <a:lnTo>
                  <a:pt x="76225" y="110159"/>
                </a:lnTo>
                <a:lnTo>
                  <a:pt x="90233" y="110159"/>
                </a:lnTo>
                <a:close/>
              </a:path>
              <a:path w="90804" h="110490">
                <a:moveTo>
                  <a:pt x="9575" y="101"/>
                </a:moveTo>
                <a:lnTo>
                  <a:pt x="0" y="101"/>
                </a:lnTo>
                <a:lnTo>
                  <a:pt x="0" y="110032"/>
                </a:lnTo>
                <a:lnTo>
                  <a:pt x="25971" y="110032"/>
                </a:lnTo>
                <a:lnTo>
                  <a:pt x="24904" y="42151"/>
                </a:lnTo>
                <a:lnTo>
                  <a:pt x="49761" y="42151"/>
                </a:lnTo>
                <a:lnTo>
                  <a:pt x="26644" y="634"/>
                </a:lnTo>
                <a:lnTo>
                  <a:pt x="25815" y="203"/>
                </a:lnTo>
                <a:lnTo>
                  <a:pt x="16433" y="203"/>
                </a:lnTo>
                <a:lnTo>
                  <a:pt x="9575" y="101"/>
                </a:lnTo>
                <a:close/>
              </a:path>
              <a:path w="90804" h="110490">
                <a:moveTo>
                  <a:pt x="90233" y="292"/>
                </a:moveTo>
                <a:lnTo>
                  <a:pt x="64566" y="292"/>
                </a:lnTo>
                <a:lnTo>
                  <a:pt x="65671" y="70383"/>
                </a:lnTo>
                <a:lnTo>
                  <a:pt x="90233" y="70383"/>
                </a:lnTo>
                <a:lnTo>
                  <a:pt x="90233" y="292"/>
                </a:lnTo>
                <a:close/>
              </a:path>
              <a:path w="90804" h="110490">
                <a:moveTo>
                  <a:pt x="25425" y="0"/>
                </a:moveTo>
                <a:lnTo>
                  <a:pt x="16433" y="203"/>
                </a:lnTo>
                <a:lnTo>
                  <a:pt x="25815" y="203"/>
                </a:lnTo>
                <a:lnTo>
                  <a:pt x="25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412740" y="9468075"/>
            <a:ext cx="107950" cy="117475"/>
          </a:xfrm>
          <a:custGeom>
            <a:avLst/>
            <a:gdLst/>
            <a:ahLst/>
            <a:cxnLst/>
            <a:rect l="l" t="t" r="r" b="b"/>
            <a:pathLst>
              <a:path w="107950" h="117475">
                <a:moveTo>
                  <a:pt x="56326" y="0"/>
                </a:moveTo>
                <a:lnTo>
                  <a:pt x="13488" y="17961"/>
                </a:lnTo>
                <a:lnTo>
                  <a:pt x="0" y="57312"/>
                </a:lnTo>
                <a:lnTo>
                  <a:pt x="449" y="66609"/>
                </a:lnTo>
                <a:lnTo>
                  <a:pt x="5902" y="87240"/>
                </a:lnTo>
                <a:lnTo>
                  <a:pt x="16623" y="103121"/>
                </a:lnTo>
                <a:lnTo>
                  <a:pt x="31153" y="113325"/>
                </a:lnTo>
                <a:lnTo>
                  <a:pt x="48036" y="116926"/>
                </a:lnTo>
                <a:lnTo>
                  <a:pt x="61353" y="116184"/>
                </a:lnTo>
                <a:lnTo>
                  <a:pt x="72569" y="113721"/>
                </a:lnTo>
                <a:lnTo>
                  <a:pt x="82047" y="109270"/>
                </a:lnTo>
                <a:lnTo>
                  <a:pt x="90149" y="102563"/>
                </a:lnTo>
                <a:lnTo>
                  <a:pt x="96969" y="93398"/>
                </a:lnTo>
                <a:lnTo>
                  <a:pt x="49579" y="93398"/>
                </a:lnTo>
                <a:lnTo>
                  <a:pt x="38028" y="88224"/>
                </a:lnTo>
                <a:lnTo>
                  <a:pt x="26388" y="57312"/>
                </a:lnTo>
                <a:lnTo>
                  <a:pt x="27025" y="49578"/>
                </a:lnTo>
                <a:lnTo>
                  <a:pt x="52392" y="23353"/>
                </a:lnTo>
                <a:lnTo>
                  <a:pt x="97229" y="23353"/>
                </a:lnTo>
                <a:lnTo>
                  <a:pt x="94704" y="19162"/>
                </a:lnTo>
                <a:lnTo>
                  <a:pt x="86327" y="10771"/>
                </a:lnTo>
                <a:lnTo>
                  <a:pt x="75582" y="4480"/>
                </a:lnTo>
                <a:lnTo>
                  <a:pt x="69286" y="2195"/>
                </a:lnTo>
                <a:lnTo>
                  <a:pt x="62863" y="710"/>
                </a:lnTo>
                <a:lnTo>
                  <a:pt x="56326" y="0"/>
                </a:lnTo>
                <a:close/>
              </a:path>
              <a:path w="107950" h="117475">
                <a:moveTo>
                  <a:pt x="97229" y="23353"/>
                </a:moveTo>
                <a:lnTo>
                  <a:pt x="52392" y="23353"/>
                </a:lnTo>
                <a:lnTo>
                  <a:pt x="60362" y="24314"/>
                </a:lnTo>
                <a:lnTo>
                  <a:pt x="67229" y="27453"/>
                </a:lnTo>
                <a:lnTo>
                  <a:pt x="80904" y="59421"/>
                </a:lnTo>
                <a:lnTo>
                  <a:pt x="80180" y="64183"/>
                </a:lnTo>
                <a:lnTo>
                  <a:pt x="79913" y="69085"/>
                </a:lnTo>
                <a:lnTo>
                  <a:pt x="78656" y="73683"/>
                </a:lnTo>
                <a:lnTo>
                  <a:pt x="72170" y="85333"/>
                </a:lnTo>
                <a:lnTo>
                  <a:pt x="61719" y="92169"/>
                </a:lnTo>
                <a:lnTo>
                  <a:pt x="49579" y="93398"/>
                </a:lnTo>
                <a:lnTo>
                  <a:pt x="96969" y="93398"/>
                </a:lnTo>
                <a:lnTo>
                  <a:pt x="100225" y="89022"/>
                </a:lnTo>
                <a:lnTo>
                  <a:pt x="105997" y="74256"/>
                </a:lnTo>
                <a:lnTo>
                  <a:pt x="107479" y="59421"/>
                </a:lnTo>
                <a:lnTo>
                  <a:pt x="107566" y="58228"/>
                </a:lnTo>
                <a:lnTo>
                  <a:pt x="105110" y="41425"/>
                </a:lnTo>
                <a:lnTo>
                  <a:pt x="100902" y="29448"/>
                </a:lnTo>
                <a:lnTo>
                  <a:pt x="97229" y="233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41663" y="9471878"/>
            <a:ext cx="84455" cy="109855"/>
          </a:xfrm>
          <a:custGeom>
            <a:avLst/>
            <a:gdLst/>
            <a:ahLst/>
            <a:cxnLst/>
            <a:rect l="l" t="t" r="r" b="b"/>
            <a:pathLst>
              <a:path w="84454" h="109854">
                <a:moveTo>
                  <a:pt x="79095" y="0"/>
                </a:moveTo>
                <a:lnTo>
                  <a:pt x="0" y="0"/>
                </a:lnTo>
                <a:lnTo>
                  <a:pt x="0" y="109715"/>
                </a:lnTo>
                <a:lnTo>
                  <a:pt x="84188" y="109715"/>
                </a:lnTo>
                <a:lnTo>
                  <a:pt x="84188" y="88341"/>
                </a:lnTo>
                <a:lnTo>
                  <a:pt x="26771" y="88341"/>
                </a:lnTo>
                <a:lnTo>
                  <a:pt x="26771" y="61810"/>
                </a:lnTo>
                <a:lnTo>
                  <a:pt x="75895" y="61810"/>
                </a:lnTo>
                <a:lnTo>
                  <a:pt x="75895" y="41046"/>
                </a:lnTo>
                <a:lnTo>
                  <a:pt x="26822" y="41046"/>
                </a:lnTo>
                <a:lnTo>
                  <a:pt x="26822" y="20942"/>
                </a:lnTo>
                <a:lnTo>
                  <a:pt x="79095" y="20942"/>
                </a:lnTo>
                <a:lnTo>
                  <a:pt x="79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032200" y="9471703"/>
            <a:ext cx="92075" cy="110489"/>
          </a:xfrm>
          <a:custGeom>
            <a:avLst/>
            <a:gdLst/>
            <a:ahLst/>
            <a:cxnLst/>
            <a:rect l="l" t="t" r="r" b="b"/>
            <a:pathLst>
              <a:path w="92075" h="110490">
                <a:moveTo>
                  <a:pt x="28422" y="0"/>
                </a:moveTo>
                <a:lnTo>
                  <a:pt x="1308" y="25"/>
                </a:lnTo>
                <a:lnTo>
                  <a:pt x="673" y="114"/>
                </a:lnTo>
                <a:lnTo>
                  <a:pt x="0" y="165"/>
                </a:lnTo>
                <a:lnTo>
                  <a:pt x="0" y="109943"/>
                </a:lnTo>
                <a:lnTo>
                  <a:pt x="26924" y="109943"/>
                </a:lnTo>
                <a:lnTo>
                  <a:pt x="26924" y="74129"/>
                </a:lnTo>
                <a:lnTo>
                  <a:pt x="30137" y="74117"/>
                </a:lnTo>
                <a:lnTo>
                  <a:pt x="74180" y="70192"/>
                </a:lnTo>
                <a:lnTo>
                  <a:pt x="87798" y="54000"/>
                </a:lnTo>
                <a:lnTo>
                  <a:pt x="27063" y="54000"/>
                </a:lnTo>
                <a:lnTo>
                  <a:pt x="27063" y="20573"/>
                </a:lnTo>
                <a:lnTo>
                  <a:pt x="35598" y="20573"/>
                </a:lnTo>
                <a:lnTo>
                  <a:pt x="43929" y="20192"/>
                </a:lnTo>
                <a:lnTo>
                  <a:pt x="88870" y="20192"/>
                </a:lnTo>
                <a:lnTo>
                  <a:pt x="59486" y="177"/>
                </a:lnTo>
                <a:lnTo>
                  <a:pt x="28422" y="0"/>
                </a:lnTo>
                <a:close/>
              </a:path>
              <a:path w="92075" h="110490">
                <a:moveTo>
                  <a:pt x="29815" y="74129"/>
                </a:moveTo>
                <a:lnTo>
                  <a:pt x="28194" y="74129"/>
                </a:lnTo>
                <a:lnTo>
                  <a:pt x="29171" y="74155"/>
                </a:lnTo>
                <a:lnTo>
                  <a:pt x="29815" y="74129"/>
                </a:lnTo>
                <a:close/>
              </a:path>
              <a:path w="92075" h="110490">
                <a:moveTo>
                  <a:pt x="35433" y="53670"/>
                </a:moveTo>
                <a:lnTo>
                  <a:pt x="27063" y="54000"/>
                </a:lnTo>
                <a:lnTo>
                  <a:pt x="87798" y="54000"/>
                </a:lnTo>
                <a:lnTo>
                  <a:pt x="87938" y="53682"/>
                </a:lnTo>
                <a:lnTo>
                  <a:pt x="35433" y="53670"/>
                </a:lnTo>
                <a:close/>
              </a:path>
              <a:path w="92075" h="110490">
                <a:moveTo>
                  <a:pt x="88870" y="20192"/>
                </a:moveTo>
                <a:lnTo>
                  <a:pt x="43929" y="20192"/>
                </a:lnTo>
                <a:lnTo>
                  <a:pt x="61988" y="21234"/>
                </a:lnTo>
                <a:lnTo>
                  <a:pt x="65366" y="29425"/>
                </a:lnTo>
                <a:lnTo>
                  <a:pt x="65405" y="46443"/>
                </a:lnTo>
                <a:lnTo>
                  <a:pt x="60845" y="52082"/>
                </a:lnTo>
                <a:lnTo>
                  <a:pt x="43662" y="53682"/>
                </a:lnTo>
                <a:lnTo>
                  <a:pt x="87943" y="53670"/>
                </a:lnTo>
                <a:lnTo>
                  <a:pt x="90573" y="47669"/>
                </a:lnTo>
                <a:lnTo>
                  <a:pt x="91980" y="37963"/>
                </a:lnTo>
                <a:lnTo>
                  <a:pt x="91071" y="27533"/>
                </a:lnTo>
                <a:lnTo>
                  <a:pt x="88870" y="20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113142" y="9471641"/>
            <a:ext cx="107950" cy="110489"/>
          </a:xfrm>
          <a:custGeom>
            <a:avLst/>
            <a:gdLst/>
            <a:ahLst/>
            <a:cxnLst/>
            <a:rect l="l" t="t" r="r" b="b"/>
            <a:pathLst>
              <a:path w="107950" h="110490">
                <a:moveTo>
                  <a:pt x="40563" y="0"/>
                </a:moveTo>
                <a:lnTo>
                  <a:pt x="39763" y="634"/>
                </a:lnTo>
                <a:lnTo>
                  <a:pt x="29560" y="28771"/>
                </a:lnTo>
                <a:lnTo>
                  <a:pt x="467" y="108711"/>
                </a:lnTo>
                <a:lnTo>
                  <a:pt x="0" y="110134"/>
                </a:lnTo>
                <a:lnTo>
                  <a:pt x="28562" y="110185"/>
                </a:lnTo>
                <a:lnTo>
                  <a:pt x="30556" y="103682"/>
                </a:lnTo>
                <a:lnTo>
                  <a:pt x="32004" y="99186"/>
                </a:lnTo>
                <a:lnTo>
                  <a:pt x="33743" y="93141"/>
                </a:lnTo>
                <a:lnTo>
                  <a:pt x="34442" y="92633"/>
                </a:lnTo>
                <a:lnTo>
                  <a:pt x="101304" y="92621"/>
                </a:lnTo>
                <a:lnTo>
                  <a:pt x="94071" y="72580"/>
                </a:lnTo>
                <a:lnTo>
                  <a:pt x="40297" y="72580"/>
                </a:lnTo>
                <a:lnTo>
                  <a:pt x="53467" y="26822"/>
                </a:lnTo>
                <a:lnTo>
                  <a:pt x="77555" y="26822"/>
                </a:lnTo>
                <a:lnTo>
                  <a:pt x="68072" y="546"/>
                </a:lnTo>
                <a:lnTo>
                  <a:pt x="67582" y="152"/>
                </a:lnTo>
                <a:lnTo>
                  <a:pt x="50266" y="152"/>
                </a:lnTo>
                <a:lnTo>
                  <a:pt x="40563" y="0"/>
                </a:lnTo>
                <a:close/>
              </a:path>
              <a:path w="107950" h="110490">
                <a:moveTo>
                  <a:pt x="101304" y="92621"/>
                </a:moveTo>
                <a:lnTo>
                  <a:pt x="73228" y="92621"/>
                </a:lnTo>
                <a:lnTo>
                  <a:pt x="73850" y="93344"/>
                </a:lnTo>
                <a:lnTo>
                  <a:pt x="75615" y="99390"/>
                </a:lnTo>
                <a:lnTo>
                  <a:pt x="76974" y="103924"/>
                </a:lnTo>
                <a:lnTo>
                  <a:pt x="78727" y="109131"/>
                </a:lnTo>
                <a:lnTo>
                  <a:pt x="79743" y="110058"/>
                </a:lnTo>
                <a:lnTo>
                  <a:pt x="93806" y="110139"/>
                </a:lnTo>
                <a:lnTo>
                  <a:pt x="107505" y="110134"/>
                </a:lnTo>
                <a:lnTo>
                  <a:pt x="107214" y="109131"/>
                </a:lnTo>
                <a:lnTo>
                  <a:pt x="107111" y="108711"/>
                </a:lnTo>
                <a:lnTo>
                  <a:pt x="101304" y="92621"/>
                </a:lnTo>
                <a:close/>
              </a:path>
              <a:path w="107950" h="110490">
                <a:moveTo>
                  <a:pt x="71029" y="92633"/>
                </a:moveTo>
                <a:lnTo>
                  <a:pt x="34442" y="92633"/>
                </a:lnTo>
                <a:lnTo>
                  <a:pt x="53740" y="92697"/>
                </a:lnTo>
                <a:lnTo>
                  <a:pt x="71029" y="92633"/>
                </a:lnTo>
                <a:close/>
              </a:path>
              <a:path w="107950" h="110490">
                <a:moveTo>
                  <a:pt x="77555" y="26822"/>
                </a:moveTo>
                <a:lnTo>
                  <a:pt x="53467" y="26822"/>
                </a:lnTo>
                <a:lnTo>
                  <a:pt x="67525" y="72580"/>
                </a:lnTo>
                <a:lnTo>
                  <a:pt x="94071" y="72580"/>
                </a:lnTo>
                <a:lnTo>
                  <a:pt x="77555" y="26822"/>
                </a:lnTo>
                <a:close/>
              </a:path>
              <a:path w="107950" h="110490">
                <a:moveTo>
                  <a:pt x="67424" y="25"/>
                </a:moveTo>
                <a:lnTo>
                  <a:pt x="50266" y="152"/>
                </a:lnTo>
                <a:lnTo>
                  <a:pt x="67582" y="152"/>
                </a:lnTo>
                <a:lnTo>
                  <a:pt x="67424" y="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329661" y="9471882"/>
            <a:ext cx="82550" cy="109855"/>
          </a:xfrm>
          <a:custGeom>
            <a:avLst/>
            <a:gdLst/>
            <a:ahLst/>
            <a:cxnLst/>
            <a:rect l="l" t="t" r="r" b="b"/>
            <a:pathLst>
              <a:path w="82550" h="109854">
                <a:moveTo>
                  <a:pt x="82524" y="0"/>
                </a:moveTo>
                <a:lnTo>
                  <a:pt x="0" y="0"/>
                </a:lnTo>
                <a:lnTo>
                  <a:pt x="0" y="21501"/>
                </a:lnTo>
                <a:lnTo>
                  <a:pt x="27787" y="21501"/>
                </a:lnTo>
                <a:lnTo>
                  <a:pt x="27787" y="109677"/>
                </a:lnTo>
                <a:lnTo>
                  <a:pt x="54902" y="109677"/>
                </a:lnTo>
                <a:lnTo>
                  <a:pt x="54902" y="21488"/>
                </a:lnTo>
                <a:lnTo>
                  <a:pt x="82524" y="21488"/>
                </a:lnTo>
                <a:lnTo>
                  <a:pt x="82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732142" y="9469401"/>
            <a:ext cx="47625" cy="50165"/>
          </a:xfrm>
          <a:custGeom>
            <a:avLst/>
            <a:gdLst/>
            <a:ahLst/>
            <a:cxnLst/>
            <a:rect l="l" t="t" r="r" b="b"/>
            <a:pathLst>
              <a:path w="47625" h="50165">
                <a:moveTo>
                  <a:pt x="23757" y="0"/>
                </a:moveTo>
                <a:lnTo>
                  <a:pt x="14504" y="1943"/>
                </a:lnTo>
                <a:lnTo>
                  <a:pt x="6950" y="7264"/>
                </a:lnTo>
                <a:lnTo>
                  <a:pt x="1856" y="15166"/>
                </a:lnTo>
                <a:lnTo>
                  <a:pt x="0" y="24764"/>
                </a:lnTo>
                <a:lnTo>
                  <a:pt x="14" y="25018"/>
                </a:lnTo>
                <a:lnTo>
                  <a:pt x="1835" y="34546"/>
                </a:lnTo>
                <a:lnTo>
                  <a:pt x="6909" y="42462"/>
                </a:lnTo>
                <a:lnTo>
                  <a:pt x="14447" y="47806"/>
                </a:lnTo>
                <a:lnTo>
                  <a:pt x="23693" y="49783"/>
                </a:lnTo>
                <a:lnTo>
                  <a:pt x="32929" y="47848"/>
                </a:lnTo>
                <a:lnTo>
                  <a:pt x="37820" y="44399"/>
                </a:lnTo>
                <a:lnTo>
                  <a:pt x="23617" y="44399"/>
                </a:lnTo>
                <a:lnTo>
                  <a:pt x="16338" y="42901"/>
                </a:lnTo>
                <a:lnTo>
                  <a:pt x="10580" y="38796"/>
                </a:lnTo>
                <a:lnTo>
                  <a:pt x="6804" y="32585"/>
                </a:lnTo>
                <a:lnTo>
                  <a:pt x="5469" y="24764"/>
                </a:lnTo>
                <a:lnTo>
                  <a:pt x="6872" y="16991"/>
                </a:lnTo>
                <a:lnTo>
                  <a:pt x="10714" y="10837"/>
                </a:lnTo>
                <a:lnTo>
                  <a:pt x="16527" y="6796"/>
                </a:lnTo>
                <a:lnTo>
                  <a:pt x="23846" y="5359"/>
                </a:lnTo>
                <a:lnTo>
                  <a:pt x="37804" y="5359"/>
                </a:lnTo>
                <a:lnTo>
                  <a:pt x="33007" y="1964"/>
                </a:lnTo>
                <a:lnTo>
                  <a:pt x="23757" y="0"/>
                </a:lnTo>
                <a:close/>
              </a:path>
              <a:path w="47625" h="50165">
                <a:moveTo>
                  <a:pt x="37804" y="5359"/>
                </a:moveTo>
                <a:lnTo>
                  <a:pt x="23846" y="5359"/>
                </a:lnTo>
                <a:lnTo>
                  <a:pt x="31114" y="6868"/>
                </a:lnTo>
                <a:lnTo>
                  <a:pt x="36885" y="10993"/>
                </a:lnTo>
                <a:lnTo>
                  <a:pt x="40680" y="17216"/>
                </a:lnTo>
                <a:lnTo>
                  <a:pt x="42019" y="25018"/>
                </a:lnTo>
                <a:lnTo>
                  <a:pt x="40605" y="32779"/>
                </a:lnTo>
                <a:lnTo>
                  <a:pt x="36752" y="38928"/>
                </a:lnTo>
                <a:lnTo>
                  <a:pt x="30932" y="42967"/>
                </a:lnTo>
                <a:lnTo>
                  <a:pt x="23617" y="44399"/>
                </a:lnTo>
                <a:lnTo>
                  <a:pt x="37820" y="44399"/>
                </a:lnTo>
                <a:lnTo>
                  <a:pt x="40494" y="42513"/>
                </a:lnTo>
                <a:lnTo>
                  <a:pt x="45608" y="34596"/>
                </a:lnTo>
                <a:lnTo>
                  <a:pt x="47473" y="25018"/>
                </a:lnTo>
                <a:lnTo>
                  <a:pt x="47464" y="24764"/>
                </a:lnTo>
                <a:lnTo>
                  <a:pt x="45636" y="15223"/>
                </a:lnTo>
                <a:lnTo>
                  <a:pt x="40554" y="7305"/>
                </a:lnTo>
                <a:lnTo>
                  <a:pt x="37804" y="5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746741" y="9480408"/>
            <a:ext cx="20320" cy="29209"/>
          </a:xfrm>
          <a:custGeom>
            <a:avLst/>
            <a:gdLst/>
            <a:ahLst/>
            <a:cxnLst/>
            <a:rect l="l" t="t" r="r" b="b"/>
            <a:pathLst>
              <a:path w="20320" h="29209">
                <a:moveTo>
                  <a:pt x="15146" y="15214"/>
                </a:moveTo>
                <a:lnTo>
                  <a:pt x="6946" y="15214"/>
                </a:lnTo>
                <a:lnTo>
                  <a:pt x="8128" y="15824"/>
                </a:lnTo>
                <a:lnTo>
                  <a:pt x="10045" y="19951"/>
                </a:lnTo>
                <a:lnTo>
                  <a:pt x="11341" y="22072"/>
                </a:lnTo>
                <a:lnTo>
                  <a:pt x="14897" y="28600"/>
                </a:lnTo>
                <a:lnTo>
                  <a:pt x="20218" y="27647"/>
                </a:lnTo>
                <a:lnTo>
                  <a:pt x="13532" y="15951"/>
                </a:lnTo>
                <a:lnTo>
                  <a:pt x="13532" y="15824"/>
                </a:lnTo>
                <a:lnTo>
                  <a:pt x="14287" y="15494"/>
                </a:lnTo>
                <a:lnTo>
                  <a:pt x="15146" y="15214"/>
                </a:lnTo>
                <a:close/>
              </a:path>
              <a:path w="20320" h="29209">
                <a:moveTo>
                  <a:pt x="9207" y="0"/>
                </a:moveTo>
                <a:lnTo>
                  <a:pt x="4597" y="330"/>
                </a:lnTo>
                <a:lnTo>
                  <a:pt x="0" y="330"/>
                </a:lnTo>
                <a:lnTo>
                  <a:pt x="0" y="27851"/>
                </a:lnTo>
                <a:lnTo>
                  <a:pt x="4838" y="27851"/>
                </a:lnTo>
                <a:lnTo>
                  <a:pt x="4838" y="15951"/>
                </a:lnTo>
                <a:lnTo>
                  <a:pt x="6946" y="15214"/>
                </a:lnTo>
                <a:lnTo>
                  <a:pt x="15146" y="15214"/>
                </a:lnTo>
                <a:lnTo>
                  <a:pt x="18935" y="13982"/>
                </a:lnTo>
                <a:lnTo>
                  <a:pt x="20296" y="11988"/>
                </a:lnTo>
                <a:lnTo>
                  <a:pt x="5143" y="11988"/>
                </a:lnTo>
                <a:lnTo>
                  <a:pt x="5143" y="3670"/>
                </a:lnTo>
                <a:lnTo>
                  <a:pt x="19947" y="3670"/>
                </a:lnTo>
                <a:lnTo>
                  <a:pt x="19926" y="3289"/>
                </a:lnTo>
                <a:lnTo>
                  <a:pt x="18034" y="838"/>
                </a:lnTo>
                <a:lnTo>
                  <a:pt x="9207" y="0"/>
                </a:lnTo>
                <a:close/>
              </a:path>
              <a:path w="20320" h="29209">
                <a:moveTo>
                  <a:pt x="19952" y="3759"/>
                </a:moveTo>
                <a:lnTo>
                  <a:pt x="9537" y="3759"/>
                </a:lnTo>
                <a:lnTo>
                  <a:pt x="13550" y="4318"/>
                </a:lnTo>
                <a:lnTo>
                  <a:pt x="14744" y="5511"/>
                </a:lnTo>
                <a:lnTo>
                  <a:pt x="14668" y="9982"/>
                </a:lnTo>
                <a:lnTo>
                  <a:pt x="13677" y="11404"/>
                </a:lnTo>
                <a:lnTo>
                  <a:pt x="9499" y="11849"/>
                </a:lnTo>
                <a:lnTo>
                  <a:pt x="7442" y="11874"/>
                </a:lnTo>
                <a:lnTo>
                  <a:pt x="5143" y="11988"/>
                </a:lnTo>
                <a:lnTo>
                  <a:pt x="20296" y="11988"/>
                </a:lnTo>
                <a:lnTo>
                  <a:pt x="20304" y="9982"/>
                </a:lnTo>
                <a:lnTo>
                  <a:pt x="19952" y="3759"/>
                </a:lnTo>
                <a:close/>
              </a:path>
              <a:path w="20320" h="29209">
                <a:moveTo>
                  <a:pt x="19947" y="3670"/>
                </a:moveTo>
                <a:lnTo>
                  <a:pt x="5143" y="3670"/>
                </a:lnTo>
                <a:lnTo>
                  <a:pt x="7391" y="3784"/>
                </a:lnTo>
                <a:lnTo>
                  <a:pt x="9537" y="3759"/>
                </a:lnTo>
                <a:lnTo>
                  <a:pt x="19952" y="3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8699300" y="2651303"/>
            <a:ext cx="98425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17-5117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Green-Blue </a:t>
            </a:r>
            <a:r>
              <a:rPr dirty="0" sz="800" spc="5">
                <a:latin typeface="Barlow"/>
                <a:cs typeface="Barlow"/>
              </a:rPr>
              <a:t>Slate  </a:t>
            </a:r>
            <a:r>
              <a:rPr dirty="0" sz="800" spc="10">
                <a:latin typeface="Barlow"/>
                <a:cs typeface="Barlow"/>
              </a:rPr>
              <a:t>Pantone® 7475</a:t>
            </a:r>
            <a:r>
              <a:rPr dirty="0" sz="800" spc="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70-25-36-21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99300" y="4217873"/>
            <a:ext cx="1039494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15-0548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Citronelle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7765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17-7-93-13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99300" y="5784443"/>
            <a:ext cx="101536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18-0513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Bungee </a:t>
            </a:r>
            <a:r>
              <a:rPr dirty="0" sz="800" spc="5">
                <a:latin typeface="Barlow"/>
                <a:cs typeface="Barlow"/>
              </a:rPr>
              <a:t>Cord  </a:t>
            </a:r>
            <a:r>
              <a:rPr dirty="0" sz="800" spc="10">
                <a:latin typeface="Barlow"/>
                <a:cs typeface="Barlow"/>
              </a:rPr>
              <a:t>Pantone® 405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49-47-51-32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99300" y="7351014"/>
            <a:ext cx="104076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19-3424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Sunset </a:t>
            </a:r>
            <a:r>
              <a:rPr dirty="0" sz="800" spc="15">
                <a:latin typeface="Barlow"/>
                <a:cs typeface="Barlow"/>
              </a:rPr>
              <a:t>Purple  </a:t>
            </a: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5125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">
                <a:latin typeface="Barlow"/>
                <a:cs typeface="Barlow"/>
              </a:rPr>
              <a:t> 48-82-16-34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07348" y="2651404"/>
            <a:ext cx="101981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19-4013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Dark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Navy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426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81-67-55-83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607348" y="4217975"/>
            <a:ext cx="103251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16-0237</a:t>
            </a:r>
            <a:r>
              <a:rPr dirty="0" sz="800" spc="-2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Foliage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576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48-6-79-17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607348" y="5784545"/>
            <a:ext cx="102298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18-1022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5">
                <a:latin typeface="Barlow"/>
                <a:cs typeface="Barlow"/>
              </a:rPr>
              <a:t>Ermine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7504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5">
                <a:latin typeface="Barlow"/>
                <a:cs typeface="Barlow"/>
              </a:rPr>
              <a:t>26-41-54-22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15396" y="5784545"/>
            <a:ext cx="102235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19-1540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5">
                <a:latin typeface="Barlow"/>
                <a:cs typeface="Barlow"/>
              </a:rPr>
              <a:t>Burnt </a:t>
            </a:r>
            <a:r>
              <a:rPr dirty="0" sz="800" spc="15">
                <a:latin typeface="Barlow"/>
                <a:cs typeface="Barlow"/>
              </a:rPr>
              <a:t>Henna  </a:t>
            </a:r>
            <a:r>
              <a:rPr dirty="0" sz="800" spc="10">
                <a:latin typeface="Barlow"/>
                <a:cs typeface="Barlow"/>
              </a:rPr>
              <a:t>Pantone® 7594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8-79-77-49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713585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141413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141411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713589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713585" y="344013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141413" y="344012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141411" y="396794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713589" y="396795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713585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0141413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141411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713589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713585" y="65732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141413" y="6573208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141411" y="710102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713589" y="710103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621586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2049414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049411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0621584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0621586" y="344013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2049414" y="344012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2049411" y="396794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0621584" y="396795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621586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2049414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2049411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621584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529586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3957416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3957413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529584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711996" y="343853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C4B7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711996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2680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711996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6A60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0619993" y="343853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779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0619993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282F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0619993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8A70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711996" y="657162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90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7045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2528003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19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863A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349997" y="1871992"/>
            <a:ext cx="4680000" cy="6948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1409299" y="8663003"/>
            <a:ext cx="3994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Kola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1808250" y="186700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27300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>
            <a:spLocks noGrp="1"/>
          </p:cNvSpPr>
          <p:nvPr>
            <p:ph type="title"/>
          </p:nvPr>
        </p:nvSpPr>
        <p:spPr>
          <a:xfrm>
            <a:off x="1787236" y="186704"/>
            <a:ext cx="928369" cy="147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0">
                <a:latin typeface="Barlow"/>
                <a:cs typeface="Barlow"/>
              </a:rPr>
              <a:t>autumn/winter</a:t>
            </a:r>
            <a:r>
              <a:rPr dirty="0" sz="800" spc="-45" b="0">
                <a:latin typeface="Barlow"/>
                <a:cs typeface="Barlow"/>
              </a:rPr>
              <a:t> </a:t>
            </a:r>
            <a:r>
              <a:rPr dirty="0" sz="800" spc="-5" b="0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27297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69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4461839" y="10397703"/>
            <a:ext cx="1314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30" y="983211"/>
            <a:ext cx="29349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210" b="1">
                <a:latin typeface="Gotham"/>
                <a:cs typeface="Gotham"/>
              </a:rPr>
              <a:t>OURS </a:t>
            </a:r>
            <a:r>
              <a:rPr dirty="0" sz="1400" spc="80" b="1">
                <a:latin typeface="Gotham"/>
                <a:cs typeface="Gotham"/>
              </a:rPr>
              <a:t>FA</a:t>
            </a:r>
            <a:r>
              <a:rPr dirty="0" sz="1400" spc="-5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SHION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231" y="983211"/>
            <a:ext cx="30321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210" b="1">
                <a:latin typeface="Gotham"/>
                <a:cs typeface="Gotham"/>
              </a:rPr>
              <a:t>OURS</a:t>
            </a:r>
            <a:r>
              <a:rPr dirty="0" sz="1400" spc="340" b="1">
                <a:latin typeface="Gotham"/>
                <a:cs typeface="Gotham"/>
              </a:rPr>
              <a:t> </a:t>
            </a:r>
            <a:r>
              <a:rPr dirty="0" sz="1400" spc="245" b="1">
                <a:latin typeface="Gotham"/>
                <a:cs typeface="Gotham"/>
              </a:rPr>
              <a:t>INTERIOR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04005" y="5250015"/>
            <a:ext cx="2052320" cy="2136140"/>
          </a:xfrm>
          <a:custGeom>
            <a:avLst/>
            <a:gdLst/>
            <a:ahLst/>
            <a:cxnLst/>
            <a:rect l="l" t="t" r="r" b="b"/>
            <a:pathLst>
              <a:path w="2052320" h="2136140">
                <a:moveTo>
                  <a:pt x="0" y="2136025"/>
                </a:moveTo>
                <a:lnTo>
                  <a:pt x="2052002" y="2136025"/>
                </a:lnTo>
                <a:lnTo>
                  <a:pt x="2052002" y="0"/>
                </a:lnTo>
                <a:lnTo>
                  <a:pt x="0" y="0"/>
                </a:lnTo>
                <a:lnTo>
                  <a:pt x="0" y="2136025"/>
                </a:lnTo>
                <a:close/>
              </a:path>
            </a:pathLst>
          </a:custGeom>
          <a:solidFill>
            <a:srgbClr val="2680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164421" y="6254503"/>
            <a:ext cx="5334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17-5117</a:t>
            </a:r>
            <a:r>
              <a:rPr dirty="0" sz="8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89004" y="1871992"/>
            <a:ext cx="2052320" cy="1540510"/>
          </a:xfrm>
          <a:custGeom>
            <a:avLst/>
            <a:gdLst/>
            <a:ahLst/>
            <a:cxnLst/>
            <a:rect l="l" t="t" r="r" b="b"/>
            <a:pathLst>
              <a:path w="2052320" h="1540510">
                <a:moveTo>
                  <a:pt x="0" y="1540078"/>
                </a:moveTo>
                <a:lnTo>
                  <a:pt x="2052002" y="1540078"/>
                </a:lnTo>
                <a:lnTo>
                  <a:pt x="2052002" y="0"/>
                </a:lnTo>
                <a:lnTo>
                  <a:pt x="0" y="0"/>
                </a:lnTo>
                <a:lnTo>
                  <a:pt x="0" y="1540078"/>
                </a:lnTo>
                <a:close/>
              </a:path>
            </a:pathLst>
          </a:custGeom>
          <a:solidFill>
            <a:srgbClr val="6A60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546526" y="2578534"/>
            <a:ext cx="5518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18-0513</a:t>
            </a:r>
            <a:r>
              <a:rPr dirty="0" sz="800" spc="-1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80006" y="7457973"/>
            <a:ext cx="2052320" cy="2550160"/>
          </a:xfrm>
          <a:prstGeom prst="rect">
            <a:avLst/>
          </a:prstGeom>
          <a:solidFill>
            <a:srgbClr val="C4B72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15-0548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9000" y="8927998"/>
            <a:ext cx="2052320" cy="1080135"/>
          </a:xfrm>
          <a:custGeom>
            <a:avLst/>
            <a:gdLst/>
            <a:ahLst/>
            <a:cxnLst/>
            <a:rect l="l" t="t" r="r" b="b"/>
            <a:pathLst>
              <a:path w="2052320" h="1080134">
                <a:moveTo>
                  <a:pt x="0" y="1079995"/>
                </a:moveTo>
                <a:lnTo>
                  <a:pt x="2052002" y="1079995"/>
                </a:lnTo>
                <a:lnTo>
                  <a:pt x="2052002" y="0"/>
                </a:lnTo>
                <a:lnTo>
                  <a:pt x="0" y="0"/>
                </a:lnTo>
                <a:lnTo>
                  <a:pt x="0" y="1079995"/>
                </a:lnTo>
                <a:close/>
              </a:path>
            </a:pathLst>
          </a:custGeom>
          <a:solidFill>
            <a:srgbClr val="C4B7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284687" y="9404492"/>
            <a:ext cx="5759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15-0548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528003" y="6605041"/>
            <a:ext cx="2052320" cy="781050"/>
          </a:xfrm>
          <a:custGeom>
            <a:avLst/>
            <a:gdLst/>
            <a:ahLst/>
            <a:cxnLst/>
            <a:rect l="l" t="t" r="r" b="b"/>
            <a:pathLst>
              <a:path w="2052319" h="781050">
                <a:moveTo>
                  <a:pt x="0" y="780948"/>
                </a:moveTo>
                <a:lnTo>
                  <a:pt x="2052002" y="780948"/>
                </a:lnTo>
                <a:lnTo>
                  <a:pt x="2052002" y="0"/>
                </a:lnTo>
                <a:lnTo>
                  <a:pt x="0" y="0"/>
                </a:lnTo>
                <a:lnTo>
                  <a:pt x="0" y="780948"/>
                </a:lnTo>
                <a:close/>
              </a:path>
            </a:pathLst>
          </a:custGeom>
          <a:solidFill>
            <a:srgbClr val="863A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3269521" y="6932017"/>
            <a:ext cx="5715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19-1540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89004" y="3484054"/>
            <a:ext cx="2052320" cy="566420"/>
          </a:xfrm>
          <a:prstGeom prst="rect">
            <a:avLst/>
          </a:prstGeom>
          <a:solidFill>
            <a:srgbClr val="863A3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19-1540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80006" y="1872005"/>
            <a:ext cx="2052320" cy="2136140"/>
          </a:xfrm>
          <a:prstGeom prst="rect">
            <a:avLst/>
          </a:prstGeom>
          <a:solidFill>
            <a:srgbClr val="779D49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6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16-0237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528003" y="5250002"/>
            <a:ext cx="2052320" cy="1302385"/>
          </a:xfrm>
          <a:custGeom>
            <a:avLst/>
            <a:gdLst/>
            <a:ahLst/>
            <a:cxnLst/>
            <a:rect l="l" t="t" r="r" b="b"/>
            <a:pathLst>
              <a:path w="2052319" h="1302384">
                <a:moveTo>
                  <a:pt x="0" y="1302003"/>
                </a:moveTo>
                <a:lnTo>
                  <a:pt x="2052002" y="1302003"/>
                </a:lnTo>
                <a:lnTo>
                  <a:pt x="2052002" y="0"/>
                </a:lnTo>
                <a:lnTo>
                  <a:pt x="0" y="0"/>
                </a:lnTo>
                <a:lnTo>
                  <a:pt x="0" y="1302003"/>
                </a:lnTo>
                <a:close/>
              </a:path>
            </a:pathLst>
          </a:custGeom>
          <a:solidFill>
            <a:srgbClr val="7045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3260378" y="5837502"/>
            <a:ext cx="5892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19-3424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000" y="6888010"/>
            <a:ext cx="2052320" cy="1968500"/>
          </a:xfrm>
          <a:custGeom>
            <a:avLst/>
            <a:gdLst/>
            <a:ahLst/>
            <a:cxnLst/>
            <a:rect l="l" t="t" r="r" b="b"/>
            <a:pathLst>
              <a:path w="2052320" h="1968500">
                <a:moveTo>
                  <a:pt x="0" y="1968004"/>
                </a:moveTo>
                <a:lnTo>
                  <a:pt x="2052002" y="1968004"/>
                </a:lnTo>
                <a:lnTo>
                  <a:pt x="2052002" y="0"/>
                </a:lnTo>
                <a:lnTo>
                  <a:pt x="0" y="0"/>
                </a:lnTo>
                <a:lnTo>
                  <a:pt x="0" y="1968004"/>
                </a:lnTo>
                <a:close/>
              </a:path>
            </a:pathLst>
          </a:custGeom>
          <a:solidFill>
            <a:srgbClr val="7045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84077" y="7808506"/>
            <a:ext cx="5765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19-3424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0004" y="1872018"/>
            <a:ext cx="2050994" cy="4943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664002" y="5004003"/>
            <a:ext cx="2051989" cy="5004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788001" y="4122001"/>
            <a:ext cx="2051989" cy="5886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64002" y="1872018"/>
            <a:ext cx="2051989" cy="30599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403992" y="7457999"/>
            <a:ext cx="2052002" cy="25499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279993" y="4080003"/>
            <a:ext cx="2052002" cy="3305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528003" y="7457999"/>
            <a:ext cx="2052002" cy="2549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403992" y="1872018"/>
            <a:ext cx="4176001" cy="33059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99299" y="6655103"/>
            <a:ext cx="4330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Maisie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Wilen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23297" y="4771134"/>
            <a:ext cx="1619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Unif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23297" y="9847121"/>
            <a:ext cx="25272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Sunnei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48287" y="9847121"/>
            <a:ext cx="4038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Rick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Owens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39314" y="7225155"/>
            <a:ext cx="3702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Kiwi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Bravo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63312" y="9847121"/>
            <a:ext cx="3397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Ken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Price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87311" y="9847121"/>
            <a:ext cx="12211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Ulysse Martel </a:t>
            </a:r>
            <a:r>
              <a:rPr dirty="0" sz="600">
                <a:latin typeface="Barlow"/>
                <a:cs typeface="Barlow"/>
              </a:rPr>
              <a:t>&amp; </a:t>
            </a:r>
            <a:r>
              <a:rPr dirty="0" sz="600" spc="-5">
                <a:latin typeface="Barlow"/>
                <a:cs typeface="Barlow"/>
              </a:rPr>
              <a:t>Candice </a:t>
            </a:r>
            <a:r>
              <a:rPr dirty="0" sz="600" spc="-10">
                <a:latin typeface="Barlow"/>
                <a:cs typeface="Barlow"/>
              </a:rPr>
              <a:t>Joyce</a:t>
            </a:r>
            <a:r>
              <a:rPr dirty="0" sz="600" spc="-1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Blanc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463312" y="5017108"/>
            <a:ext cx="3968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Oskar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Zieta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27297" y="10397703"/>
            <a:ext cx="1092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464785" y="10397703"/>
            <a:ext cx="1282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30168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04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OUR</a:t>
            </a:r>
            <a:r>
              <a:rPr dirty="0" sz="1400" spc="53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OMBIN</a:t>
            </a:r>
            <a:r>
              <a:rPr dirty="0" sz="1400" spc="-14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ATIONS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0004" y="1872005"/>
            <a:ext cx="3168002" cy="3167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279993" y="1875167"/>
            <a:ext cx="3168002" cy="3168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0004" y="6119990"/>
            <a:ext cx="3168002" cy="316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279993" y="6119990"/>
            <a:ext cx="3168002" cy="3168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267298" y="9708202"/>
            <a:ext cx="6119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Farverne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 præcise </a:t>
            </a: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tekstilfarver (TCX). </a:t>
            </a:r>
            <a:r>
              <a:rPr dirty="0" sz="600">
                <a:latin typeface="Barlow"/>
                <a:cs typeface="Barlow"/>
              </a:rPr>
              <a:t>(C) 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shown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 indications.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 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</a:t>
            </a:r>
            <a:r>
              <a:rPr dirty="0" sz="600" spc="4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80002" y="7739202"/>
            <a:ext cx="3060065" cy="1549400"/>
          </a:xfrm>
          <a:prstGeom prst="rect">
            <a:avLst/>
          </a:prstGeom>
          <a:solidFill>
            <a:srgbClr val="26808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20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17-5117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80002" y="3193593"/>
            <a:ext cx="3060065" cy="430530"/>
          </a:xfrm>
          <a:prstGeom prst="rect">
            <a:avLst/>
          </a:prstGeom>
          <a:solidFill>
            <a:srgbClr val="268087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17-5117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23344" y="2691358"/>
            <a:ext cx="3060065" cy="717550"/>
          </a:xfrm>
          <a:prstGeom prst="rect">
            <a:avLst/>
          </a:prstGeom>
          <a:solidFill>
            <a:srgbClr val="6A605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18-0513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80002" y="3695738"/>
            <a:ext cx="3060065" cy="843915"/>
          </a:xfrm>
          <a:prstGeom prst="rect">
            <a:avLst/>
          </a:prstGeom>
          <a:solidFill>
            <a:srgbClr val="C4B72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15-0548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20004" y="6120003"/>
            <a:ext cx="3060065" cy="1892300"/>
          </a:xfrm>
          <a:prstGeom prst="rect">
            <a:avLst/>
          </a:prstGeom>
          <a:solidFill>
            <a:srgbClr val="863A3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19-1540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16664" y="3472408"/>
            <a:ext cx="3060065" cy="251460"/>
          </a:xfrm>
          <a:prstGeom prst="rect">
            <a:avLst/>
          </a:prstGeom>
          <a:solidFill>
            <a:srgbClr val="863A32"/>
          </a:solidFill>
        </p:spPr>
        <p:txBody>
          <a:bodyPr wrap="square" lIns="0" tIns="7429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58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19-1540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80002" y="6120003"/>
            <a:ext cx="3060065" cy="1549400"/>
          </a:xfrm>
          <a:prstGeom prst="rect">
            <a:avLst/>
          </a:prstGeom>
          <a:solidFill>
            <a:srgbClr val="863A3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2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19-1540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80002" y="1871942"/>
            <a:ext cx="3060065" cy="748030"/>
          </a:xfrm>
          <a:prstGeom prst="rect">
            <a:avLst/>
          </a:prstGeom>
          <a:solidFill>
            <a:srgbClr val="863A3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19-1540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20004" y="1876856"/>
            <a:ext cx="3060065" cy="742950"/>
          </a:xfrm>
          <a:prstGeom prst="rect">
            <a:avLst/>
          </a:prstGeom>
          <a:solidFill>
            <a:srgbClr val="282F39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19-4013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20004" y="3795509"/>
            <a:ext cx="3060065" cy="1244600"/>
          </a:xfrm>
          <a:prstGeom prst="rect">
            <a:avLst/>
          </a:prstGeom>
          <a:solidFill>
            <a:srgbClr val="8A704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18-1022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520004" y="8084134"/>
            <a:ext cx="3060065" cy="566420"/>
          </a:xfrm>
          <a:prstGeom prst="rect">
            <a:avLst/>
          </a:prstGeom>
          <a:solidFill>
            <a:srgbClr val="779D49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16-0237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80002" y="4611535"/>
            <a:ext cx="3060065" cy="428625"/>
          </a:xfrm>
          <a:prstGeom prst="rect">
            <a:avLst/>
          </a:prstGeom>
          <a:solidFill>
            <a:srgbClr val="779D49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16-0237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20004" y="8722055"/>
            <a:ext cx="3060065" cy="566420"/>
          </a:xfrm>
          <a:prstGeom prst="rect">
            <a:avLst/>
          </a:prstGeom>
          <a:solidFill>
            <a:srgbClr val="70456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19-3424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80002" y="2691396"/>
            <a:ext cx="3060065" cy="430530"/>
          </a:xfrm>
          <a:prstGeom prst="rect">
            <a:avLst/>
          </a:prstGeom>
          <a:solidFill>
            <a:srgbClr val="70456C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19-3424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9299" y="4885067"/>
            <a:ext cx="3651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Ines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Alpha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39314" y="4885067"/>
            <a:ext cx="6216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Objects </a:t>
            </a:r>
            <a:r>
              <a:rPr dirty="0" sz="600" spc="-10">
                <a:latin typeface="Barlow"/>
                <a:cs typeface="Barlow"/>
              </a:rPr>
              <a:t>for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Others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39314" y="9127121"/>
            <a:ext cx="13722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Molly Club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by Jianhe Architectural</a:t>
            </a:r>
            <a:r>
              <a:rPr dirty="0" sz="6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Design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9299" y="9127121"/>
            <a:ext cx="4038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Rick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Owens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297" y="10397703"/>
            <a:ext cx="1263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63261" y="10397703"/>
            <a:ext cx="1295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0004" y="4895977"/>
            <a:ext cx="3603218" cy="5112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28605" y="1872005"/>
            <a:ext cx="3011398" cy="295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15219" y="4895977"/>
            <a:ext cx="2624785" cy="34200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391299" y="2868059"/>
            <a:ext cx="2330450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Coated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læder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Coated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leather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5">
                <a:latin typeface="Gotham"/>
                <a:cs typeface="Gotham"/>
              </a:rPr>
              <a:t>Farvet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glas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Coloured glass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Laboratoriedyrkede</a:t>
            </a:r>
            <a:r>
              <a:rPr dirty="0" sz="120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Lab-grown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Mesh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Mesh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Bioplast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Bioplastic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5">
                <a:latin typeface="Gotham"/>
                <a:cs typeface="Gotham"/>
              </a:rPr>
              <a:t>Farvet </a:t>
            </a:r>
            <a:r>
              <a:rPr dirty="0" sz="1200">
                <a:latin typeface="Gotham"/>
                <a:cs typeface="Gotham"/>
              </a:rPr>
              <a:t>spejl &amp; </a:t>
            </a:r>
            <a:r>
              <a:rPr dirty="0" sz="1200" spc="-5">
                <a:latin typeface="Gotham"/>
                <a:cs typeface="Gotham"/>
              </a:rPr>
              <a:t>plexiglas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Coloured mirror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plexiglass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LED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lys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LED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Silikone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Silicone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Aluminium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Aluminum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3D-strik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3D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knit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3D-printet </a:t>
            </a:r>
            <a:r>
              <a:rPr dirty="0" sz="1200" spc="-10">
                <a:latin typeface="Gotham"/>
                <a:cs typeface="Gotham"/>
              </a:rPr>
              <a:t>keramik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3D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printed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ceramics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Satin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7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organza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Satin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6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organza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983211"/>
            <a:ext cx="19831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M</a:t>
            </a:r>
            <a:r>
              <a:rPr dirty="0" sz="1400" spc="185" b="1">
                <a:latin typeface="Gotham"/>
                <a:cs typeface="Gotham"/>
              </a:rPr>
              <a:t> </a:t>
            </a:r>
            <a:r>
              <a:rPr dirty="0" sz="1400" spc="225" b="1">
                <a:latin typeface="Gotham"/>
                <a:cs typeface="Gotham"/>
              </a:rPr>
              <a:t>ATERIALS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46040" y="3112561"/>
            <a:ext cx="597535" cy="381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" marR="5080" indent="-42545">
              <a:lnSpc>
                <a:spcPct val="129700"/>
              </a:lnSpc>
              <a:spcBef>
                <a:spcPts val="100"/>
              </a:spcBef>
            </a:pP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Textile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Nilon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strik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15219" y="8388003"/>
            <a:ext cx="2624772" cy="162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887900" y="4663102"/>
            <a:ext cx="3111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Ying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Gao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337" y="9847064"/>
            <a:ext cx="1936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Di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Du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74539" y="8155043"/>
            <a:ext cx="6356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Nicholas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Kirkwood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74539" y="9847064"/>
            <a:ext cx="49910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Elissa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Brunato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6" y="10397703"/>
            <a:ext cx="1257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466918" y="10397703"/>
            <a:ext cx="1263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0004" y="4895977"/>
            <a:ext cx="3276003" cy="5112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87990" y="1871980"/>
            <a:ext cx="2952013" cy="5112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391299" y="2868059"/>
            <a:ext cx="1652270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Coatede teksturer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Coated textures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20">
                <a:latin typeface="Gotham"/>
                <a:cs typeface="Gotham"/>
              </a:rPr>
              <a:t>Lysterapi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therapy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Metallisk &amp;</a:t>
            </a:r>
            <a:r>
              <a:rPr dirty="0" sz="1200" spc="-8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skinnende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Metallic &amp;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shiny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Iriserende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overflader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Iridescent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surfaces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Brændt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metal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Burnt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metal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Digitale</a:t>
            </a:r>
            <a:r>
              <a:rPr dirty="0" sz="1200" spc="-10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filtre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Digital</a:t>
            </a:r>
            <a:r>
              <a:rPr dirty="0" sz="1200" spc="-8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filters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3D-printede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lag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3D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printed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layers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30">
                <a:latin typeface="Gotham"/>
                <a:cs typeface="Gotham"/>
              </a:rPr>
              <a:t>Tonede</a:t>
            </a:r>
            <a:r>
              <a:rPr dirty="0" sz="1200" spc="-10">
                <a:latin typeface="Gotham"/>
                <a:cs typeface="Gotham"/>
              </a:rPr>
              <a:t> overflader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5" i="1">
                <a:solidFill>
                  <a:srgbClr val="7C7B7B"/>
                </a:solidFill>
                <a:latin typeface="Gotham-BookItalic"/>
                <a:cs typeface="Gotham-BookItalic"/>
              </a:rPr>
              <a:t>Toned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surfaces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Psykedeliske</a:t>
            </a:r>
            <a:r>
              <a:rPr dirty="0" sz="1200" spc="-3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mønstre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Psychedelic</a:t>
            </a:r>
            <a:r>
              <a:rPr dirty="0" sz="1200" spc="-2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patterns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Stærke 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Strong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Sci-fi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inspireret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Sci-fi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inspired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Graduerede</a:t>
            </a:r>
            <a:r>
              <a:rPr dirty="0" sz="1200" spc="-6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Graduated</a:t>
            </a:r>
            <a:r>
              <a:rPr dirty="0" sz="1200" spc="-4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983211"/>
            <a:ext cx="16402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229" b="1">
                <a:latin typeface="Gotham"/>
                <a:cs typeface="Gotham"/>
              </a:rPr>
              <a:t>EFFECT</a:t>
            </a:r>
            <a:r>
              <a:rPr dirty="0" sz="1400" spc="14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60051" y="8368562"/>
            <a:ext cx="880110" cy="381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40970">
              <a:lnSpc>
                <a:spcPct val="129700"/>
              </a:lnSpc>
              <a:spcBef>
                <a:spcPts val="100"/>
              </a:spcBef>
            </a:pP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Textile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Sabine</a:t>
            </a:r>
            <a:r>
              <a:rPr dirty="0" sz="900" spc="-8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Dubrovska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004" y="1872018"/>
            <a:ext cx="1776006" cy="29519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88006" y="1872018"/>
            <a:ext cx="1428000" cy="29519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99299" y="4663102"/>
            <a:ext cx="4730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Yohan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Liliyani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69704" y="4663102"/>
            <a:ext cx="1568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</a:t>
            </a:r>
            <a:r>
              <a:rPr dirty="0" sz="600" spc="-15">
                <a:latin typeface="Barlow"/>
                <a:cs typeface="Barlow"/>
              </a:rPr>
              <a:t>L</a:t>
            </a:r>
            <a:r>
              <a:rPr dirty="0" sz="600">
                <a:latin typeface="Barlow"/>
                <a:cs typeface="Barlow"/>
              </a:rPr>
              <a:t>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47298" y="6823067"/>
            <a:ext cx="4591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Acne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299" y="9847064"/>
            <a:ext cx="5835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Dirk </a:t>
            </a:r>
            <a:r>
              <a:rPr dirty="0" sz="600" spc="-5">
                <a:latin typeface="Barlow"/>
                <a:cs typeface="Barlow"/>
              </a:rPr>
              <a:t>Vander</a:t>
            </a:r>
            <a:r>
              <a:rPr dirty="0" sz="600" spc="-6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Kooij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7" y="10397703"/>
            <a:ext cx="1219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466512" y="10397703"/>
            <a:ext cx="1263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5182151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Fremtidens forbrugere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komplekst sammensatte </a:t>
            </a:r>
            <a:r>
              <a:rPr dirty="0" sz="900">
                <a:latin typeface="Barlow"/>
                <a:cs typeface="Barlow"/>
              </a:rPr>
              <a:t>væse-  ner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fuld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gang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med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at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udforske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nyde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det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’gode’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hybride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liv,  hvor </a:t>
            </a:r>
            <a:r>
              <a:rPr dirty="0" sz="900" spc="-5">
                <a:latin typeface="Barlow"/>
                <a:cs typeface="Barlow"/>
              </a:rPr>
              <a:t>det bedste af </a:t>
            </a:r>
            <a:r>
              <a:rPr dirty="0" sz="900">
                <a:latin typeface="Barlow"/>
                <a:cs typeface="Barlow"/>
              </a:rPr>
              <a:t>alle </a:t>
            </a:r>
            <a:r>
              <a:rPr dirty="0" sz="900" spc="-5">
                <a:latin typeface="Barlow"/>
                <a:cs typeface="Barlow"/>
              </a:rPr>
              <a:t>verdener kombineres. </a:t>
            </a:r>
            <a:r>
              <a:rPr dirty="0" sz="900">
                <a:latin typeface="Barlow"/>
                <a:cs typeface="Barlow"/>
              </a:rPr>
              <a:t>Et godt </a:t>
            </a:r>
            <a:r>
              <a:rPr dirty="0" sz="900" spc="-10">
                <a:latin typeface="Barlow"/>
                <a:cs typeface="Barlow"/>
              </a:rPr>
              <a:t>liv, </a:t>
            </a:r>
            <a:r>
              <a:rPr dirty="0" sz="900">
                <a:latin typeface="Barlow"/>
                <a:cs typeface="Barlow"/>
              </a:rPr>
              <a:t>der  </a:t>
            </a:r>
            <a:r>
              <a:rPr dirty="0" sz="900" spc="-10">
                <a:latin typeface="Barlow"/>
                <a:cs typeface="Barlow"/>
              </a:rPr>
              <a:t>fremover </a:t>
            </a:r>
            <a:r>
              <a:rPr dirty="0" sz="900">
                <a:latin typeface="Barlow"/>
                <a:cs typeface="Barlow"/>
              </a:rPr>
              <a:t>emmer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utallige </a:t>
            </a:r>
            <a:r>
              <a:rPr dirty="0" sz="900" spc="-5">
                <a:latin typeface="Barlow"/>
                <a:cs typeface="Barlow"/>
              </a:rPr>
              <a:t>kombinationer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sammensæt-  ningsmuligheder </a:t>
            </a:r>
            <a:r>
              <a:rPr dirty="0" sz="900" spc="-10">
                <a:latin typeface="Barlow"/>
                <a:cs typeface="Barlow"/>
              </a:rPr>
              <a:t>fremfor </a:t>
            </a:r>
            <a:r>
              <a:rPr dirty="0" sz="900" spc="-5">
                <a:latin typeface="Barlow"/>
                <a:cs typeface="Barlow"/>
              </a:rPr>
              <a:t>begrænsninger, </a:t>
            </a:r>
            <a:r>
              <a:rPr dirty="0" sz="900">
                <a:latin typeface="Barlow"/>
                <a:cs typeface="Barlow"/>
              </a:rPr>
              <a:t>og som </a:t>
            </a:r>
            <a:r>
              <a:rPr dirty="0" sz="900" spc="-5">
                <a:latin typeface="Barlow"/>
                <a:cs typeface="Barlow"/>
              </a:rPr>
              <a:t>ikke </a:t>
            </a:r>
            <a:r>
              <a:rPr dirty="0" sz="900">
                <a:latin typeface="Barlow"/>
                <a:cs typeface="Barlow"/>
              </a:rPr>
              <a:t>læn-  </a:t>
            </a:r>
            <a:r>
              <a:rPr dirty="0" sz="900" spc="-5">
                <a:latin typeface="Barlow"/>
                <a:cs typeface="Barlow"/>
              </a:rPr>
              <a:t>gere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10">
                <a:latin typeface="Barlow"/>
                <a:cs typeface="Barlow"/>
              </a:rPr>
              <a:t>’enten-eller </a:t>
            </a:r>
            <a:r>
              <a:rPr dirty="0" sz="900">
                <a:latin typeface="Barlow"/>
                <a:cs typeface="Barlow"/>
              </a:rPr>
              <a:t>’, men i </a:t>
            </a:r>
            <a:r>
              <a:rPr dirty="0" sz="900" spc="-5">
                <a:latin typeface="Barlow"/>
                <a:cs typeface="Barlow"/>
              </a:rPr>
              <a:t>stedet </a:t>
            </a:r>
            <a:r>
              <a:rPr dirty="0" sz="900">
                <a:latin typeface="Barlow"/>
                <a:cs typeface="Barlow"/>
              </a:rPr>
              <a:t>’både-og’, </a:t>
            </a:r>
            <a:r>
              <a:rPr dirty="0" sz="900" spc="-10">
                <a:latin typeface="Barlow"/>
                <a:cs typeface="Barlow"/>
              </a:rPr>
              <a:t>hvor forskellige  livsstile, </a:t>
            </a:r>
            <a:r>
              <a:rPr dirty="0" sz="900" spc="-5">
                <a:latin typeface="Barlow"/>
                <a:cs typeface="Barlow"/>
              </a:rPr>
              <a:t>kulturer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overbevisninger </a:t>
            </a:r>
            <a:r>
              <a:rPr dirty="0" sz="900">
                <a:latin typeface="Barlow"/>
                <a:cs typeface="Barlow"/>
              </a:rPr>
              <a:t>frit </a:t>
            </a:r>
            <a:r>
              <a:rPr dirty="0" sz="900" spc="-5">
                <a:latin typeface="Barlow"/>
                <a:cs typeface="Barlow"/>
              </a:rPr>
              <a:t>kan </a:t>
            </a:r>
            <a:r>
              <a:rPr dirty="0" sz="900">
                <a:latin typeface="Barlow"/>
                <a:cs typeface="Barlow"/>
              </a:rPr>
              <a:t>krydses, </a:t>
            </a:r>
            <a:r>
              <a:rPr dirty="0" sz="900" spc="-5">
                <a:latin typeface="Barlow"/>
                <a:cs typeface="Barlow"/>
              </a:rPr>
              <a:t>veks-  </a:t>
            </a:r>
            <a:r>
              <a:rPr dirty="0" sz="900">
                <a:latin typeface="Barlow"/>
                <a:cs typeface="Barlow"/>
              </a:rPr>
              <a:t>les og </a:t>
            </a:r>
            <a:r>
              <a:rPr dirty="0" sz="900" spc="-5">
                <a:latin typeface="Barlow"/>
                <a:cs typeface="Barlow"/>
              </a:rPr>
              <a:t>flekses </a:t>
            </a:r>
            <a:r>
              <a:rPr dirty="0" sz="900">
                <a:latin typeface="Barlow"/>
                <a:cs typeface="Barlow"/>
              </a:rPr>
              <a:t>– alt </a:t>
            </a:r>
            <a:r>
              <a:rPr dirty="0" sz="900" spc="-5">
                <a:latin typeface="Barlow"/>
                <a:cs typeface="Barlow"/>
              </a:rPr>
              <a:t>efter </a:t>
            </a:r>
            <a:r>
              <a:rPr dirty="0" sz="900" spc="-10">
                <a:latin typeface="Barlow"/>
                <a:cs typeface="Barlow"/>
              </a:rPr>
              <a:t>lyst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1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behov.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6782694"/>
            <a:ext cx="2941955" cy="2693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fremtidens hybride </a:t>
            </a:r>
            <a:r>
              <a:rPr dirty="0" sz="900">
                <a:latin typeface="Barlow"/>
                <a:cs typeface="Barlow"/>
              </a:rPr>
              <a:t>liv </a:t>
            </a:r>
            <a:r>
              <a:rPr dirty="0" sz="900" spc="-10">
                <a:latin typeface="Barlow"/>
                <a:cs typeface="Barlow"/>
              </a:rPr>
              <a:t>nyder </a:t>
            </a:r>
            <a:r>
              <a:rPr dirty="0" sz="900">
                <a:latin typeface="Barlow"/>
                <a:cs typeface="Barlow"/>
              </a:rPr>
              <a:t>vi en </a:t>
            </a:r>
            <a:r>
              <a:rPr dirty="0" sz="900" spc="-5">
                <a:latin typeface="Barlow"/>
                <a:cs typeface="Barlow"/>
              </a:rPr>
              <a:t>(ægte) rød bøf fra </a:t>
            </a:r>
            <a:r>
              <a:rPr dirty="0" sz="900">
                <a:latin typeface="Barlow"/>
                <a:cs typeface="Barlow"/>
              </a:rPr>
              <a:t>slag-  </a:t>
            </a:r>
            <a:r>
              <a:rPr dirty="0" sz="900" spc="-5">
                <a:latin typeface="Barlow"/>
                <a:cs typeface="Barlow"/>
              </a:rPr>
              <a:t>teren </a:t>
            </a:r>
            <a:r>
              <a:rPr dirty="0" sz="900">
                <a:latin typeface="Barlow"/>
                <a:cs typeface="Barlow"/>
              </a:rPr>
              <a:t>med hjemmerørt </a:t>
            </a:r>
            <a:r>
              <a:rPr dirty="0" sz="900" spc="-5">
                <a:latin typeface="Barlow"/>
                <a:cs typeface="Barlow"/>
              </a:rPr>
              <a:t>bearnaisesauce, håndskårne fritter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hjemmedyrkede tomater fra </a:t>
            </a:r>
            <a:r>
              <a:rPr dirty="0" sz="900" spc="-10">
                <a:latin typeface="Barlow"/>
                <a:cs typeface="Barlow"/>
              </a:rPr>
              <a:t>køkkenhaven </a:t>
            </a:r>
            <a:r>
              <a:rPr dirty="0" sz="900">
                <a:latin typeface="Barlow"/>
                <a:cs typeface="Barlow"/>
              </a:rPr>
              <a:t>den ene dag,  og en </a:t>
            </a:r>
            <a:r>
              <a:rPr dirty="0" sz="900" spc="-5">
                <a:latin typeface="Barlow"/>
                <a:cs typeface="Barlow"/>
              </a:rPr>
              <a:t>vegansk lynret fra vores abonnementsbaserede  convenience-måltidskasse </a:t>
            </a: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5">
                <a:latin typeface="Barlow"/>
                <a:cs typeface="Barlow"/>
              </a:rPr>
              <a:t>anden. </a:t>
            </a:r>
            <a:r>
              <a:rPr dirty="0" sz="900">
                <a:latin typeface="Barlow"/>
                <a:cs typeface="Barlow"/>
              </a:rPr>
              <a:t>Vi går i</a:t>
            </a:r>
            <a:r>
              <a:rPr dirty="0" sz="900" spc="-11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bionedbryde-  ligt </a:t>
            </a:r>
            <a:r>
              <a:rPr dirty="0" sz="900" spc="-5">
                <a:latin typeface="Barlow"/>
                <a:cs typeface="Barlow"/>
              </a:rPr>
              <a:t>faux </a:t>
            </a:r>
            <a:r>
              <a:rPr dirty="0" sz="900">
                <a:latin typeface="Barlow"/>
                <a:cs typeface="Barlow"/>
              </a:rPr>
              <a:t>fur </a:t>
            </a:r>
            <a:r>
              <a:rPr dirty="0" sz="900" spc="-10">
                <a:latin typeface="Barlow"/>
                <a:cs typeface="Barlow"/>
              </a:rPr>
              <a:t>lavet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majs, samtidig med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>
                <a:latin typeface="Barlow"/>
                <a:cs typeface="Barlow"/>
              </a:rPr>
              <a:t>vi </a:t>
            </a:r>
            <a:r>
              <a:rPr dirty="0" sz="900" spc="-10">
                <a:latin typeface="Barlow"/>
                <a:cs typeface="Barlow"/>
              </a:rPr>
              <a:t>nyder </a:t>
            </a:r>
            <a:r>
              <a:rPr dirty="0" sz="900" spc="-5">
                <a:latin typeface="Barlow"/>
                <a:cs typeface="Barlow"/>
              </a:rPr>
              <a:t>vores  </a:t>
            </a:r>
            <a:r>
              <a:rPr dirty="0" sz="900">
                <a:latin typeface="Barlow"/>
                <a:cs typeface="Barlow"/>
              </a:rPr>
              <a:t>lejede </a:t>
            </a:r>
            <a:r>
              <a:rPr dirty="0" sz="900" spc="-10">
                <a:latin typeface="Barlow"/>
                <a:cs typeface="Barlow"/>
              </a:rPr>
              <a:t>kvalitetssofa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ægte </a:t>
            </a:r>
            <a:r>
              <a:rPr dirty="0" sz="900" spc="-10">
                <a:latin typeface="Barlow"/>
                <a:cs typeface="Barlow"/>
              </a:rPr>
              <a:t>læder. </a:t>
            </a:r>
            <a:r>
              <a:rPr dirty="0" sz="900">
                <a:latin typeface="Barlow"/>
                <a:cs typeface="Barlow"/>
              </a:rPr>
              <a:t>Vi </a:t>
            </a:r>
            <a:r>
              <a:rPr dirty="0" sz="900" spc="-5">
                <a:latin typeface="Barlow"/>
                <a:cs typeface="Barlow"/>
              </a:rPr>
              <a:t>køber billetter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vores  avatar </a:t>
            </a:r>
            <a:r>
              <a:rPr dirty="0" sz="900">
                <a:latin typeface="Barlow"/>
                <a:cs typeface="Barlow"/>
              </a:rPr>
              <a:t>til en virtuel </a:t>
            </a:r>
            <a:r>
              <a:rPr dirty="0" sz="900" spc="-5">
                <a:latin typeface="Barlow"/>
                <a:cs typeface="Barlow"/>
              </a:rPr>
              <a:t>koncert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et </a:t>
            </a:r>
            <a:r>
              <a:rPr dirty="0" sz="900" spc="-10">
                <a:latin typeface="Barlow"/>
                <a:cs typeface="Barlow"/>
              </a:rPr>
              <a:t>‘third </a:t>
            </a:r>
            <a:r>
              <a:rPr dirty="0" sz="900" spc="-5">
                <a:latin typeface="Barlow"/>
                <a:cs typeface="Barlow"/>
              </a:rPr>
              <a:t>space’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prioriterer  </a:t>
            </a:r>
            <a:r>
              <a:rPr dirty="0" sz="900">
                <a:latin typeface="Barlow"/>
                <a:cs typeface="Barlow"/>
              </a:rPr>
              <a:t>samtidig </a:t>
            </a:r>
            <a:r>
              <a:rPr dirty="0" sz="900" spc="-5">
                <a:latin typeface="Barlow"/>
                <a:cs typeface="Barlow"/>
              </a:rPr>
              <a:t>at vandre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timevis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10">
                <a:latin typeface="Barlow"/>
                <a:cs typeface="Barlow"/>
              </a:rPr>
              <a:t>skovens </a:t>
            </a:r>
            <a:r>
              <a:rPr dirty="0" sz="900">
                <a:latin typeface="Barlow"/>
                <a:cs typeface="Barlow"/>
              </a:rPr>
              <a:t>dybe </a:t>
            </a:r>
            <a:r>
              <a:rPr dirty="0" sz="900" spc="-5">
                <a:latin typeface="Barlow"/>
                <a:cs typeface="Barlow"/>
              </a:rPr>
              <a:t>stille ro. </a:t>
            </a:r>
            <a:r>
              <a:rPr dirty="0" sz="900">
                <a:latin typeface="Barlow"/>
                <a:cs typeface="Barlow"/>
              </a:rPr>
              <a:t>Vi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rejser 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langdistance </a:t>
            </a:r>
            <a:r>
              <a:rPr dirty="0" sz="900">
                <a:latin typeface="Barlow"/>
                <a:cs typeface="Barlow"/>
              </a:rPr>
              <a:t>all </a:t>
            </a:r>
            <a:r>
              <a:rPr dirty="0" sz="900" spc="-5">
                <a:latin typeface="Barlow"/>
                <a:cs typeface="Barlow"/>
              </a:rPr>
              <a:t>inclusive-charterferier, </a:t>
            </a:r>
            <a:r>
              <a:rPr dirty="0" sz="900">
                <a:latin typeface="Barlow"/>
                <a:cs typeface="Barlow"/>
              </a:rPr>
              <a:t>samtidig med 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>
                <a:latin typeface="Barlow"/>
                <a:cs typeface="Barlow"/>
              </a:rPr>
              <a:t>vi </a:t>
            </a:r>
            <a:r>
              <a:rPr dirty="0" sz="900" spc="-5">
                <a:latin typeface="Barlow"/>
                <a:cs typeface="Barlow"/>
              </a:rPr>
              <a:t>booker </a:t>
            </a:r>
            <a:r>
              <a:rPr dirty="0" sz="900">
                <a:latin typeface="Barlow"/>
                <a:cs typeface="Barlow"/>
              </a:rPr>
              <a:t>ophold på </a:t>
            </a:r>
            <a:r>
              <a:rPr dirty="0" sz="900" spc="-5">
                <a:latin typeface="Barlow"/>
                <a:cs typeface="Barlow"/>
              </a:rPr>
              <a:t>et økologisk </a:t>
            </a:r>
            <a:r>
              <a:rPr dirty="0" sz="900" spc="-10">
                <a:latin typeface="Barlow"/>
                <a:cs typeface="Barlow"/>
              </a:rPr>
              <a:t>off-grid </a:t>
            </a:r>
            <a:r>
              <a:rPr dirty="0" sz="900">
                <a:latin typeface="Barlow"/>
                <a:cs typeface="Barlow"/>
              </a:rPr>
              <a:t>silent </a:t>
            </a:r>
            <a:r>
              <a:rPr dirty="0" sz="900" spc="-5">
                <a:latin typeface="Barlow"/>
                <a:cs typeface="Barlow"/>
              </a:rPr>
              <a:t>retreat.  </a:t>
            </a:r>
            <a:r>
              <a:rPr dirty="0" sz="900">
                <a:latin typeface="Barlow"/>
                <a:cs typeface="Barlow"/>
              </a:rPr>
              <a:t>Vi </a:t>
            </a:r>
            <a:r>
              <a:rPr dirty="0" sz="900" spc="-5">
                <a:latin typeface="Barlow"/>
                <a:cs typeface="Barlow"/>
              </a:rPr>
              <a:t>køber </a:t>
            </a:r>
            <a:r>
              <a:rPr dirty="0" sz="900">
                <a:latin typeface="Barlow"/>
                <a:cs typeface="Barlow"/>
              </a:rPr>
              <a:t>digitale </a:t>
            </a:r>
            <a:r>
              <a:rPr dirty="0" sz="900" spc="-5">
                <a:latin typeface="Barlow"/>
                <a:cs typeface="Barlow"/>
              </a:rPr>
              <a:t>one-offs </a:t>
            </a:r>
            <a:r>
              <a:rPr dirty="0" sz="900">
                <a:latin typeface="Barlow"/>
                <a:cs typeface="Barlow"/>
              </a:rPr>
              <a:t>outfits </a:t>
            </a:r>
            <a:r>
              <a:rPr dirty="0" sz="900" spc="-5">
                <a:latin typeface="Barlow"/>
                <a:cs typeface="Barlow"/>
              </a:rPr>
              <a:t>udelukkende </a:t>
            </a:r>
            <a:r>
              <a:rPr dirty="0" sz="900">
                <a:latin typeface="Barlow"/>
                <a:cs typeface="Barlow"/>
              </a:rPr>
              <a:t>til én </a:t>
            </a:r>
            <a:r>
              <a:rPr dirty="0" sz="900" spc="-5">
                <a:latin typeface="Barlow"/>
                <a:cs typeface="Barlow"/>
              </a:rPr>
              <a:t>frem-  </a:t>
            </a:r>
            <a:r>
              <a:rPr dirty="0" sz="900">
                <a:latin typeface="Barlow"/>
                <a:cs typeface="Barlow"/>
              </a:rPr>
              <a:t>visning på </a:t>
            </a:r>
            <a:r>
              <a:rPr dirty="0" sz="900" spc="-5">
                <a:latin typeface="Barlow"/>
                <a:cs typeface="Barlow"/>
              </a:rPr>
              <a:t>Instagram, </a:t>
            </a:r>
            <a:r>
              <a:rPr dirty="0" sz="900">
                <a:latin typeface="Barlow"/>
                <a:cs typeface="Barlow"/>
              </a:rPr>
              <a:t>mens vi samtidig </a:t>
            </a:r>
            <a:r>
              <a:rPr dirty="0" sz="900" spc="-5">
                <a:latin typeface="Barlow"/>
                <a:cs typeface="Barlow"/>
              </a:rPr>
              <a:t>bevidst </a:t>
            </a:r>
            <a:r>
              <a:rPr dirty="0" sz="900">
                <a:latin typeface="Barlow"/>
                <a:cs typeface="Barlow"/>
              </a:rPr>
              <a:t>vælger </a:t>
            </a:r>
            <a:r>
              <a:rPr dirty="0" sz="900" spc="-5">
                <a:latin typeface="Barlow"/>
                <a:cs typeface="Barlow"/>
              </a:rPr>
              <a:t>at  </a:t>
            </a:r>
            <a:r>
              <a:rPr dirty="0" sz="900" spc="-10">
                <a:latin typeface="Barlow"/>
                <a:cs typeface="Barlow"/>
              </a:rPr>
              <a:t>have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samme </a:t>
            </a:r>
            <a:r>
              <a:rPr dirty="0" sz="900" spc="-5">
                <a:latin typeface="Barlow"/>
                <a:cs typeface="Barlow"/>
              </a:rPr>
              <a:t>genbrugsindkøbte tøj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flere </a:t>
            </a:r>
            <a:r>
              <a:rPr dirty="0" sz="900">
                <a:latin typeface="Barlow"/>
                <a:cs typeface="Barlow"/>
              </a:rPr>
              <a:t>gange i den  </a:t>
            </a:r>
            <a:r>
              <a:rPr dirty="0" sz="900" spc="-5">
                <a:latin typeface="Barlow"/>
                <a:cs typeface="Barlow"/>
              </a:rPr>
              <a:t>virkelige </a:t>
            </a:r>
            <a:r>
              <a:rPr dirty="0" sz="900" spc="-10">
                <a:latin typeface="Barlow"/>
                <a:cs typeface="Barlow"/>
              </a:rPr>
              <a:t>verden.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9628192"/>
            <a:ext cx="2941955" cy="381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fremtiden </a:t>
            </a:r>
            <a:r>
              <a:rPr dirty="0" sz="900">
                <a:latin typeface="Barlow"/>
                <a:cs typeface="Barlow"/>
              </a:rPr>
              <a:t>vil vi </a:t>
            </a:r>
            <a:r>
              <a:rPr dirty="0" sz="900" spc="-10">
                <a:latin typeface="Barlow"/>
                <a:cs typeface="Barlow"/>
              </a:rPr>
              <a:t>opleve </a:t>
            </a:r>
            <a:r>
              <a:rPr dirty="0" sz="900" spc="-5">
                <a:latin typeface="Barlow"/>
                <a:cs typeface="Barlow"/>
              </a:rPr>
              <a:t>flere hybride produkter </a:t>
            </a:r>
            <a:r>
              <a:rPr dirty="0" sz="900">
                <a:latin typeface="Barlow"/>
                <a:cs typeface="Barlow"/>
              </a:rPr>
              <a:t>og services,  der krydser adskillige </a:t>
            </a:r>
            <a:r>
              <a:rPr dirty="0" sz="900" spc="-5">
                <a:latin typeface="Barlow"/>
                <a:cs typeface="Barlow"/>
              </a:rPr>
              <a:t>modsatrettede elementer </a:t>
            </a:r>
            <a:r>
              <a:rPr dirty="0" sz="900">
                <a:latin typeface="Barlow"/>
                <a:cs typeface="Barlow"/>
              </a:rPr>
              <a:t>på én</a:t>
            </a:r>
            <a:r>
              <a:rPr dirty="0" sz="900" spc="-13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gang.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97545" y="3529582"/>
            <a:ext cx="378523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200">
                <a:latin typeface="Barlow"/>
                <a:cs typeface="Barlow"/>
              </a:rPr>
              <a:t>”En </a:t>
            </a:r>
            <a:r>
              <a:rPr dirty="0" sz="1200" spc="-5">
                <a:latin typeface="Barlow"/>
                <a:cs typeface="Barlow"/>
              </a:rPr>
              <a:t>person </a:t>
            </a:r>
            <a:r>
              <a:rPr dirty="0" sz="1200">
                <a:latin typeface="Barlow"/>
                <a:cs typeface="Barlow"/>
              </a:rPr>
              <a:t>eller en gruppe </a:t>
            </a:r>
            <a:r>
              <a:rPr dirty="0" sz="1200" spc="-5">
                <a:latin typeface="Barlow"/>
                <a:cs typeface="Barlow"/>
              </a:rPr>
              <a:t>af </a:t>
            </a:r>
            <a:r>
              <a:rPr dirty="0" sz="1200" spc="-10">
                <a:latin typeface="Barlow"/>
                <a:cs typeface="Barlow"/>
              </a:rPr>
              <a:t>personer, </a:t>
            </a:r>
            <a:r>
              <a:rPr dirty="0" sz="1200">
                <a:latin typeface="Barlow"/>
                <a:cs typeface="Barlow"/>
              </a:rPr>
              <a:t>der er </a:t>
            </a:r>
            <a:r>
              <a:rPr dirty="0" sz="1200" spc="-5">
                <a:latin typeface="Barlow"/>
                <a:cs typeface="Barlow"/>
              </a:rPr>
              <a:t>opstået </a:t>
            </a:r>
            <a:r>
              <a:rPr dirty="0" sz="1200" spc="-10">
                <a:latin typeface="Barlow"/>
                <a:cs typeface="Barlow"/>
              </a:rPr>
              <a:t>ved  </a:t>
            </a:r>
            <a:r>
              <a:rPr dirty="0" sz="1200" spc="-5">
                <a:latin typeface="Barlow"/>
                <a:cs typeface="Barlow"/>
              </a:rPr>
              <a:t>interaktion </a:t>
            </a:r>
            <a:r>
              <a:rPr dirty="0" sz="1200">
                <a:latin typeface="Barlow"/>
                <a:cs typeface="Barlow"/>
              </a:rPr>
              <a:t>mellem eller krydsning </a:t>
            </a:r>
            <a:r>
              <a:rPr dirty="0" sz="1200" spc="-5">
                <a:latin typeface="Barlow"/>
                <a:cs typeface="Barlow"/>
              </a:rPr>
              <a:t>af </a:t>
            </a:r>
            <a:r>
              <a:rPr dirty="0" sz="1200" spc="-10">
                <a:latin typeface="Barlow"/>
                <a:cs typeface="Barlow"/>
              </a:rPr>
              <a:t>to </a:t>
            </a:r>
            <a:r>
              <a:rPr dirty="0" sz="1200" spc="-5">
                <a:latin typeface="Barlow"/>
                <a:cs typeface="Barlow"/>
              </a:rPr>
              <a:t>modsætningsvise  </a:t>
            </a:r>
            <a:r>
              <a:rPr dirty="0" sz="1200" spc="-10">
                <a:latin typeface="Barlow"/>
                <a:cs typeface="Barlow"/>
              </a:rPr>
              <a:t>kulturer, </a:t>
            </a:r>
            <a:r>
              <a:rPr dirty="0" sz="1200" spc="-5">
                <a:latin typeface="Barlow"/>
                <a:cs typeface="Barlow"/>
              </a:rPr>
              <a:t>traditioner</a:t>
            </a:r>
            <a:r>
              <a:rPr dirty="0" sz="1200" spc="5">
                <a:latin typeface="Barlow"/>
                <a:cs typeface="Barlow"/>
              </a:rPr>
              <a:t> </a:t>
            </a:r>
            <a:r>
              <a:rPr dirty="0" sz="1200" spc="-15">
                <a:latin typeface="Barlow"/>
                <a:cs typeface="Barlow"/>
              </a:rPr>
              <a:t>etc.”</a:t>
            </a:r>
            <a:endParaRPr sz="12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7431" y="1806865"/>
            <a:ext cx="3225165" cy="1197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4765">
              <a:lnSpc>
                <a:spcPct val="100000"/>
              </a:lnSpc>
              <a:spcBef>
                <a:spcPts val="100"/>
              </a:spcBef>
            </a:pPr>
            <a:r>
              <a:rPr dirty="0" sz="1000" spc="130" b="1">
                <a:latin typeface="Gotham"/>
                <a:cs typeface="Gotham"/>
              </a:rPr>
              <a:t>PEJ </a:t>
            </a:r>
            <a:r>
              <a:rPr dirty="0" sz="1000" spc="160" b="1">
                <a:latin typeface="Gotham"/>
                <a:cs typeface="Gotham"/>
              </a:rPr>
              <a:t>TREND </a:t>
            </a:r>
            <a:r>
              <a:rPr dirty="0" sz="1000" b="1">
                <a:latin typeface="Gotham"/>
                <a:cs typeface="Gotham"/>
              </a:rPr>
              <a:t>A </a:t>
            </a:r>
            <a:r>
              <a:rPr dirty="0" sz="1000" spc="180" b="1">
                <a:latin typeface="Gotham"/>
                <a:cs typeface="Gotham"/>
              </a:rPr>
              <a:t>UTUMN/WINTER </a:t>
            </a:r>
            <a:r>
              <a:rPr dirty="0" sz="1000" spc="130" b="1">
                <a:latin typeface="Gotham"/>
                <a:cs typeface="Gotham"/>
              </a:rPr>
              <a:t>21/</a:t>
            </a:r>
            <a:r>
              <a:rPr dirty="0" sz="1000" spc="20" b="1">
                <a:latin typeface="Gotham"/>
                <a:cs typeface="Gotham"/>
              </a:rPr>
              <a:t> </a:t>
            </a:r>
            <a:r>
              <a:rPr dirty="0" sz="1000" spc="100" b="1">
                <a:latin typeface="Gotham"/>
                <a:cs typeface="Gotham"/>
              </a:rPr>
              <a:t>22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5000" b="1">
                <a:latin typeface="Gotham"/>
                <a:cs typeface="Gotham"/>
              </a:rPr>
              <a:t>H</a:t>
            </a:r>
            <a:r>
              <a:rPr dirty="0" sz="5000" spc="-520" b="1">
                <a:latin typeface="Gotham"/>
                <a:cs typeface="Gotham"/>
              </a:rPr>
              <a:t> </a:t>
            </a:r>
            <a:r>
              <a:rPr dirty="0" sz="5000" b="1">
                <a:latin typeface="Gotham"/>
                <a:cs typeface="Gotham"/>
              </a:rPr>
              <a:t>Y</a:t>
            </a:r>
            <a:r>
              <a:rPr dirty="0" sz="5000" spc="-520" b="1">
                <a:latin typeface="Gotham"/>
                <a:cs typeface="Gotham"/>
              </a:rPr>
              <a:t> </a:t>
            </a:r>
            <a:r>
              <a:rPr dirty="0" sz="5000" b="1">
                <a:latin typeface="Gotham"/>
                <a:cs typeface="Gotham"/>
              </a:rPr>
              <a:t>B</a:t>
            </a:r>
            <a:r>
              <a:rPr dirty="0" sz="5000" spc="-520" b="1">
                <a:latin typeface="Gotham"/>
                <a:cs typeface="Gotham"/>
              </a:rPr>
              <a:t> </a:t>
            </a:r>
            <a:r>
              <a:rPr dirty="0" sz="5000" b="1">
                <a:latin typeface="Gotham"/>
                <a:cs typeface="Gotham"/>
              </a:rPr>
              <a:t>R</a:t>
            </a:r>
            <a:r>
              <a:rPr dirty="0" sz="5000" spc="-520" b="1">
                <a:latin typeface="Gotham"/>
                <a:cs typeface="Gotham"/>
              </a:rPr>
              <a:t> </a:t>
            </a:r>
            <a:r>
              <a:rPr dirty="0" sz="5000" b="1">
                <a:latin typeface="Gotham"/>
                <a:cs typeface="Gotham"/>
              </a:rPr>
              <a:t>I</a:t>
            </a:r>
            <a:r>
              <a:rPr dirty="0" sz="5000" spc="-520" b="1">
                <a:latin typeface="Gotham"/>
                <a:cs typeface="Gotham"/>
              </a:rPr>
              <a:t> </a:t>
            </a:r>
            <a:r>
              <a:rPr dirty="0" sz="5000" b="1">
                <a:latin typeface="Gotham"/>
                <a:cs typeface="Gotham"/>
              </a:rPr>
              <a:t>D</a:t>
            </a:r>
            <a:endParaRPr sz="5000">
              <a:latin typeface="Gotham"/>
              <a:cs typeface="Gotham"/>
            </a:endParaRPr>
          </a:p>
          <a:p>
            <a:pPr algn="ctr" marL="16510">
              <a:lnSpc>
                <a:spcPct val="100000"/>
              </a:lnSpc>
              <a:spcBef>
                <a:spcPts val="100"/>
              </a:spcBef>
            </a:pPr>
            <a:r>
              <a:rPr dirty="0" sz="1600" spc="80">
                <a:latin typeface="Arial"/>
                <a:cs typeface="Arial"/>
              </a:rPr>
              <a:t>/ˈhʌɪbrɪd/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11300" y="5182151"/>
            <a:ext cx="29419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Hvad enten det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 spc="-10">
                <a:latin typeface="Barlow"/>
                <a:cs typeface="Barlow"/>
              </a:rPr>
              <a:t>perfekte </a:t>
            </a:r>
            <a:r>
              <a:rPr dirty="0" sz="900" spc="-5">
                <a:latin typeface="Barlow"/>
                <a:cs typeface="Barlow"/>
              </a:rPr>
              <a:t>miks </a:t>
            </a:r>
            <a:r>
              <a:rPr dirty="0" sz="900">
                <a:latin typeface="Barlow"/>
                <a:cs typeface="Barlow"/>
              </a:rPr>
              <a:t>mellem </a:t>
            </a:r>
            <a:r>
              <a:rPr dirty="0" sz="900" spc="-5">
                <a:latin typeface="Barlow"/>
                <a:cs typeface="Barlow"/>
              </a:rPr>
              <a:t>grå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beige,  </a:t>
            </a:r>
            <a:r>
              <a:rPr dirty="0" sz="900">
                <a:latin typeface="Barlow"/>
                <a:cs typeface="Barlow"/>
              </a:rPr>
              <a:t>klinisk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teknologi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pakket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ind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bløde,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organiske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former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eller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en  simpel </a:t>
            </a:r>
            <a:r>
              <a:rPr dirty="0" sz="900" spc="-5">
                <a:latin typeface="Barlow"/>
                <a:cs typeface="Barlow"/>
              </a:rPr>
              <a:t>hvid t-shirt, </a:t>
            </a:r>
            <a:r>
              <a:rPr dirty="0" sz="900">
                <a:latin typeface="Barlow"/>
                <a:cs typeface="Barlow"/>
              </a:rPr>
              <a:t>der med </a:t>
            </a:r>
            <a:r>
              <a:rPr dirty="0" sz="900" spc="-5">
                <a:latin typeface="Barlow"/>
                <a:cs typeface="Barlow"/>
              </a:rPr>
              <a:t>augmented reality kommer </a:t>
            </a:r>
            <a:r>
              <a:rPr dirty="0" sz="900">
                <a:latin typeface="Barlow"/>
                <a:cs typeface="Barlow"/>
              </a:rPr>
              <a:t>til  </a:t>
            </a:r>
            <a:r>
              <a:rPr dirty="0" sz="900" spc="-5">
                <a:latin typeface="Barlow"/>
                <a:cs typeface="Barlow"/>
              </a:rPr>
              <a:t>live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Instagram, </a:t>
            </a:r>
            <a:r>
              <a:rPr dirty="0" sz="900">
                <a:latin typeface="Barlow"/>
                <a:cs typeface="Barlow"/>
              </a:rPr>
              <a:t>fyldes sæsonen </a:t>
            </a:r>
            <a:r>
              <a:rPr dirty="0" sz="900" spc="-10">
                <a:latin typeface="Barlow"/>
                <a:cs typeface="Barlow"/>
              </a:rPr>
              <a:t>efterår/vinter </a:t>
            </a:r>
            <a:r>
              <a:rPr dirty="0" sz="900" spc="-5">
                <a:latin typeface="Barlow"/>
                <a:cs typeface="Barlow"/>
              </a:rPr>
              <a:t>21/22 </a:t>
            </a:r>
            <a:r>
              <a:rPr dirty="0" sz="900">
                <a:latin typeface="Barlow"/>
                <a:cs typeface="Barlow"/>
              </a:rPr>
              <a:t>med  </a:t>
            </a:r>
            <a:r>
              <a:rPr dirty="0" sz="900" spc="-5">
                <a:latin typeface="Barlow"/>
                <a:cs typeface="Barlow"/>
              </a:rPr>
              <a:t>optimale </a:t>
            </a:r>
            <a:r>
              <a:rPr dirty="0" sz="900">
                <a:latin typeface="Barlow"/>
                <a:cs typeface="Barlow"/>
              </a:rPr>
              <a:t>design og </a:t>
            </a:r>
            <a:r>
              <a:rPr dirty="0" sz="900" spc="-5">
                <a:latin typeface="Barlow"/>
                <a:cs typeface="Barlow"/>
              </a:rPr>
              <a:t>unikke muligheder. </a:t>
            </a:r>
            <a:r>
              <a:rPr dirty="0" sz="900">
                <a:latin typeface="Barlow"/>
                <a:cs typeface="Barlow"/>
              </a:rPr>
              <a:t>Alt </a:t>
            </a:r>
            <a:r>
              <a:rPr dirty="0" sz="900" spc="-5">
                <a:latin typeface="Barlow"/>
                <a:cs typeface="Barlow"/>
              </a:rPr>
              <a:t>dette </a:t>
            </a:r>
            <a:r>
              <a:rPr dirty="0" sz="900">
                <a:latin typeface="Barlow"/>
                <a:cs typeface="Barlow"/>
              </a:rPr>
              <a:t>lader os  </a:t>
            </a:r>
            <a:r>
              <a:rPr dirty="0" sz="900" spc="-10">
                <a:latin typeface="Barlow"/>
                <a:cs typeface="Barlow"/>
              </a:rPr>
              <a:t>leve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 spc="-15">
                <a:latin typeface="Barlow"/>
                <a:cs typeface="Barlow"/>
              </a:rPr>
              <a:t>’gode’ </a:t>
            </a:r>
            <a:r>
              <a:rPr dirty="0" sz="900" spc="-10">
                <a:latin typeface="Barlow"/>
                <a:cs typeface="Barlow"/>
              </a:rPr>
              <a:t>forbrugsliv, </a:t>
            </a:r>
            <a:r>
              <a:rPr dirty="0" sz="900">
                <a:latin typeface="Barlow"/>
                <a:cs typeface="Barlow"/>
              </a:rPr>
              <a:t>og samtidig </a:t>
            </a:r>
            <a:r>
              <a:rPr dirty="0" sz="900" spc="-5">
                <a:latin typeface="Barlow"/>
                <a:cs typeface="Barlow"/>
              </a:rPr>
              <a:t>bidrager det </a:t>
            </a:r>
            <a:r>
              <a:rPr dirty="0" sz="900">
                <a:latin typeface="Barlow"/>
                <a:cs typeface="Barlow"/>
              </a:rPr>
              <a:t>positivt  til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>
                <a:latin typeface="Barlow"/>
                <a:cs typeface="Barlow"/>
              </a:rPr>
              <a:t>løse </a:t>
            </a:r>
            <a:r>
              <a:rPr dirty="0" sz="900" spc="-5">
                <a:latin typeface="Barlow"/>
                <a:cs typeface="Barlow"/>
              </a:rPr>
              <a:t>problemstillingerne </a:t>
            </a:r>
            <a:r>
              <a:rPr dirty="0" sz="900">
                <a:latin typeface="Barlow"/>
                <a:cs typeface="Barlow"/>
              </a:rPr>
              <a:t>omkring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os.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11300" y="6604843"/>
            <a:ext cx="2941955" cy="2159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Umiddelbart </a:t>
            </a:r>
            <a:r>
              <a:rPr dirty="0" sz="900" spc="-5">
                <a:latin typeface="Barlow"/>
                <a:cs typeface="Barlow"/>
              </a:rPr>
              <a:t>kan fremtidens </a:t>
            </a:r>
            <a:r>
              <a:rPr dirty="0" sz="900">
                <a:latin typeface="Barlow"/>
                <a:cs typeface="Barlow"/>
              </a:rPr>
              <a:t>mange </a:t>
            </a:r>
            <a:r>
              <a:rPr dirty="0" sz="900" spc="-5">
                <a:latin typeface="Barlow"/>
                <a:cs typeface="Barlow"/>
              </a:rPr>
              <a:t>forventninger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9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mulig-  heder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virke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ret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komplekse.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Men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de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nye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hybride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forbrugere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er  </a:t>
            </a:r>
            <a:r>
              <a:rPr dirty="0" sz="900" spc="-5">
                <a:latin typeface="Barlow"/>
                <a:cs typeface="Barlow"/>
              </a:rPr>
              <a:t>mestre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at navigere.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10">
                <a:latin typeface="Barlow"/>
                <a:cs typeface="Barlow"/>
              </a:rPr>
              <a:t>ved,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 spc="-10">
                <a:latin typeface="Barlow"/>
                <a:cs typeface="Barlow"/>
              </a:rPr>
              <a:t>livet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kort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>
                <a:latin typeface="Barlow"/>
                <a:cs typeface="Barlow"/>
              </a:rPr>
              <a:t>spilde  </a:t>
            </a:r>
            <a:r>
              <a:rPr dirty="0" sz="900" spc="-5">
                <a:latin typeface="Barlow"/>
                <a:cs typeface="Barlow"/>
              </a:rPr>
              <a:t>dyrebar </a:t>
            </a:r>
            <a:r>
              <a:rPr dirty="0" sz="900">
                <a:latin typeface="Barlow"/>
                <a:cs typeface="Barlow"/>
              </a:rPr>
              <a:t>tid på en </a:t>
            </a:r>
            <a:r>
              <a:rPr dirty="0" sz="900" spc="-5">
                <a:latin typeface="Barlow"/>
                <a:cs typeface="Barlow"/>
              </a:rPr>
              <a:t>masse muligheder,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ikke </a:t>
            </a:r>
            <a:r>
              <a:rPr dirty="0" sz="900">
                <a:latin typeface="Barlow"/>
                <a:cs typeface="Barlow"/>
              </a:rPr>
              <a:t>er i </a:t>
            </a:r>
            <a:r>
              <a:rPr dirty="0" sz="900" spc="-10">
                <a:latin typeface="Barlow"/>
                <a:cs typeface="Barlow"/>
              </a:rPr>
              <a:t>over-  </a:t>
            </a:r>
            <a:r>
              <a:rPr dirty="0" sz="900" spc="-5">
                <a:latin typeface="Barlow"/>
                <a:cs typeface="Barlow"/>
              </a:rPr>
              <a:t>ensstemmelse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deres behov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værdier, </a:t>
            </a:r>
            <a:r>
              <a:rPr dirty="0" sz="900">
                <a:latin typeface="Barlow"/>
                <a:cs typeface="Barlow"/>
              </a:rPr>
              <a:t>og de </a:t>
            </a:r>
            <a:r>
              <a:rPr dirty="0" sz="900" spc="-5">
                <a:latin typeface="Barlow"/>
                <a:cs typeface="Barlow"/>
              </a:rPr>
              <a:t>evner  netop at </a:t>
            </a:r>
            <a:r>
              <a:rPr dirty="0" sz="900" spc="-10">
                <a:latin typeface="Barlow"/>
                <a:cs typeface="Barlow"/>
              </a:rPr>
              <a:t>træffe </a:t>
            </a:r>
            <a:r>
              <a:rPr dirty="0" sz="900" spc="-5">
                <a:latin typeface="Barlow"/>
                <a:cs typeface="Barlow"/>
              </a:rPr>
              <a:t>bevidste </a:t>
            </a:r>
            <a:r>
              <a:rPr dirty="0" sz="900">
                <a:latin typeface="Barlow"/>
                <a:cs typeface="Barlow"/>
              </a:rPr>
              <a:t>til- og </a:t>
            </a:r>
            <a:r>
              <a:rPr dirty="0" sz="900" spc="-5">
                <a:latin typeface="Barlow"/>
                <a:cs typeface="Barlow"/>
              </a:rPr>
              <a:t>fravalg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10">
                <a:latin typeface="Barlow"/>
                <a:cs typeface="Barlow"/>
              </a:rPr>
              <a:t>fokus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det, 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virkelig betyder noget. </a:t>
            </a:r>
            <a:r>
              <a:rPr dirty="0" sz="900" spc="-10">
                <a:latin typeface="Barlow"/>
                <a:cs typeface="Barlow"/>
              </a:rPr>
              <a:t>Derfor </a:t>
            </a:r>
            <a:r>
              <a:rPr dirty="0" sz="900" spc="-5">
                <a:latin typeface="Barlow"/>
                <a:cs typeface="Barlow"/>
              </a:rPr>
              <a:t>engagerer </a:t>
            </a:r>
            <a:r>
              <a:rPr dirty="0" sz="900">
                <a:latin typeface="Barlow"/>
                <a:cs typeface="Barlow"/>
              </a:rPr>
              <a:t>de sig i </a:t>
            </a:r>
            <a:r>
              <a:rPr dirty="0" sz="900" spc="-5">
                <a:latin typeface="Barlow"/>
                <a:cs typeface="Barlow"/>
              </a:rPr>
              <a:t>brands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forbrugsoplevelser, </a:t>
            </a:r>
            <a:r>
              <a:rPr dirty="0" sz="900">
                <a:latin typeface="Barlow"/>
                <a:cs typeface="Barlow"/>
              </a:rPr>
              <a:t>som i </a:t>
            </a:r>
            <a:r>
              <a:rPr dirty="0" sz="900" spc="-5">
                <a:latin typeface="Barlow"/>
                <a:cs typeface="Barlow"/>
              </a:rPr>
              <a:t>højere grad </a:t>
            </a:r>
            <a:r>
              <a:rPr dirty="0" sz="900">
                <a:latin typeface="Barlow"/>
                <a:cs typeface="Barlow"/>
              </a:rPr>
              <a:t>selv </a:t>
            </a:r>
            <a:r>
              <a:rPr dirty="0" sz="900" spc="-5">
                <a:latin typeface="Barlow"/>
                <a:cs typeface="Barlow"/>
              </a:rPr>
              <a:t>omfavner </a:t>
            </a:r>
            <a:r>
              <a:rPr dirty="0" sz="900">
                <a:latin typeface="Barlow"/>
                <a:cs typeface="Barlow"/>
              </a:rPr>
              <a:t>den  </a:t>
            </a:r>
            <a:r>
              <a:rPr dirty="0" sz="900" spc="-5">
                <a:latin typeface="Barlow"/>
                <a:cs typeface="Barlow"/>
              </a:rPr>
              <a:t>hybride </a:t>
            </a:r>
            <a:r>
              <a:rPr dirty="0" sz="900" spc="-10">
                <a:latin typeface="Barlow"/>
                <a:cs typeface="Barlow"/>
              </a:rPr>
              <a:t>tanke, fokuserer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 spc="-10">
                <a:latin typeface="Barlow"/>
                <a:cs typeface="Barlow"/>
              </a:rPr>
              <a:t>få </a:t>
            </a:r>
            <a:r>
              <a:rPr dirty="0" sz="900" spc="-5">
                <a:latin typeface="Barlow"/>
                <a:cs typeface="Barlow"/>
              </a:rPr>
              <a:t>det bedste </a:t>
            </a:r>
            <a:r>
              <a:rPr dirty="0" sz="900">
                <a:latin typeface="Barlow"/>
                <a:cs typeface="Barlow"/>
              </a:rPr>
              <a:t>ud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>
                <a:latin typeface="Barlow"/>
                <a:cs typeface="Barlow"/>
              </a:rPr>
              <a:t>alle </a:t>
            </a:r>
            <a:r>
              <a:rPr dirty="0" sz="900" spc="-10">
                <a:latin typeface="Barlow"/>
                <a:cs typeface="Barlow"/>
              </a:rPr>
              <a:t>ver-  dener, </a:t>
            </a:r>
            <a:r>
              <a:rPr dirty="0" sz="900" spc="-5">
                <a:latin typeface="Barlow"/>
                <a:cs typeface="Barlow"/>
              </a:rPr>
              <a:t>giver </a:t>
            </a:r>
            <a:r>
              <a:rPr dirty="0" sz="900">
                <a:latin typeface="Barlow"/>
                <a:cs typeface="Barlow"/>
              </a:rPr>
              <a:t>plads til </a:t>
            </a:r>
            <a:r>
              <a:rPr dirty="0" sz="900" spc="-5">
                <a:latin typeface="Barlow"/>
                <a:cs typeface="Barlow"/>
              </a:rPr>
              <a:t>enkelthed, fokusering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ærlighed, </a:t>
            </a:r>
            <a:r>
              <a:rPr dirty="0" sz="900">
                <a:latin typeface="Barlow"/>
                <a:cs typeface="Barlow"/>
              </a:rPr>
              <a:t>og  som </a:t>
            </a:r>
            <a:r>
              <a:rPr dirty="0" sz="900" spc="-5">
                <a:latin typeface="Barlow"/>
                <a:cs typeface="Barlow"/>
              </a:rPr>
              <a:t>imødekommer, at fremtidens forbrugsliv ikke længere 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’enten-eller’, </a:t>
            </a:r>
            <a:r>
              <a:rPr dirty="0" sz="900">
                <a:latin typeface="Barlow"/>
                <a:cs typeface="Barlow"/>
              </a:rPr>
              <a:t>men ’både-og’.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11300" y="8916789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>
                <a:latin typeface="Barlow"/>
                <a:cs typeface="Barlow"/>
              </a:rPr>
              <a:t>Velkommen </a:t>
            </a:r>
            <a:r>
              <a:rPr dirty="0" sz="900">
                <a:latin typeface="Barlow"/>
                <a:cs typeface="Barlow"/>
              </a:rPr>
              <a:t>til sæsonen </a:t>
            </a:r>
            <a:r>
              <a:rPr dirty="0" sz="900" spc="-10">
                <a:latin typeface="Barlow"/>
                <a:cs typeface="Barlow"/>
              </a:rPr>
              <a:t>efterår/vinter </a:t>
            </a:r>
            <a:r>
              <a:rPr dirty="0" sz="900" spc="-5">
                <a:latin typeface="Barlow"/>
                <a:cs typeface="Barlow"/>
              </a:rPr>
              <a:t>21/22, </a:t>
            </a:r>
            <a:r>
              <a:rPr dirty="0" sz="900">
                <a:latin typeface="Barlow"/>
                <a:cs typeface="Barlow"/>
              </a:rPr>
              <a:t>som fyldes  </a:t>
            </a:r>
            <a:r>
              <a:rPr dirty="0" sz="900" spc="-5">
                <a:latin typeface="Barlow"/>
                <a:cs typeface="Barlow"/>
              </a:rPr>
              <a:t>af hybride </a:t>
            </a:r>
            <a:r>
              <a:rPr dirty="0" sz="900" spc="-10">
                <a:latin typeface="Barlow"/>
                <a:cs typeface="Barlow"/>
              </a:rPr>
              <a:t>forbrugsgoder, </a:t>
            </a:r>
            <a:r>
              <a:rPr dirty="0" sz="900" spc="-5">
                <a:latin typeface="Barlow"/>
                <a:cs typeface="Barlow"/>
              </a:rPr>
              <a:t>design, </a:t>
            </a:r>
            <a:r>
              <a:rPr dirty="0" sz="900" spc="-10">
                <a:latin typeface="Barlow"/>
                <a:cs typeface="Barlow"/>
              </a:rPr>
              <a:t>farver, </a:t>
            </a:r>
            <a:r>
              <a:rPr dirty="0" sz="900" spc="-5">
                <a:latin typeface="Barlow"/>
                <a:cs typeface="Barlow"/>
              </a:rPr>
              <a:t>materialer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5">
                <a:latin typeface="Barlow"/>
                <a:cs typeface="Barlow"/>
              </a:rPr>
              <a:t>brandingstrategier, </a:t>
            </a:r>
            <a:r>
              <a:rPr dirty="0" sz="900">
                <a:latin typeface="Barlow"/>
                <a:cs typeface="Barlow"/>
              </a:rPr>
              <a:t>og som både emmer </a:t>
            </a:r>
            <a:r>
              <a:rPr dirty="0" sz="900" spc="-5">
                <a:latin typeface="Barlow"/>
                <a:cs typeface="Barlow"/>
              </a:rPr>
              <a:t>af </a:t>
            </a:r>
            <a:r>
              <a:rPr dirty="0" sz="900" spc="-15">
                <a:latin typeface="Barlow"/>
                <a:cs typeface="Barlow"/>
              </a:rPr>
              <a:t>nye, </a:t>
            </a:r>
            <a:r>
              <a:rPr dirty="0" sz="900" spc="-5">
                <a:latin typeface="Barlow"/>
                <a:cs typeface="Barlow"/>
              </a:rPr>
              <a:t>enklere  muligheder, fokuserede koncepter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optimale </a:t>
            </a:r>
            <a:r>
              <a:rPr dirty="0" sz="900" spc="-10">
                <a:latin typeface="Barlow"/>
                <a:cs typeface="Barlow"/>
              </a:rPr>
              <a:t>oplevelser.  </a:t>
            </a:r>
            <a:r>
              <a:rPr dirty="0" sz="900">
                <a:latin typeface="Barlow"/>
                <a:cs typeface="Barlow"/>
              </a:rPr>
              <a:t>Alt sammen med en </a:t>
            </a:r>
            <a:r>
              <a:rPr dirty="0" sz="900" spc="-5">
                <a:latin typeface="Barlow"/>
                <a:cs typeface="Barlow"/>
              </a:rPr>
              <a:t>mere optimistisk, </a:t>
            </a:r>
            <a:r>
              <a:rPr dirty="0" sz="900">
                <a:latin typeface="Barlow"/>
                <a:cs typeface="Barlow"/>
              </a:rPr>
              <a:t>årvågen og </a:t>
            </a:r>
            <a:r>
              <a:rPr dirty="0" sz="900" spc="-5">
                <a:latin typeface="Barlow"/>
                <a:cs typeface="Barlow"/>
              </a:rPr>
              <a:t>bevidst  forbruger </a:t>
            </a:r>
            <a:r>
              <a:rPr dirty="0" sz="900" spc="-10">
                <a:latin typeface="Barlow"/>
                <a:cs typeface="Barlow"/>
              </a:rPr>
              <a:t>ved</a:t>
            </a:r>
            <a:r>
              <a:rPr dirty="0" sz="90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kontrolpanelet.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67308" y="1808815"/>
            <a:ext cx="183768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90" b="1">
                <a:latin typeface="Gotham"/>
                <a:cs typeface="Gotham"/>
              </a:rPr>
              <a:t>12 </a:t>
            </a:r>
            <a:r>
              <a:rPr dirty="0" sz="900" spc="140" b="1">
                <a:latin typeface="Gotham"/>
                <a:cs typeface="Gotham"/>
              </a:rPr>
              <a:t>IDEER </a:t>
            </a:r>
            <a:r>
              <a:rPr dirty="0" sz="900" spc="120" b="1">
                <a:latin typeface="Gotham"/>
                <a:cs typeface="Gotham"/>
              </a:rPr>
              <a:t>TIL </a:t>
            </a:r>
            <a:r>
              <a:rPr dirty="0" sz="900" spc="45" b="1">
                <a:latin typeface="Gotham"/>
                <a:cs typeface="Gotham"/>
              </a:rPr>
              <a:t>AW </a:t>
            </a:r>
            <a:r>
              <a:rPr dirty="0" sz="900" spc="120" b="1">
                <a:latin typeface="Gotham"/>
                <a:cs typeface="Gotham"/>
              </a:rPr>
              <a:t>21/</a:t>
            </a:r>
            <a:r>
              <a:rPr dirty="0" sz="900" spc="-200" b="1">
                <a:latin typeface="Gotham"/>
                <a:cs typeface="Gotham"/>
              </a:rPr>
              <a:t> </a:t>
            </a:r>
            <a:r>
              <a:rPr dirty="0" sz="900" spc="90" b="1">
                <a:latin typeface="Gotham"/>
                <a:cs typeface="Gotham"/>
              </a:rPr>
              <a:t>22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67300" y="2068430"/>
            <a:ext cx="3910965" cy="574484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300355" marR="52705" indent="-288290">
              <a:lnSpc>
                <a:spcPct val="115399"/>
              </a:lnSpc>
              <a:spcBef>
                <a:spcPts val="204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5">
                <a:latin typeface="Barlow"/>
                <a:cs typeface="Barlow"/>
              </a:rPr>
              <a:t>Lav flere crossover-samarbejder,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drages nytte af meningsfyldte  kompetencer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personligheder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tværs af</a:t>
            </a:r>
            <a:r>
              <a:rPr dirty="0" sz="900" spc="1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brancher.</a:t>
            </a:r>
            <a:endParaRPr sz="900">
              <a:latin typeface="Barlow"/>
              <a:cs typeface="Barlow"/>
            </a:endParaRPr>
          </a:p>
          <a:p>
            <a:pPr marL="300355" marR="243204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10">
                <a:latin typeface="Barlow"/>
                <a:cs typeface="Barlow"/>
              </a:rPr>
              <a:t>Fokuser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‘less-is-more’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omfavn </a:t>
            </a: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5">
                <a:latin typeface="Barlow"/>
                <a:cs typeface="Barlow"/>
              </a:rPr>
              <a:t>forvirrede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tidspressede  </a:t>
            </a:r>
            <a:r>
              <a:rPr dirty="0" sz="900">
                <a:latin typeface="Barlow"/>
                <a:cs typeface="Barlow"/>
              </a:rPr>
              <a:t>kunde med nøje </a:t>
            </a:r>
            <a:r>
              <a:rPr dirty="0" sz="900" spc="-5">
                <a:latin typeface="Barlow"/>
                <a:cs typeface="Barlow"/>
              </a:rPr>
              <a:t>kuraterede kollektioner, færre valgmuligheder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få,  </a:t>
            </a:r>
            <a:r>
              <a:rPr dirty="0" sz="900">
                <a:latin typeface="Barlow"/>
                <a:cs typeface="Barlow"/>
              </a:rPr>
              <a:t>men gode </a:t>
            </a:r>
            <a:r>
              <a:rPr dirty="0" sz="900" spc="-5">
                <a:latin typeface="Barlow"/>
                <a:cs typeface="Barlow"/>
              </a:rPr>
              <a:t>varer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‘hylderne’.</a:t>
            </a:r>
            <a:endParaRPr sz="900">
              <a:latin typeface="Barlow"/>
              <a:cs typeface="Barlow"/>
            </a:endParaRPr>
          </a:p>
          <a:p>
            <a:pPr marL="300355" marR="85725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5">
                <a:latin typeface="Barlow"/>
                <a:cs typeface="Barlow"/>
              </a:rPr>
              <a:t>Skab flere personlige shoppingoplevelser </a:t>
            </a:r>
            <a:r>
              <a:rPr dirty="0" sz="900">
                <a:latin typeface="Barlow"/>
                <a:cs typeface="Barlow"/>
              </a:rPr>
              <a:t>med artificial </a:t>
            </a:r>
            <a:r>
              <a:rPr dirty="0" sz="900" spc="-5">
                <a:latin typeface="Barlow"/>
                <a:cs typeface="Barlow"/>
              </a:rPr>
              <a:t>intelligence, </a:t>
            </a:r>
            <a:r>
              <a:rPr dirty="0" sz="900">
                <a:latin typeface="Barlow"/>
                <a:cs typeface="Barlow"/>
              </a:rPr>
              <a:t>der  både er </a:t>
            </a:r>
            <a:r>
              <a:rPr dirty="0" sz="900" spc="-5">
                <a:latin typeface="Barlow"/>
                <a:cs typeface="Barlow"/>
              </a:rPr>
              <a:t>luksuriøse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tilkommelige </a:t>
            </a:r>
            <a:r>
              <a:rPr dirty="0" sz="900">
                <a:latin typeface="Barlow"/>
                <a:cs typeface="Barlow"/>
              </a:rPr>
              <a:t>i pris, og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>
                <a:latin typeface="Barlow"/>
                <a:cs typeface="Barlow"/>
              </a:rPr>
              <a:t>den nemme </a:t>
            </a:r>
            <a:r>
              <a:rPr dirty="0" sz="900" spc="-5">
                <a:latin typeface="Barlow"/>
                <a:cs typeface="Barlow"/>
              </a:rPr>
              <a:t>købs-  oplevelse tiltrækker </a:t>
            </a:r>
            <a:r>
              <a:rPr dirty="0" sz="900">
                <a:latin typeface="Barlow"/>
                <a:cs typeface="Barlow"/>
              </a:rPr>
              <a:t>kunder </a:t>
            </a:r>
            <a:r>
              <a:rPr dirty="0" sz="900" spc="-10">
                <a:latin typeface="Barlow"/>
                <a:cs typeface="Barlow"/>
              </a:rPr>
              <a:t>fremfor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prisrabatter.</a:t>
            </a:r>
            <a:endParaRPr sz="900">
              <a:latin typeface="Barlow"/>
              <a:cs typeface="Barlow"/>
            </a:endParaRPr>
          </a:p>
          <a:p>
            <a:pPr marL="300355" marR="180340" indent="-288290">
              <a:lnSpc>
                <a:spcPct val="122500"/>
              </a:lnSpc>
              <a:spcBef>
                <a:spcPts val="415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>
                <a:latin typeface="Barlow"/>
                <a:cs typeface="Barlow"/>
              </a:rPr>
              <a:t>Engager dig i </a:t>
            </a:r>
            <a:r>
              <a:rPr dirty="0" sz="900" spc="-5">
                <a:latin typeface="Barlow"/>
                <a:cs typeface="Barlow"/>
              </a:rPr>
              <a:t>peer-to-peer markedspladser, </a:t>
            </a:r>
            <a:r>
              <a:rPr dirty="0" sz="900">
                <a:latin typeface="Barlow"/>
                <a:cs typeface="Barlow"/>
              </a:rPr>
              <a:t>og lad dine </a:t>
            </a:r>
            <a:r>
              <a:rPr dirty="0" sz="900" spc="-5">
                <a:latin typeface="Barlow"/>
                <a:cs typeface="Barlow"/>
              </a:rPr>
              <a:t>loyale </a:t>
            </a:r>
            <a:r>
              <a:rPr dirty="0" sz="900">
                <a:latin typeface="Barlow"/>
                <a:cs typeface="Barlow"/>
              </a:rPr>
              <a:t>kunder  </a:t>
            </a:r>
            <a:r>
              <a:rPr dirty="0" sz="900" spc="-5">
                <a:latin typeface="Barlow"/>
                <a:cs typeface="Barlow"/>
              </a:rPr>
              <a:t>repræsentere </a:t>
            </a:r>
            <a:r>
              <a:rPr dirty="0" sz="900">
                <a:latin typeface="Barlow"/>
                <a:cs typeface="Barlow"/>
              </a:rPr>
              <a:t>dit </a:t>
            </a:r>
            <a:r>
              <a:rPr dirty="0" sz="900" spc="-5">
                <a:latin typeface="Barlow"/>
                <a:cs typeface="Barlow"/>
              </a:rPr>
              <a:t>brand </a:t>
            </a:r>
            <a:r>
              <a:rPr dirty="0" sz="900" spc="-10">
                <a:latin typeface="Barlow"/>
                <a:cs typeface="Barlow"/>
              </a:rPr>
              <a:t>ved </a:t>
            </a:r>
            <a:r>
              <a:rPr dirty="0" sz="900" spc="-5">
                <a:latin typeface="Barlow"/>
                <a:cs typeface="Barlow"/>
              </a:rPr>
              <a:t>at anmelde, </a:t>
            </a:r>
            <a:r>
              <a:rPr dirty="0" sz="900">
                <a:latin typeface="Barlow"/>
                <a:cs typeface="Barlow"/>
              </a:rPr>
              <a:t>vælge og sælge </a:t>
            </a:r>
            <a:r>
              <a:rPr dirty="0" sz="900" spc="-5">
                <a:latin typeface="Barlow"/>
                <a:cs typeface="Barlow"/>
              </a:rPr>
              <a:t>deres </a:t>
            </a:r>
            <a:r>
              <a:rPr dirty="0" sz="900" spc="-10">
                <a:latin typeface="Barlow"/>
                <a:cs typeface="Barlow"/>
              </a:rPr>
              <a:t>favorit-  </a:t>
            </a:r>
            <a:r>
              <a:rPr dirty="0" sz="900" spc="-5">
                <a:latin typeface="Barlow"/>
                <a:cs typeface="Barlow"/>
              </a:rPr>
              <a:t>produkter </a:t>
            </a:r>
            <a:r>
              <a:rPr dirty="0" sz="900">
                <a:latin typeface="Barlow"/>
                <a:cs typeface="Barlow"/>
              </a:rPr>
              <a:t>via en </a:t>
            </a:r>
            <a:r>
              <a:rPr dirty="0" sz="900" spc="-5">
                <a:latin typeface="Barlow"/>
                <a:cs typeface="Barlow"/>
              </a:rPr>
              <a:t>personlig </a:t>
            </a:r>
            <a:r>
              <a:rPr dirty="0" sz="900">
                <a:latin typeface="Barlow"/>
                <a:cs typeface="Barlow"/>
              </a:rPr>
              <a:t>landing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page.</a:t>
            </a:r>
            <a:endParaRPr sz="900">
              <a:latin typeface="Barlow"/>
              <a:cs typeface="Barlow"/>
            </a:endParaRPr>
          </a:p>
          <a:p>
            <a:pPr marL="300355" marR="5080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5">
                <a:latin typeface="Barlow"/>
                <a:cs typeface="Barlow"/>
              </a:rPr>
              <a:t>Relancer allerede eksisterende, velfungerende </a:t>
            </a:r>
            <a:r>
              <a:rPr dirty="0" sz="900">
                <a:latin typeface="Barlow"/>
                <a:cs typeface="Barlow"/>
              </a:rPr>
              <a:t>design </a:t>
            </a:r>
            <a:r>
              <a:rPr dirty="0" sz="900" spc="-5">
                <a:latin typeface="Barlow"/>
                <a:cs typeface="Barlow"/>
              </a:rPr>
              <a:t>fra </a:t>
            </a:r>
            <a:r>
              <a:rPr dirty="0" sz="900">
                <a:latin typeface="Barlow"/>
                <a:cs typeface="Barlow"/>
              </a:rPr>
              <a:t>glemmebogen  sammen med </a:t>
            </a:r>
            <a:r>
              <a:rPr dirty="0" sz="900" spc="-5">
                <a:latin typeface="Barlow"/>
                <a:cs typeface="Barlow"/>
              </a:rPr>
              <a:t>nydesignede </a:t>
            </a:r>
            <a:r>
              <a:rPr dirty="0" sz="900" spc="-10">
                <a:latin typeface="Barlow"/>
                <a:cs typeface="Barlow"/>
              </a:rPr>
              <a:t>produkter, </a:t>
            </a:r>
            <a:r>
              <a:rPr dirty="0" sz="900">
                <a:latin typeface="Barlow"/>
                <a:cs typeface="Barlow"/>
              </a:rPr>
              <a:t>og lad </a:t>
            </a:r>
            <a:r>
              <a:rPr dirty="0" sz="900" spc="-5">
                <a:latin typeface="Barlow"/>
                <a:cs typeface="Barlow"/>
              </a:rPr>
              <a:t>fortidens historier </a:t>
            </a:r>
            <a:r>
              <a:rPr dirty="0" sz="900">
                <a:latin typeface="Barlow"/>
                <a:cs typeface="Barlow"/>
              </a:rPr>
              <a:t>bringe </a:t>
            </a:r>
            <a:r>
              <a:rPr dirty="0" sz="900" spc="-5">
                <a:latin typeface="Barlow"/>
                <a:cs typeface="Barlow"/>
              </a:rPr>
              <a:t>nyt  </a:t>
            </a:r>
            <a:r>
              <a:rPr dirty="0" sz="900">
                <a:latin typeface="Barlow"/>
                <a:cs typeface="Barlow"/>
              </a:rPr>
              <a:t>liv og </a:t>
            </a:r>
            <a:r>
              <a:rPr dirty="0" sz="900" spc="-5">
                <a:latin typeface="Barlow"/>
                <a:cs typeface="Barlow"/>
              </a:rPr>
              <a:t>værdi </a:t>
            </a:r>
            <a:r>
              <a:rPr dirty="0" sz="900">
                <a:latin typeface="Barlow"/>
                <a:cs typeface="Barlow"/>
              </a:rPr>
              <a:t>til din </a:t>
            </a:r>
            <a:r>
              <a:rPr dirty="0" sz="900" spc="-10">
                <a:latin typeface="Barlow"/>
                <a:cs typeface="Barlow"/>
              </a:rPr>
              <a:t>markedsføring </a:t>
            </a:r>
            <a:r>
              <a:rPr dirty="0" sz="900">
                <a:latin typeface="Barlow"/>
                <a:cs typeface="Barlow"/>
              </a:rPr>
              <a:t>og dit</a:t>
            </a:r>
            <a:r>
              <a:rPr dirty="0" sz="900" spc="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udvalg.</a:t>
            </a:r>
            <a:endParaRPr sz="900">
              <a:latin typeface="Barlow"/>
              <a:cs typeface="Barlow"/>
            </a:endParaRPr>
          </a:p>
          <a:p>
            <a:pPr marL="300355" marR="227329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>
                <a:latin typeface="Barlow"/>
                <a:cs typeface="Barlow"/>
              </a:rPr>
              <a:t>Brug online </a:t>
            </a:r>
            <a:r>
              <a:rPr dirty="0" sz="900" spc="-5">
                <a:latin typeface="Barlow"/>
                <a:cs typeface="Barlow"/>
              </a:rPr>
              <a:t>ratings, </a:t>
            </a:r>
            <a:r>
              <a:rPr dirty="0" sz="900">
                <a:latin typeface="Barlow"/>
                <a:cs typeface="Barlow"/>
              </a:rPr>
              <a:t>anmeldelser og </a:t>
            </a:r>
            <a:r>
              <a:rPr dirty="0" sz="900" spc="-5">
                <a:latin typeface="Barlow"/>
                <a:cs typeface="Barlow"/>
              </a:rPr>
              <a:t>salgsdata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at kuratere produkt-  udvalg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10">
                <a:latin typeface="Barlow"/>
                <a:cs typeface="Barlow"/>
              </a:rPr>
              <a:t>fysiske </a:t>
            </a:r>
            <a:r>
              <a:rPr dirty="0" sz="900" spc="-5">
                <a:latin typeface="Barlow"/>
                <a:cs typeface="Barlow"/>
              </a:rPr>
              <a:t>butikker </a:t>
            </a:r>
            <a:r>
              <a:rPr dirty="0" sz="900">
                <a:latin typeface="Barlow"/>
                <a:cs typeface="Barlow"/>
              </a:rPr>
              <a:t>og lad den </a:t>
            </a:r>
            <a:r>
              <a:rPr dirty="0" sz="900" spc="-5">
                <a:latin typeface="Barlow"/>
                <a:cs typeface="Barlow"/>
              </a:rPr>
              <a:t>virkelige </a:t>
            </a:r>
            <a:r>
              <a:rPr dirty="0" sz="900">
                <a:latin typeface="Barlow"/>
                <a:cs typeface="Barlow"/>
              </a:rPr>
              <a:t>og digitale </a:t>
            </a:r>
            <a:r>
              <a:rPr dirty="0" sz="900" spc="-5">
                <a:latin typeface="Barlow"/>
                <a:cs typeface="Barlow"/>
              </a:rPr>
              <a:t>retailverden  smelte </a:t>
            </a:r>
            <a:r>
              <a:rPr dirty="0" sz="900">
                <a:latin typeface="Barlow"/>
                <a:cs typeface="Barlow"/>
              </a:rPr>
              <a:t>endnu </a:t>
            </a:r>
            <a:r>
              <a:rPr dirty="0" sz="900" spc="-5">
                <a:latin typeface="Barlow"/>
                <a:cs typeface="Barlow"/>
              </a:rPr>
              <a:t>mere</a:t>
            </a:r>
            <a:r>
              <a:rPr dirty="0" sz="90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sammen.</a:t>
            </a:r>
            <a:endParaRPr sz="900">
              <a:latin typeface="Barlow"/>
              <a:cs typeface="Barlow"/>
            </a:endParaRPr>
          </a:p>
          <a:p>
            <a:pPr marL="300355" marR="131445" indent="-288290">
              <a:lnSpc>
                <a:spcPct val="124900"/>
              </a:lnSpc>
              <a:spcBef>
                <a:spcPts val="38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10">
                <a:latin typeface="Barlow"/>
                <a:cs typeface="Barlow"/>
              </a:rPr>
              <a:t>Invester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 spc="-5">
                <a:latin typeface="Barlow"/>
                <a:cs typeface="Barlow"/>
              </a:rPr>
              <a:t>re-commerce strategier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et større </a:t>
            </a:r>
            <a:r>
              <a:rPr dirty="0" sz="900" spc="-10">
                <a:latin typeface="Barlow"/>
                <a:cs typeface="Barlow"/>
              </a:rPr>
              <a:t>’aftercare’ fokus,  </a:t>
            </a:r>
            <a:r>
              <a:rPr dirty="0" sz="900">
                <a:latin typeface="Barlow"/>
                <a:cs typeface="Barlow"/>
              </a:rPr>
              <a:t>såsom </a:t>
            </a:r>
            <a:r>
              <a:rPr dirty="0" sz="900" spc="-10">
                <a:latin typeface="Barlow"/>
                <a:cs typeface="Barlow"/>
              </a:rPr>
              <a:t>rent-to-own </a:t>
            </a:r>
            <a:r>
              <a:rPr dirty="0" sz="900" spc="-5">
                <a:latin typeface="Barlow"/>
                <a:cs typeface="Barlow"/>
              </a:rPr>
              <a:t>kollektioner, </a:t>
            </a:r>
            <a:r>
              <a:rPr dirty="0" sz="900">
                <a:latin typeface="Barlow"/>
                <a:cs typeface="Barlow"/>
              </a:rPr>
              <a:t>fix &amp; </a:t>
            </a:r>
            <a:r>
              <a:rPr dirty="0" sz="900" spc="-5">
                <a:latin typeface="Barlow"/>
                <a:cs typeface="Barlow"/>
              </a:rPr>
              <a:t>repair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buy-back initiativer.  Tænk også eventuelt </a:t>
            </a:r>
            <a:r>
              <a:rPr dirty="0" sz="900">
                <a:latin typeface="Barlow"/>
                <a:cs typeface="Barlow"/>
              </a:rPr>
              <a:t>på om dine kunder </a:t>
            </a:r>
            <a:r>
              <a:rPr dirty="0" sz="900" spc="-5">
                <a:latin typeface="Barlow"/>
                <a:cs typeface="Barlow"/>
              </a:rPr>
              <a:t>kan aflevere brugte </a:t>
            </a:r>
            <a:r>
              <a:rPr dirty="0" sz="900">
                <a:latin typeface="Barlow"/>
                <a:cs typeface="Barlow"/>
              </a:rPr>
              <a:t>ting i </a:t>
            </a:r>
            <a:r>
              <a:rPr dirty="0" sz="900" spc="-5">
                <a:latin typeface="Barlow"/>
                <a:cs typeface="Barlow"/>
              </a:rPr>
              <a:t>bytte 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10">
                <a:latin typeface="Barlow"/>
                <a:cs typeface="Barlow"/>
              </a:rPr>
              <a:t>nye</a:t>
            </a:r>
            <a:r>
              <a:rPr dirty="0" sz="900" spc="1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produkter.</a:t>
            </a:r>
            <a:endParaRPr sz="900">
              <a:latin typeface="Barlow"/>
              <a:cs typeface="Barlow"/>
            </a:endParaRPr>
          </a:p>
          <a:p>
            <a:pPr algn="just" marL="300355" marR="8890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15">
                <a:latin typeface="Barlow"/>
                <a:cs typeface="Barlow"/>
              </a:rPr>
              <a:t>Træd </a:t>
            </a:r>
            <a:r>
              <a:rPr dirty="0" sz="900">
                <a:latin typeface="Barlow"/>
                <a:cs typeface="Barlow"/>
              </a:rPr>
              <a:t>ind i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virtuelle </a:t>
            </a:r>
            <a:r>
              <a:rPr dirty="0" sz="900" spc="-10">
                <a:latin typeface="Barlow"/>
                <a:cs typeface="Barlow"/>
              </a:rPr>
              <a:t>‘third </a:t>
            </a:r>
            <a:r>
              <a:rPr dirty="0" sz="900" spc="-5">
                <a:latin typeface="Barlow"/>
                <a:cs typeface="Barlow"/>
              </a:rPr>
              <a:t>space’,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imødekom </a:t>
            </a:r>
            <a:r>
              <a:rPr dirty="0" sz="900">
                <a:latin typeface="Barlow"/>
                <a:cs typeface="Barlow"/>
              </a:rPr>
              <a:t>en </a:t>
            </a:r>
            <a:r>
              <a:rPr dirty="0" sz="900" spc="-5">
                <a:latin typeface="Barlow"/>
                <a:cs typeface="Barlow"/>
              </a:rPr>
              <a:t>ny kundegruppe, </a:t>
            </a:r>
            <a:r>
              <a:rPr dirty="0" sz="900">
                <a:latin typeface="Barlow"/>
                <a:cs typeface="Barlow"/>
              </a:rPr>
              <a:t>der  gerne vil bruge penge på digitale </a:t>
            </a:r>
            <a:r>
              <a:rPr dirty="0" sz="900" spc="-10">
                <a:latin typeface="Barlow"/>
                <a:cs typeface="Barlow"/>
              </a:rPr>
              <a:t>produkter, </a:t>
            </a:r>
            <a:r>
              <a:rPr dirty="0" sz="900" spc="-5">
                <a:latin typeface="Barlow"/>
                <a:cs typeface="Barlow"/>
              </a:rPr>
              <a:t>oplevelser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merchandise </a:t>
            </a:r>
            <a:r>
              <a:rPr dirty="0" sz="900">
                <a:latin typeface="Barlow"/>
                <a:cs typeface="Barlow"/>
              </a:rPr>
              <a:t>til  </a:t>
            </a:r>
            <a:r>
              <a:rPr dirty="0" sz="900" spc="-5">
                <a:latin typeface="Barlow"/>
                <a:cs typeface="Barlow"/>
              </a:rPr>
              <a:t>deres </a:t>
            </a:r>
            <a:r>
              <a:rPr dirty="0" sz="900">
                <a:latin typeface="Barlow"/>
                <a:cs typeface="Barlow"/>
              </a:rPr>
              <a:t>online </a:t>
            </a:r>
            <a:r>
              <a:rPr dirty="0" sz="900" spc="-5">
                <a:latin typeface="Barlow"/>
                <a:cs typeface="Barlow"/>
              </a:rPr>
              <a:t>avatars.</a:t>
            </a:r>
            <a:endParaRPr sz="900">
              <a:latin typeface="Barlow"/>
              <a:cs typeface="Barlow"/>
            </a:endParaRPr>
          </a:p>
          <a:p>
            <a:pPr marL="300355" marR="105410" indent="-288290">
              <a:lnSpc>
                <a:spcPct val="122500"/>
              </a:lnSpc>
              <a:spcBef>
                <a:spcPts val="415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5">
                <a:latin typeface="Barlow"/>
                <a:cs typeface="Barlow"/>
              </a:rPr>
              <a:t>Gør </a:t>
            </a: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10">
                <a:latin typeface="Barlow"/>
                <a:cs typeface="Barlow"/>
              </a:rPr>
              <a:t>fysiske </a:t>
            </a:r>
            <a:r>
              <a:rPr dirty="0" sz="900" spc="-5">
                <a:latin typeface="Barlow"/>
                <a:cs typeface="Barlow"/>
              </a:rPr>
              <a:t>shoppingoplevelse mere underholdende, delevenlig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5">
                <a:latin typeface="Barlow"/>
                <a:cs typeface="Barlow"/>
              </a:rPr>
              <a:t>mindeværdig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10">
                <a:latin typeface="Barlow"/>
                <a:cs typeface="Barlow"/>
              </a:rPr>
              <a:t>konceptet </a:t>
            </a:r>
            <a:r>
              <a:rPr dirty="0" sz="900" spc="-5">
                <a:latin typeface="Barlow"/>
                <a:cs typeface="Barlow"/>
              </a:rPr>
              <a:t>‘retail theatre’,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giver butiksoplevelsen  </a:t>
            </a:r>
            <a:r>
              <a:rPr dirty="0" sz="900">
                <a:latin typeface="Barlow"/>
                <a:cs typeface="Barlow"/>
              </a:rPr>
              <a:t>en særlig </a:t>
            </a:r>
            <a:r>
              <a:rPr dirty="0" sz="900" spc="-10">
                <a:latin typeface="Barlow"/>
                <a:cs typeface="Barlow"/>
              </a:rPr>
              <a:t>karakter, </a:t>
            </a:r>
            <a:r>
              <a:rPr dirty="0" sz="900">
                <a:latin typeface="Barlow"/>
                <a:cs typeface="Barlow"/>
              </a:rPr>
              <a:t>der er </a:t>
            </a:r>
            <a:r>
              <a:rPr dirty="0" sz="900" spc="-5">
                <a:latin typeface="Barlow"/>
                <a:cs typeface="Barlow"/>
              </a:rPr>
              <a:t>turen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værd.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67300" y="7895239"/>
            <a:ext cx="3810635" cy="55943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300355" marR="5080" indent="-288290">
              <a:lnSpc>
                <a:spcPts val="1400"/>
              </a:lnSpc>
              <a:spcBef>
                <a:spcPts val="200"/>
              </a:spcBef>
            </a:pPr>
            <a:r>
              <a:rPr dirty="0" sz="1300" b="1">
                <a:solidFill>
                  <a:srgbClr val="C6C6C6"/>
                </a:solidFill>
                <a:latin typeface="Gotham"/>
                <a:cs typeface="Gotham"/>
              </a:rPr>
              <a:t>10 </a:t>
            </a:r>
            <a:r>
              <a:rPr dirty="0" sz="900" spc="-5">
                <a:latin typeface="Barlow"/>
                <a:cs typeface="Barlow"/>
              </a:rPr>
              <a:t>Eksperimenter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‘tryvertising’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nyt retailkoncept,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5">
                <a:latin typeface="Barlow"/>
                <a:cs typeface="Barlow"/>
              </a:rPr>
              <a:t>forbruger-  </a:t>
            </a:r>
            <a:r>
              <a:rPr dirty="0" sz="900">
                <a:latin typeface="Barlow"/>
                <a:cs typeface="Barlow"/>
              </a:rPr>
              <a:t>ne </a:t>
            </a:r>
            <a:r>
              <a:rPr dirty="0" sz="900" spc="-5">
                <a:latin typeface="Barlow"/>
                <a:cs typeface="Barlow"/>
              </a:rPr>
              <a:t>kan </a:t>
            </a:r>
            <a:r>
              <a:rPr dirty="0" sz="900" spc="-10">
                <a:latin typeface="Barlow"/>
                <a:cs typeface="Barlow"/>
              </a:rPr>
              <a:t>opleve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afprøve </a:t>
            </a:r>
            <a:r>
              <a:rPr dirty="0" sz="900">
                <a:latin typeface="Barlow"/>
                <a:cs typeface="Barlow"/>
              </a:rPr>
              <a:t>dine </a:t>
            </a:r>
            <a:r>
              <a:rPr dirty="0" sz="900" spc="-5">
                <a:latin typeface="Barlow"/>
                <a:cs typeface="Barlow"/>
              </a:rPr>
              <a:t>produkter </a:t>
            </a:r>
            <a:r>
              <a:rPr dirty="0" sz="900">
                <a:latin typeface="Barlow"/>
                <a:cs typeface="Barlow"/>
              </a:rPr>
              <a:t>under </a:t>
            </a:r>
            <a:r>
              <a:rPr dirty="0" sz="900" spc="-5">
                <a:latin typeface="Barlow"/>
                <a:cs typeface="Barlow"/>
              </a:rPr>
              <a:t>optimale </a:t>
            </a:r>
            <a:r>
              <a:rPr dirty="0" sz="900" spc="-10">
                <a:latin typeface="Barlow"/>
                <a:cs typeface="Barlow"/>
              </a:rPr>
              <a:t>forhold, </a:t>
            </a:r>
            <a:r>
              <a:rPr dirty="0" sz="900" spc="-15">
                <a:latin typeface="Barlow"/>
                <a:cs typeface="Barlow"/>
              </a:rPr>
              <a:t>før </a:t>
            </a:r>
            <a:r>
              <a:rPr dirty="0" sz="900">
                <a:latin typeface="Barlow"/>
                <a:cs typeface="Barlow"/>
              </a:rPr>
              <a:t>de  </a:t>
            </a:r>
            <a:r>
              <a:rPr dirty="0" sz="900" spc="-10">
                <a:latin typeface="Barlow"/>
                <a:cs typeface="Barlow"/>
              </a:rPr>
              <a:t>køber. </a:t>
            </a:r>
            <a:r>
              <a:rPr dirty="0" sz="900">
                <a:latin typeface="Barlow"/>
                <a:cs typeface="Barlow"/>
              </a:rPr>
              <a:t>Service, </a:t>
            </a:r>
            <a:r>
              <a:rPr dirty="0" sz="900" spc="-5">
                <a:latin typeface="Barlow"/>
                <a:cs typeface="Barlow"/>
              </a:rPr>
              <a:t>troværdighed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markedsføring </a:t>
            </a:r>
            <a:r>
              <a:rPr dirty="0" sz="900">
                <a:latin typeface="Barlow"/>
                <a:cs typeface="Barlow"/>
              </a:rPr>
              <a:t>i ét og samme</a:t>
            </a:r>
            <a:r>
              <a:rPr dirty="0" sz="900" spc="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koncept.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67300" y="8536639"/>
            <a:ext cx="3733165" cy="73723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300355" marR="5080" indent="-288290">
              <a:lnSpc>
                <a:spcPts val="1400"/>
              </a:lnSpc>
              <a:spcBef>
                <a:spcPts val="200"/>
              </a:spcBef>
              <a:tabLst>
                <a:tab pos="300355" algn="l"/>
              </a:tabLst>
            </a:pPr>
            <a:r>
              <a:rPr dirty="0" sz="1300" b="1">
                <a:solidFill>
                  <a:srgbClr val="C6C6C6"/>
                </a:solidFill>
                <a:latin typeface="Gotham"/>
                <a:cs typeface="Gotham"/>
              </a:rPr>
              <a:t>11	</a:t>
            </a:r>
            <a:r>
              <a:rPr dirty="0" sz="900">
                <a:latin typeface="Barlow"/>
                <a:cs typeface="Barlow"/>
              </a:rPr>
              <a:t>Lær </a:t>
            </a:r>
            <a:r>
              <a:rPr dirty="0" sz="900" spc="-5">
                <a:latin typeface="Barlow"/>
                <a:cs typeface="Barlow"/>
              </a:rPr>
              <a:t>Gen </a:t>
            </a:r>
            <a:r>
              <a:rPr dirty="0" sz="900">
                <a:latin typeface="Barlow"/>
                <a:cs typeface="Barlow"/>
              </a:rPr>
              <a:t>Z </a:t>
            </a:r>
            <a:r>
              <a:rPr dirty="0" sz="900" spc="-5">
                <a:latin typeface="Barlow"/>
                <a:cs typeface="Barlow"/>
              </a:rPr>
              <a:t>bedre at </a:t>
            </a:r>
            <a:r>
              <a:rPr dirty="0" sz="900" spc="-10">
                <a:latin typeface="Barlow"/>
                <a:cs typeface="Barlow"/>
              </a:rPr>
              <a:t>kende,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imødekom deres behov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autentiske,  Instagrammable oplevelser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et stramt budget. </a:t>
            </a:r>
            <a:r>
              <a:rPr dirty="0" sz="900">
                <a:latin typeface="Barlow"/>
                <a:cs typeface="Barlow"/>
              </a:rPr>
              <a:t>De er dine </a:t>
            </a:r>
            <a:r>
              <a:rPr dirty="0" sz="900" spc="-5">
                <a:latin typeface="Barlow"/>
                <a:cs typeface="Barlow"/>
              </a:rPr>
              <a:t>fremtidige  kunder. </a:t>
            </a:r>
            <a:r>
              <a:rPr dirty="0" sz="900">
                <a:latin typeface="Barlow"/>
                <a:cs typeface="Barlow"/>
              </a:rPr>
              <a:t>Glem heller </a:t>
            </a:r>
            <a:r>
              <a:rPr dirty="0" sz="900" spc="-5">
                <a:latin typeface="Barlow"/>
                <a:cs typeface="Barlow"/>
              </a:rPr>
              <a:t>ikke </a:t>
            </a:r>
            <a:r>
              <a:rPr dirty="0" sz="900">
                <a:latin typeface="Barlow"/>
                <a:cs typeface="Barlow"/>
              </a:rPr>
              <a:t>de mange </a:t>
            </a:r>
            <a:r>
              <a:rPr dirty="0" sz="900" spc="-5">
                <a:latin typeface="Barlow"/>
                <a:cs typeface="Barlow"/>
              </a:rPr>
              <a:t>singler, </a:t>
            </a:r>
            <a:r>
              <a:rPr dirty="0" sz="900">
                <a:latin typeface="Barlow"/>
                <a:cs typeface="Barlow"/>
              </a:rPr>
              <a:t>som både er </a:t>
            </a:r>
            <a:r>
              <a:rPr dirty="0" sz="900" spc="-10">
                <a:latin typeface="Barlow"/>
                <a:cs typeface="Barlow"/>
              </a:rPr>
              <a:t>købelystne </a:t>
            </a:r>
            <a:r>
              <a:rPr dirty="0" sz="900">
                <a:latin typeface="Barlow"/>
                <a:cs typeface="Barlow"/>
              </a:rPr>
              <a:t>og  sultne </a:t>
            </a:r>
            <a:r>
              <a:rPr dirty="0" sz="900" spc="-5">
                <a:latin typeface="Barlow"/>
                <a:cs typeface="Barlow"/>
              </a:rPr>
              <a:t>efter opmærksomhed.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67300" y="9355839"/>
            <a:ext cx="3920490" cy="38163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300355" marR="5080" indent="-288290">
              <a:lnSpc>
                <a:spcPts val="1400"/>
              </a:lnSpc>
              <a:spcBef>
                <a:spcPts val="200"/>
              </a:spcBef>
            </a:pPr>
            <a:r>
              <a:rPr dirty="0" sz="1300" b="1">
                <a:solidFill>
                  <a:srgbClr val="C6C6C6"/>
                </a:solidFill>
                <a:latin typeface="Gotham"/>
                <a:cs typeface="Gotham"/>
              </a:rPr>
              <a:t>12 </a:t>
            </a:r>
            <a:r>
              <a:rPr dirty="0" sz="900" spc="-5">
                <a:latin typeface="Barlow"/>
                <a:cs typeface="Barlow"/>
              </a:rPr>
              <a:t>Imødekom </a:t>
            </a: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5">
                <a:latin typeface="Barlow"/>
                <a:cs typeface="Barlow"/>
              </a:rPr>
              <a:t>stigende efterspørgsel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flere </a:t>
            </a:r>
            <a:r>
              <a:rPr dirty="0" sz="900">
                <a:latin typeface="Barlow"/>
                <a:cs typeface="Barlow"/>
              </a:rPr>
              <a:t>sæsonløse </a:t>
            </a:r>
            <a:r>
              <a:rPr dirty="0" sz="900" spc="-10">
                <a:latin typeface="Barlow"/>
                <a:cs typeface="Barlow"/>
              </a:rPr>
              <a:t>produkter, hvor  </a:t>
            </a:r>
            <a:r>
              <a:rPr dirty="0" sz="900">
                <a:latin typeface="Barlow"/>
                <a:cs typeface="Barlow"/>
              </a:rPr>
              <a:t>design og </a:t>
            </a:r>
            <a:r>
              <a:rPr dirty="0" sz="900" spc="-5">
                <a:latin typeface="Barlow"/>
                <a:cs typeface="Barlow"/>
              </a:rPr>
              <a:t>farver også fungerer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tværs af </a:t>
            </a:r>
            <a:r>
              <a:rPr dirty="0" sz="900">
                <a:latin typeface="Barlow"/>
                <a:cs typeface="Barlow"/>
              </a:rPr>
              <a:t>sæsoner og</a:t>
            </a:r>
            <a:r>
              <a:rPr dirty="0" sz="900" spc="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årstider.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404641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296" y="10397703"/>
            <a:ext cx="736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514568" y="10397703"/>
            <a:ext cx="787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1695450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Markante</a:t>
            </a:r>
            <a:r>
              <a:rPr dirty="0" sz="1200" spc="-10">
                <a:latin typeface="Gotham"/>
                <a:cs typeface="Gotham"/>
              </a:rPr>
              <a:t> skuldre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Bold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shoulders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Selvlysende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Luminous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Glat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strømlinet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Smooth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3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streamlined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Organiske kurver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Organic</a:t>
            </a:r>
            <a:r>
              <a:rPr dirty="0" sz="1200" spc="-7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curves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Sammenrynket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Wrinkled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Optiske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illusioner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Optical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illusions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Algoritmer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Algorithms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5">
                <a:latin typeface="Gotham"/>
                <a:cs typeface="Gotham"/>
              </a:rPr>
              <a:t>Wearables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Wearables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Boblende &amp;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puffet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Bubbly &amp;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puffed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Asymmetrisk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Asymmetrical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5">
                <a:latin typeface="Gotham"/>
                <a:cs typeface="Gotham"/>
              </a:rPr>
              <a:t>Levende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3D-effekter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Live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3D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effects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Flydende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Fluid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983211"/>
            <a:ext cx="162813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140" b="1">
                <a:latin typeface="Gotham"/>
                <a:cs typeface="Gotham"/>
              </a:rPr>
              <a:t>DE</a:t>
            </a:r>
            <a:r>
              <a:rPr dirty="0" sz="1400" spc="170" b="1">
                <a:latin typeface="Gotham"/>
                <a:cs typeface="Gotham"/>
              </a:rPr>
              <a:t> </a:t>
            </a:r>
            <a:r>
              <a:rPr dirty="0" sz="1400" spc="195" b="1">
                <a:latin typeface="Gotham"/>
                <a:cs typeface="Gotham"/>
              </a:rPr>
              <a:t>TAILS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004" y="4895977"/>
            <a:ext cx="2052002" cy="5112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0004" y="1871992"/>
            <a:ext cx="3047438" cy="2952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4002" y="4895991"/>
            <a:ext cx="2051989" cy="5111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88001" y="4895977"/>
            <a:ext cx="2051989" cy="5112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99299" y="4663102"/>
            <a:ext cx="7651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Gan Erke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>
                <a:latin typeface="Barlow"/>
                <a:cs typeface="Barlow"/>
              </a:rPr>
              <a:t>Shang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Xia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9299" y="9847064"/>
            <a:ext cx="4000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Sies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Marjan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39680" y="9847064"/>
            <a:ext cx="4445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Nathan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Duck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47296" y="9847064"/>
            <a:ext cx="4330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Maisie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Wilen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7" y="10397703"/>
            <a:ext cx="1270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79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457165" y="10397703"/>
            <a:ext cx="1358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80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99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60005" y="10692003"/>
                </a:lnTo>
                <a:lnTo>
                  <a:pt x="756000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1B1B1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147299" y="2754611"/>
            <a:ext cx="1300480" cy="737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82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Fashion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women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84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Fashion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men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86	Shoes &amp;</a:t>
            </a:r>
            <a:r>
              <a:rPr dirty="0" sz="9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accessories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88	Kids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47299" y="4354926"/>
            <a:ext cx="1167130" cy="10928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88	Kids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90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Interior</a:t>
            </a:r>
            <a:r>
              <a:rPr dirty="0" sz="900" spc="-1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objects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92	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Furniture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94	Lighting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96"/>
              <a:tabLst>
                <a:tab pos="264160" algn="l"/>
                <a:tab pos="264795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Art &amp;</a:t>
            </a:r>
            <a:r>
              <a:rPr dirty="0" sz="9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architecture</a:t>
            </a:r>
            <a:endParaRPr sz="900">
              <a:latin typeface="Barlow"/>
              <a:cs typeface="Barlow"/>
            </a:endParaRPr>
          </a:p>
          <a:p>
            <a:pPr marL="264160" indent="-252095">
              <a:lnSpc>
                <a:spcPct val="100000"/>
              </a:lnSpc>
              <a:spcBef>
                <a:spcPts val="320"/>
              </a:spcBef>
              <a:buAutoNum type="arabicPlain" startAt="96"/>
              <a:tabLst>
                <a:tab pos="264160" algn="l"/>
                <a:tab pos="264795" algn="l"/>
              </a:tabLst>
            </a:pP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Retail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47299" y="6310941"/>
            <a:ext cx="98107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264160" algn="l"/>
              </a:tabLst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98	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directions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101 Key</a:t>
            </a:r>
            <a:r>
              <a:rPr dirty="0" sz="9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concepts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79299" y="2772440"/>
            <a:ext cx="152400" cy="72644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50" b="1">
                <a:solidFill>
                  <a:srgbClr val="878787"/>
                </a:solidFill>
                <a:latin typeface="Gotham"/>
                <a:cs typeface="Gotham"/>
              </a:rPr>
              <a:t>FA</a:t>
            </a:r>
            <a:r>
              <a:rPr dirty="0" sz="900" spc="-13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40" b="1">
                <a:solidFill>
                  <a:srgbClr val="878787"/>
                </a:solidFill>
                <a:latin typeface="Gotham"/>
                <a:cs typeface="Gotham"/>
              </a:rPr>
              <a:t>SHION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79299" y="4414017"/>
            <a:ext cx="152400" cy="78867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155" b="1">
                <a:solidFill>
                  <a:srgbClr val="878787"/>
                </a:solidFill>
                <a:latin typeface="Gotham"/>
                <a:cs typeface="Gotham"/>
              </a:rPr>
              <a:t>INTERIOR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9299" y="6358031"/>
            <a:ext cx="152400" cy="87249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b="1">
                <a:solidFill>
                  <a:srgbClr val="878787"/>
                </a:solidFill>
                <a:latin typeface="Gotham"/>
                <a:cs typeface="Gotham"/>
              </a:rPr>
              <a:t>O</a:t>
            </a:r>
            <a:r>
              <a:rPr dirty="0" sz="900" spc="-16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20" b="1">
                <a:solidFill>
                  <a:srgbClr val="878787"/>
                </a:solidFill>
                <a:latin typeface="Gotham"/>
                <a:cs typeface="Gotham"/>
              </a:rPr>
              <a:t>VER</a:t>
            </a:r>
            <a:r>
              <a:rPr dirty="0" sz="900" spc="-14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35" b="1">
                <a:solidFill>
                  <a:srgbClr val="878787"/>
                </a:solidFill>
                <a:latin typeface="Gotham"/>
                <a:cs typeface="Gotham"/>
              </a:rPr>
              <a:t>VIEW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004" y="1872018"/>
            <a:ext cx="2987992" cy="298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0004" y="6263995"/>
            <a:ext cx="2987992" cy="2988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51999" y="1872005"/>
            <a:ext cx="2987991" cy="2987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851999" y="6263995"/>
            <a:ext cx="2987991" cy="2988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401590" y="2759731"/>
            <a:ext cx="222250" cy="2553335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229" b="1">
                <a:solidFill>
                  <a:srgbClr val="FFFFFF"/>
                </a:solidFill>
                <a:latin typeface="Gotham"/>
                <a:cs typeface="Gotham"/>
              </a:rPr>
              <a:t>DESIGN</a:t>
            </a:r>
            <a:r>
              <a:rPr dirty="0" sz="1400" spc="51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400" spc="250" b="1">
                <a:solidFill>
                  <a:srgbClr val="FFFFFF"/>
                </a:solidFill>
                <a:latin typeface="Gotham"/>
                <a:cs typeface="Gotham"/>
              </a:rPr>
              <a:t>DIRECTIONS</a:t>
            </a:r>
            <a:r>
              <a:rPr dirty="0" sz="1400" spc="-14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4948543"/>
            <a:ext cx="1473835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Psykedeliske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tern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Psychedelic</a:t>
            </a:r>
            <a:r>
              <a:rPr dirty="0" sz="1200" spc="-40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checks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300" y="5607787"/>
            <a:ext cx="17221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5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AC21S23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300" y="9995307"/>
            <a:ext cx="17640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7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AL20F101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9257" y="5607787"/>
            <a:ext cx="17570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8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AK20S44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9257" y="9995307"/>
            <a:ext cx="18453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MI20F3242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300" y="9336058"/>
            <a:ext cx="1407160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Det </a:t>
            </a:r>
            <a:r>
              <a:rPr dirty="0" sz="1200" spc="-10">
                <a:latin typeface="Gotham"/>
                <a:cs typeface="Gotham"/>
              </a:rPr>
              <a:t>mørke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univers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06F6F"/>
                </a:solidFill>
                <a:latin typeface="Gotham-BookItalic"/>
                <a:cs typeface="Gotham-BookItalic"/>
              </a:rPr>
              <a:t>The </a:t>
            </a: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dark</a:t>
            </a:r>
            <a:r>
              <a:rPr dirty="0" sz="1200" spc="-35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universe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39257" y="4948614"/>
            <a:ext cx="1623060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Digitalt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manipuleret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Digitally</a:t>
            </a:r>
            <a:r>
              <a:rPr dirty="0" sz="1200" spc="-60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manipulated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39257" y="9336210"/>
            <a:ext cx="714375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Pixeleret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Pi</a:t>
            </a:r>
            <a:r>
              <a:rPr dirty="0" sz="1200" spc="-45" i="1">
                <a:solidFill>
                  <a:srgbClr val="706F6F"/>
                </a:solidFill>
                <a:latin typeface="Gotham-BookItalic"/>
                <a:cs typeface="Gotham-BookItalic"/>
              </a:rPr>
              <a:t>x</a:t>
            </a: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el</a:t>
            </a:r>
            <a:r>
              <a:rPr dirty="0" sz="1200" spc="-15" i="1">
                <a:solidFill>
                  <a:srgbClr val="706F6F"/>
                </a:solidFill>
                <a:latin typeface="Gotham-BookItalic"/>
                <a:cs typeface="Gotham-BookItalic"/>
              </a:rPr>
              <a:t>at</a:t>
            </a: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ed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300" y="983211"/>
            <a:ext cx="14490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220" b="1">
                <a:latin typeface="Gotham"/>
                <a:cs typeface="Gotham"/>
              </a:rPr>
              <a:t>PRINT</a:t>
            </a:r>
            <a:r>
              <a:rPr dirty="0" sz="1400" spc="14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878787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878787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878787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296" y="10397703"/>
            <a:ext cx="1079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latin typeface="Barlow"/>
                <a:cs typeface="Barlow"/>
              </a:rPr>
              <a:t>81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460109" y="10397707"/>
            <a:ext cx="1327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82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0004" y="1871992"/>
            <a:ext cx="2052002" cy="5826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7300" y="983211"/>
            <a:ext cx="21399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latin typeface="Gotham"/>
                <a:cs typeface="Gotham"/>
              </a:rPr>
              <a:t>FA </a:t>
            </a:r>
            <a:r>
              <a:rPr dirty="0" sz="1400" spc="220" b="1">
                <a:latin typeface="Gotham"/>
                <a:cs typeface="Gotham"/>
              </a:rPr>
              <a:t>SHION </a:t>
            </a:r>
            <a:r>
              <a:rPr dirty="0" sz="1400" b="1">
                <a:latin typeface="Gotham"/>
                <a:cs typeface="Gotham"/>
              </a:rPr>
              <a:t>W</a:t>
            </a:r>
            <a:r>
              <a:rPr dirty="0" sz="1400" spc="-15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OMEN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8112059"/>
            <a:ext cx="1163955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Skinnende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Shiny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Deformeret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Warped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Sci-fi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inspireret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Sci-fi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inspired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03272" y="1812147"/>
            <a:ext cx="1532890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Gennemsigtigt</a:t>
            </a:r>
            <a:r>
              <a:rPr dirty="0" sz="1200" spc="-7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filter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Sheer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filter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Markante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skuldre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Bold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shoulders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88001" y="5975985"/>
            <a:ext cx="2051989" cy="4031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79993" y="1872005"/>
            <a:ext cx="2052002" cy="4031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279998" y="5975985"/>
            <a:ext cx="2051997" cy="4031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403992" y="1872005"/>
            <a:ext cx="2052002" cy="4031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528003" y="3320992"/>
            <a:ext cx="2052002" cy="66869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664002" y="1872005"/>
            <a:ext cx="2051989" cy="4031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03992" y="5975985"/>
            <a:ext cx="2052002" cy="4031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88001" y="1872005"/>
            <a:ext cx="2051989" cy="40319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664002" y="5975985"/>
            <a:ext cx="2051989" cy="40319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7537103"/>
            <a:ext cx="5003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Heron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Preston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23297" y="5743126"/>
            <a:ext cx="4502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Wooyoungmi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3297" y="9847106"/>
            <a:ext cx="25272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Sunnei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9314" y="9847106"/>
            <a:ext cx="2101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Vin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314" y="5743126"/>
            <a:ext cx="3835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V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e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ements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47296" y="5743126"/>
            <a:ext cx="3079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Y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P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oject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47296" y="9847106"/>
            <a:ext cx="2260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GmbH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3312" y="9847106"/>
            <a:ext cx="577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Stella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McCartney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63312" y="5743126"/>
            <a:ext cx="4311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Hervé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Léger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7311" y="9847106"/>
            <a:ext cx="24002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Monse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6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83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58587" y="10397703"/>
            <a:ext cx="1346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84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7252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latin typeface="Gotham"/>
                <a:cs typeface="Gotham"/>
              </a:rPr>
              <a:t>FA </a:t>
            </a:r>
            <a:r>
              <a:rPr dirty="0" sz="1400" spc="220" b="1">
                <a:latin typeface="Gotham"/>
                <a:cs typeface="Gotham"/>
              </a:rPr>
              <a:t>SHION</a:t>
            </a:r>
            <a:r>
              <a:rPr dirty="0" sz="1400" spc="270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MEN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1812059"/>
            <a:ext cx="169545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Optiske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illusioner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Optical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illusions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The</a:t>
            </a:r>
            <a:r>
              <a:rPr dirty="0" sz="1200" spc="-7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Matrix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The</a:t>
            </a:r>
            <a:r>
              <a:rPr dirty="0" sz="1200" spc="-7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Matrix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Glat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strømlinet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Smooth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3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streamlined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03272" y="8742143"/>
            <a:ext cx="1165860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Seletøj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Harness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Sammenryn</a:t>
            </a:r>
            <a:r>
              <a:rPr dirty="0" sz="1200" spc="-35">
                <a:latin typeface="Gotham"/>
                <a:cs typeface="Gotham"/>
              </a:rPr>
              <a:t>k</a:t>
            </a:r>
            <a:r>
              <a:rPr dirty="0" sz="1200">
                <a:latin typeface="Gotham"/>
                <a:cs typeface="Gotham"/>
              </a:rPr>
              <a:t>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Wrinkled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03992" y="5976048"/>
            <a:ext cx="2052002" cy="4031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528003" y="1872005"/>
            <a:ext cx="2052002" cy="6479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88001" y="5976036"/>
            <a:ext cx="2051989" cy="40319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4002" y="1872005"/>
            <a:ext cx="2051989" cy="4031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403992" y="1872005"/>
            <a:ext cx="2052002" cy="4031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64002" y="5975985"/>
            <a:ext cx="2051989" cy="4031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0004" y="3887978"/>
            <a:ext cx="2052002" cy="61199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79993" y="1872005"/>
            <a:ext cx="2052002" cy="4031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88001" y="1872005"/>
            <a:ext cx="2051989" cy="4031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79993" y="5975985"/>
            <a:ext cx="2052002" cy="40319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723300" y="5743102"/>
            <a:ext cx="5568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Emporio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Armani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301" y="9847082"/>
            <a:ext cx="5524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Kiko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Kostadinov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9316" y="9847082"/>
            <a:ext cx="4502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Wooyoungmi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9316" y="5743102"/>
            <a:ext cx="3473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Of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f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-Whi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23300" y="9847082"/>
            <a:ext cx="2260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GmbH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47299" y="5743102"/>
            <a:ext cx="1033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Marcelo Burlon County of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Milan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47299" y="9847082"/>
            <a:ext cx="6635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Ermenegildo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Zegna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3315" y="9847082"/>
            <a:ext cx="4146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A</a:t>
            </a:r>
            <a:r>
              <a:rPr dirty="0" sz="600">
                <a:latin typeface="Barlow"/>
                <a:cs typeface="Barlow"/>
              </a:rPr>
              <a:t>-</a:t>
            </a:r>
            <a:r>
              <a:rPr dirty="0" sz="600" spc="-5">
                <a:latin typeface="Barlow"/>
                <a:cs typeface="Barlow"/>
              </a:rPr>
              <a:t>C</a:t>
            </a:r>
            <a:r>
              <a:rPr dirty="0" sz="600">
                <a:latin typeface="Barlow"/>
                <a:cs typeface="Barlow"/>
              </a:rPr>
              <a:t>old-</a:t>
            </a:r>
            <a:r>
              <a:rPr dirty="0" sz="600" spc="-30">
                <a:latin typeface="Barlow"/>
                <a:cs typeface="Barlow"/>
              </a:rPr>
              <a:t>W</a:t>
            </a:r>
            <a:r>
              <a:rPr dirty="0" sz="600">
                <a:latin typeface="Barlow"/>
                <a:cs typeface="Barlow"/>
              </a:rPr>
              <a:t>all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63315" y="5743102"/>
            <a:ext cx="2260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GmbH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7313" y="8191103"/>
            <a:ext cx="4591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Acne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6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85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62244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86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0490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0" b="1">
                <a:latin typeface="Gotham"/>
                <a:cs typeface="Gotham"/>
              </a:rPr>
              <a:t>SHOES</a:t>
            </a:r>
            <a:r>
              <a:rPr dirty="0" sz="1400" spc="484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&amp;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5177" y="983211"/>
            <a:ext cx="17252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A</a:t>
            </a:r>
            <a:r>
              <a:rPr dirty="0" sz="1400" spc="-22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90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CES</a:t>
            </a:r>
            <a:r>
              <a:rPr dirty="0" sz="1400" spc="-170" b="1">
                <a:latin typeface="Gotham"/>
                <a:cs typeface="Gotham"/>
              </a:rPr>
              <a:t> </a:t>
            </a:r>
            <a:r>
              <a:rPr dirty="0" sz="1400" spc="229" b="1">
                <a:latin typeface="Gotham"/>
                <a:cs typeface="Gotham"/>
              </a:rPr>
              <a:t>SORIES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8431742"/>
            <a:ext cx="162306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Digitalt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manipuleret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Digitally</a:t>
            </a:r>
            <a:r>
              <a:rPr dirty="0" sz="1200" spc="-6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manipulated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Sci-fi</a:t>
            </a:r>
            <a:r>
              <a:rPr dirty="0" sz="1200" spc="-10">
                <a:latin typeface="Gotham"/>
                <a:cs typeface="Gotham"/>
              </a:rPr>
              <a:t> inspireret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Sci-fi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inspired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Virtuel</a:t>
            </a:r>
            <a:r>
              <a:rPr dirty="0" sz="1200" spc="-7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Reality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Virtual</a:t>
            </a:r>
            <a:r>
              <a:rPr dirty="0" sz="1200" spc="-9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Reality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95652" y="1812248"/>
            <a:ext cx="984885" cy="18249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2235">
              <a:lnSpc>
                <a:spcPct val="118100"/>
              </a:lnSpc>
              <a:spcBef>
                <a:spcPts val="100"/>
              </a:spcBef>
            </a:pPr>
            <a:r>
              <a:rPr dirty="0" sz="1200" spc="-15">
                <a:latin typeface="Gotham"/>
                <a:cs typeface="Gotham"/>
              </a:rPr>
              <a:t>Levende  </a:t>
            </a:r>
            <a:r>
              <a:rPr dirty="0" sz="1200">
                <a:latin typeface="Gotham"/>
                <a:cs typeface="Gotham"/>
              </a:rPr>
              <a:t>3D-ef</a:t>
            </a:r>
            <a:r>
              <a:rPr dirty="0" sz="1200" spc="-15">
                <a:latin typeface="Gotham"/>
                <a:cs typeface="Gotham"/>
              </a:rPr>
              <a:t>f</a:t>
            </a:r>
            <a:r>
              <a:rPr dirty="0" sz="1200">
                <a:latin typeface="Gotham"/>
                <a:cs typeface="Gotham"/>
              </a:rPr>
              <a:t>e</a:t>
            </a:r>
            <a:r>
              <a:rPr dirty="0" sz="1200" spc="-15">
                <a:latin typeface="Gotham"/>
                <a:cs typeface="Gotham"/>
              </a:rPr>
              <a:t>k</a:t>
            </a:r>
            <a:r>
              <a:rPr dirty="0" sz="1200" spc="-20">
                <a:latin typeface="Gotham"/>
                <a:cs typeface="Gotham"/>
              </a:rPr>
              <a:t>t</a:t>
            </a:r>
            <a:r>
              <a:rPr dirty="0" sz="1200">
                <a:latin typeface="Gotham"/>
                <a:cs typeface="Gotham"/>
              </a:rPr>
              <a:t>er 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Live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3D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effects</a:t>
            </a:r>
            <a:endParaRPr sz="1200">
              <a:latin typeface="Gotham-BookItalic"/>
              <a:cs typeface="Gotham-BookItalic"/>
            </a:endParaRPr>
          </a:p>
          <a:p>
            <a:pPr marL="12700" marR="5080">
              <a:lnSpc>
                <a:spcPct val="118100"/>
              </a:lnSpc>
              <a:spcBef>
                <a:spcPts val="565"/>
              </a:spcBef>
            </a:pPr>
            <a:r>
              <a:rPr dirty="0" sz="1200">
                <a:latin typeface="Gotham"/>
                <a:cs typeface="Gotham"/>
              </a:rPr>
              <a:t>P</a:t>
            </a:r>
            <a:r>
              <a:rPr dirty="0" sz="1200" spc="-20">
                <a:latin typeface="Gotham"/>
                <a:cs typeface="Gotham"/>
              </a:rPr>
              <a:t>s</a:t>
            </a:r>
            <a:r>
              <a:rPr dirty="0" sz="1200">
                <a:latin typeface="Gotham"/>
                <a:cs typeface="Gotham"/>
              </a:rPr>
              <a:t>y</a:t>
            </a:r>
            <a:r>
              <a:rPr dirty="0" sz="1200" spc="-30">
                <a:latin typeface="Gotham"/>
                <a:cs typeface="Gotham"/>
              </a:rPr>
              <a:t>k</a:t>
            </a:r>
            <a:r>
              <a:rPr dirty="0" sz="1200">
                <a:latin typeface="Gotham"/>
                <a:cs typeface="Gotham"/>
              </a:rPr>
              <a:t>edelis</a:t>
            </a:r>
            <a:r>
              <a:rPr dirty="0" sz="1200" spc="-35">
                <a:latin typeface="Gotham"/>
                <a:cs typeface="Gotham"/>
              </a:rPr>
              <a:t>k</a:t>
            </a:r>
            <a:r>
              <a:rPr dirty="0" sz="1200">
                <a:latin typeface="Gotham"/>
                <a:cs typeface="Gotham"/>
              </a:rPr>
              <a:t>e  </a:t>
            </a:r>
            <a:r>
              <a:rPr dirty="0" sz="1200" spc="-10">
                <a:latin typeface="Gotham"/>
                <a:cs typeface="Gotham"/>
              </a:rPr>
              <a:t>mønstre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Psychedelic  patterns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1871954"/>
            <a:ext cx="2687995" cy="3384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80000" y="5975987"/>
            <a:ext cx="2687034" cy="4031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75392" y="8263420"/>
            <a:ext cx="3164598" cy="1744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79524" y="1872005"/>
            <a:ext cx="2687993" cy="4031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00005" y="1871992"/>
            <a:ext cx="3539998" cy="3384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039512" y="1872005"/>
            <a:ext cx="2052002" cy="3638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788001" y="5328005"/>
            <a:ext cx="2051989" cy="28634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0004" y="5328005"/>
            <a:ext cx="4176001" cy="28634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042446" y="5582399"/>
            <a:ext cx="3537559" cy="44255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5095102"/>
            <a:ext cx="4591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Acne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59263" y="5095102"/>
            <a:ext cx="51180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Huishan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Zhang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299" y="8030555"/>
            <a:ext cx="367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Panasonic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47296" y="8030555"/>
            <a:ext cx="6356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Nicholas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Kirkwood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34700" y="9847163"/>
            <a:ext cx="4826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Chenchicharo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9847163"/>
            <a:ext cx="196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Aal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314" y="5743183"/>
            <a:ext cx="5492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Dries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Van</a:t>
            </a:r>
            <a:r>
              <a:rPr dirty="0" sz="600" spc="-6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Noten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098820" y="5349611"/>
            <a:ext cx="5219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Iris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Van</a:t>
            </a:r>
            <a:r>
              <a:rPr dirty="0" sz="600" spc="-7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Herpen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81771" y="9847240"/>
            <a:ext cx="5391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SWEAR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London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7296" y="10397703"/>
            <a:ext cx="1263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87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461838" y="10397703"/>
            <a:ext cx="1314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88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5727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KID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3299" y="6469678"/>
            <a:ext cx="1644650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Metallisk &amp;</a:t>
            </a:r>
            <a:r>
              <a:rPr dirty="0" sz="1200" spc="-9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skinnende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Metallic &amp;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shiny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3299" y="6973513"/>
            <a:ext cx="1729105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LED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lys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LED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Surrealistiske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detaljer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Surreal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5">
                <a:latin typeface="Gotham"/>
                <a:cs typeface="Gotham"/>
              </a:rPr>
              <a:t>Levende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3D-effekter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Live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3D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effects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Virtuel</a:t>
            </a:r>
            <a:r>
              <a:rPr dirty="0" sz="1200" spc="-7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Reality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Virtual</a:t>
            </a:r>
            <a:r>
              <a:rPr dirty="0" sz="1200" spc="-9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Reality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Digitale </a:t>
            </a:r>
            <a:r>
              <a:rPr dirty="0" sz="1200" spc="-5">
                <a:latin typeface="Gotham"/>
                <a:cs typeface="Gotham"/>
              </a:rPr>
              <a:t>filtre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Digital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filters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4788003"/>
            <a:ext cx="4175996" cy="5219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004" y="1872018"/>
            <a:ext cx="4175995" cy="2843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88001" y="1871992"/>
            <a:ext cx="2051989" cy="41438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279993" y="7329002"/>
            <a:ext cx="4176014" cy="26789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528003" y="7329003"/>
            <a:ext cx="2052002" cy="2678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79993" y="4751403"/>
            <a:ext cx="4176014" cy="25055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528003" y="4751387"/>
            <a:ext cx="2052002" cy="25056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79993" y="1872018"/>
            <a:ext cx="2052002" cy="28073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403992" y="1872018"/>
            <a:ext cx="2052002" cy="28073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528003" y="1872018"/>
            <a:ext cx="2052002" cy="28073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4555102"/>
            <a:ext cx="5397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Sabine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Marcelis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99" y="9847116"/>
            <a:ext cx="12490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Darya Semina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for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Hooligans</a:t>
            </a:r>
            <a:r>
              <a:rPr dirty="0" sz="600" spc="-7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Magazine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9314" y="9847116"/>
            <a:ext cx="1160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Coco PinkPrincess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for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Nike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Air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Max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47296" y="5863152"/>
            <a:ext cx="4064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Neil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Barrett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314" y="4518526"/>
            <a:ext cx="2800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Diadora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7096144"/>
            <a:ext cx="10007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Craig Green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x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Adidas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Originals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87311" y="7096144"/>
            <a:ext cx="2628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Radnor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87311" y="4518526"/>
            <a:ext cx="43243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Stella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Jacob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63312" y="4518526"/>
            <a:ext cx="3473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Sup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f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orm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7311" y="9845516"/>
            <a:ext cx="2520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Sempli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7" y="10397703"/>
            <a:ext cx="1314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89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56962" y="10397703"/>
            <a:ext cx="1358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3717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INTERIOR </a:t>
            </a:r>
            <a:r>
              <a:rPr dirty="0" sz="1400" spc="229" b="1">
                <a:latin typeface="Gotham"/>
                <a:cs typeface="Gotham"/>
              </a:rPr>
              <a:t>OBJECT</a:t>
            </a:r>
            <a:r>
              <a:rPr dirty="0" sz="1400" spc="7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39299" y="8014378"/>
            <a:ext cx="165227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3D-printet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keramik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3D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printed</a:t>
            </a:r>
            <a:r>
              <a:rPr dirty="0" sz="1200" spc="-3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ceramics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Algoritmer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Algoritms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Psykedeliske</a:t>
            </a:r>
            <a:r>
              <a:rPr dirty="0" sz="1200" spc="-3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mønstre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Psycedelic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patterns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91365" y="8014530"/>
            <a:ext cx="1800860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5">
                <a:latin typeface="Gotham"/>
                <a:cs typeface="Gotham"/>
              </a:rPr>
              <a:t>Farvet </a:t>
            </a:r>
            <a:r>
              <a:rPr dirty="0" sz="1200">
                <a:latin typeface="Gotham"/>
                <a:cs typeface="Gotham"/>
              </a:rPr>
              <a:t>spejl &amp;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glas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Coloured mirror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4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glass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Iriserende</a:t>
            </a:r>
            <a:r>
              <a:rPr dirty="0" sz="1200" spc="-10">
                <a:latin typeface="Gotham"/>
                <a:cs typeface="Gotham"/>
              </a:rPr>
              <a:t> overflader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Iridescent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surfaces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1872005"/>
            <a:ext cx="2052002" cy="28455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4002" y="1872005"/>
            <a:ext cx="4176001" cy="2845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9999" y="4789603"/>
            <a:ext cx="4176000" cy="27953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88001" y="4789601"/>
            <a:ext cx="2051989" cy="27953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004" y="7656957"/>
            <a:ext cx="2052320" cy="2351405"/>
          </a:xfrm>
          <a:custGeom>
            <a:avLst/>
            <a:gdLst/>
            <a:ahLst/>
            <a:cxnLst/>
            <a:rect l="l" t="t" r="r" b="b"/>
            <a:pathLst>
              <a:path w="2052320" h="2351404">
                <a:moveTo>
                  <a:pt x="0" y="2351049"/>
                </a:moveTo>
                <a:lnTo>
                  <a:pt x="2052002" y="2351049"/>
                </a:lnTo>
                <a:lnTo>
                  <a:pt x="2052002" y="0"/>
                </a:lnTo>
                <a:lnTo>
                  <a:pt x="0" y="0"/>
                </a:lnTo>
                <a:lnTo>
                  <a:pt x="0" y="2351049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8245" y="7761092"/>
            <a:ext cx="1715507" cy="2246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80006" y="1872005"/>
            <a:ext cx="4176395" cy="2846070"/>
          </a:xfrm>
          <a:custGeom>
            <a:avLst/>
            <a:gdLst/>
            <a:ahLst/>
            <a:cxnLst/>
            <a:rect l="l" t="t" r="r" b="b"/>
            <a:pathLst>
              <a:path w="4176395" h="2846070">
                <a:moveTo>
                  <a:pt x="0" y="2845600"/>
                </a:moveTo>
                <a:lnTo>
                  <a:pt x="4176001" y="2845600"/>
                </a:lnTo>
                <a:lnTo>
                  <a:pt x="4176001" y="0"/>
                </a:lnTo>
                <a:lnTo>
                  <a:pt x="0" y="0"/>
                </a:lnTo>
                <a:lnTo>
                  <a:pt x="0" y="284560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81339" y="1996723"/>
            <a:ext cx="3973320" cy="26488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528003" y="1872005"/>
            <a:ext cx="2052002" cy="28455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80000" y="4789601"/>
            <a:ext cx="4176000" cy="52183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528003" y="6511607"/>
            <a:ext cx="2052002" cy="34963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528003" y="4789614"/>
            <a:ext cx="2052002" cy="16499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930015" y="4556702"/>
            <a:ext cx="6032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Additive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Addicted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333" y="4556702"/>
            <a:ext cx="49275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Philipp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Aduatz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9334" y="7424032"/>
            <a:ext cx="5613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Nervous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System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47332" y="7424032"/>
            <a:ext cx="5842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Amanda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Dziedzic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0004" y="9847040"/>
            <a:ext cx="20523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Cody Hoyt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9349" y="9847040"/>
            <a:ext cx="367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5">
                <a:latin typeface="Barlow"/>
                <a:cs typeface="Barlow"/>
              </a:rPr>
              <a:t>Tom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Dixon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87347" y="9847040"/>
            <a:ext cx="3644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My</a:t>
            </a:r>
            <a:r>
              <a:rPr dirty="0" sz="600" spc="-15">
                <a:latin typeface="Barlow"/>
                <a:cs typeface="Barlow"/>
              </a:rPr>
              <a:t>f</a:t>
            </a:r>
            <a:r>
              <a:rPr dirty="0" sz="600" spc="-5">
                <a:latin typeface="Barlow"/>
                <a:cs typeface="Barlow"/>
              </a:rPr>
              <a:t>a</a:t>
            </a:r>
            <a:r>
              <a:rPr dirty="0" sz="600">
                <a:latin typeface="Barlow"/>
                <a:cs typeface="Barlow"/>
              </a:rPr>
              <a:t>w</a:t>
            </a:r>
            <a:r>
              <a:rPr dirty="0" sz="600" spc="-10">
                <a:latin typeface="Barlow"/>
                <a:cs typeface="Barlow"/>
              </a:rPr>
              <a:t>n</a:t>
            </a:r>
            <a:r>
              <a:rPr dirty="0" sz="600">
                <a:latin typeface="Barlow"/>
                <a:cs typeface="Barlow"/>
              </a:rPr>
              <a:t>wy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7347" y="6278670"/>
            <a:ext cx="12211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Ulysse Martel </a:t>
            </a:r>
            <a:r>
              <a:rPr dirty="0" sz="600">
                <a:latin typeface="Barlow"/>
                <a:cs typeface="Barlow"/>
              </a:rPr>
              <a:t>&amp; </a:t>
            </a:r>
            <a:r>
              <a:rPr dirty="0" sz="600" spc="-5">
                <a:latin typeface="Barlow"/>
                <a:cs typeface="Barlow"/>
              </a:rPr>
              <a:t>Candice </a:t>
            </a:r>
            <a:r>
              <a:rPr dirty="0" sz="600" spc="-10">
                <a:latin typeface="Barlow"/>
                <a:cs typeface="Barlow"/>
              </a:rPr>
              <a:t>Joyce</a:t>
            </a:r>
            <a:r>
              <a:rPr dirty="0" sz="600" spc="-1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Blanc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587347" y="4556702"/>
            <a:ext cx="4476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Danny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Jones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80006" y="4556702"/>
            <a:ext cx="41763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Oskar Zieta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7296" y="10397703"/>
            <a:ext cx="1092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latin typeface="Barlow"/>
                <a:cs typeface="Barlow"/>
              </a:rPr>
              <a:t>91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459908" y="10397703"/>
            <a:ext cx="1333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42303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FURNITURE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3299" y="7716059"/>
            <a:ext cx="128587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Flydende</a:t>
            </a:r>
            <a:r>
              <a:rPr dirty="0" sz="1200" spc="-6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Fluid</a:t>
            </a:r>
            <a:r>
              <a:rPr dirty="0" sz="1200" spc="-1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Smart</a:t>
            </a:r>
            <a:r>
              <a:rPr dirty="0" sz="1200" spc="-10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home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Smart</a:t>
            </a:r>
            <a:r>
              <a:rPr dirty="0" sz="1200" spc="-1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home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03238" y="1812083"/>
            <a:ext cx="162306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Asymmetrisk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Asymmetrical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Digitalt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manipuleret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Digitally</a:t>
            </a:r>
            <a:r>
              <a:rPr dirty="0" sz="1200" spc="-6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manipulated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3D-printede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lag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3D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printed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layers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1872005"/>
            <a:ext cx="4176001" cy="2787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88001" y="1872005"/>
            <a:ext cx="2051989" cy="2787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64002" y="4731105"/>
            <a:ext cx="4175997" cy="2609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004" y="4731105"/>
            <a:ext cx="2051995" cy="2610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004" y="7413104"/>
            <a:ext cx="4175995" cy="25948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784000" y="4731105"/>
            <a:ext cx="2796000" cy="2610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80000" y="1872005"/>
            <a:ext cx="4176000" cy="27870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79993" y="4731105"/>
            <a:ext cx="3432009" cy="26099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279993" y="7413104"/>
            <a:ext cx="3432009" cy="25949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784000" y="7413104"/>
            <a:ext cx="2796006" cy="25948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4498200"/>
            <a:ext cx="6356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Satyendra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Pakhalé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99" y="7180211"/>
            <a:ext cx="4279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Léa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Mestres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299" y="9847135"/>
            <a:ext cx="3314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Samsung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9314" y="9847135"/>
            <a:ext cx="3917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Zaha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Hadid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314" y="7180211"/>
            <a:ext cx="3867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Odd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Matter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4498200"/>
            <a:ext cx="5156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Atang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Tshikare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47296" y="4498200"/>
            <a:ext cx="6604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Cecilia Xinyu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Zhang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830493" y="9847135"/>
            <a:ext cx="10375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Philipp </a:t>
            </a:r>
            <a:r>
              <a:rPr dirty="0" sz="600" spc="-5">
                <a:latin typeface="Barlow"/>
                <a:cs typeface="Barlow"/>
              </a:rPr>
              <a:t>Aduatz </a:t>
            </a:r>
            <a:r>
              <a:rPr dirty="0" sz="600">
                <a:latin typeface="Barlow"/>
                <a:cs typeface="Barlow"/>
              </a:rPr>
              <a:t>x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Incremental3d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30493" y="7180211"/>
            <a:ext cx="45465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Karl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Springer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23297" y="7180211"/>
            <a:ext cx="3968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Oskar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Zieta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6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58384" y="10397703"/>
            <a:ext cx="1346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2090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LIGHTING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1812059"/>
            <a:ext cx="1612900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Sorte</a:t>
            </a:r>
            <a:r>
              <a:rPr dirty="0" sz="1200" spc="-9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huller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Black</a:t>
            </a:r>
            <a:r>
              <a:rPr dirty="0" sz="1200" spc="-1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holes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20">
                <a:latin typeface="Gotham"/>
                <a:cs typeface="Gotham"/>
              </a:rPr>
              <a:t>Lysterapi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therapy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Laboratorieinspireret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Lab-inspired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Sci-fi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detaljer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Sci-fi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Lysreflektioner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reflections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004" y="5310003"/>
            <a:ext cx="2052002" cy="4697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4002" y="1872005"/>
            <a:ext cx="4176001" cy="2411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4002" y="4355998"/>
            <a:ext cx="4176001" cy="2412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88001" y="6840004"/>
            <a:ext cx="2051989" cy="3167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4002" y="6840004"/>
            <a:ext cx="2051989" cy="31679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79993" y="1872005"/>
            <a:ext cx="2052002" cy="3077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03992" y="1871992"/>
            <a:ext cx="4176001" cy="30780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5021999"/>
            <a:ext cx="3150006" cy="49859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501996" y="5021999"/>
            <a:ext cx="3077997" cy="25649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502000" y="7659003"/>
            <a:ext cx="3078006" cy="23489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202936" y="4123103"/>
            <a:ext cx="577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Jonathan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Sullam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23263" y="6607071"/>
            <a:ext cx="948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Patrick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Naggar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for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Veronese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64" y="9847095"/>
            <a:ext cx="6083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Il </a:t>
            </a:r>
            <a:r>
              <a:rPr dirty="0" sz="600" spc="-5">
                <a:latin typeface="Barlow"/>
                <a:cs typeface="Barlow"/>
              </a:rPr>
              <a:t>Pezzo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Mancante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3263" y="9847095"/>
            <a:ext cx="3638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Pentalight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47262" y="9847095"/>
            <a:ext cx="6775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Furthermore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280" y="9847095"/>
            <a:ext cx="4140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Ingo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Maurer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61244" y="9847095"/>
            <a:ext cx="5365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Nathanael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Hunt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61244" y="7426068"/>
            <a:ext cx="3549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Minimalux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3278" y="4789091"/>
            <a:ext cx="4845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Simone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Smelt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39280" y="4789091"/>
            <a:ext cx="5848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Panter </a:t>
            </a:r>
            <a:r>
              <a:rPr dirty="0" sz="600">
                <a:latin typeface="Barlow"/>
                <a:cs typeface="Barlow"/>
              </a:rPr>
              <a:t>&amp;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Tourron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7296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462041" y="10397703"/>
            <a:ext cx="1308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7289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ART</a:t>
            </a:r>
            <a:r>
              <a:rPr dirty="0" sz="1400" spc="47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&amp;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55314" y="983211"/>
            <a:ext cx="19100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54" b="1">
                <a:latin typeface="Gotham"/>
                <a:cs typeface="Gotham"/>
              </a:rPr>
              <a:t>ARCHITECTURE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289" y="983211"/>
            <a:ext cx="8959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40" b="1">
                <a:latin typeface="Gotham"/>
                <a:cs typeface="Gotham"/>
              </a:rPr>
              <a:t>RE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175" b="1">
                <a:latin typeface="Gotham"/>
                <a:cs typeface="Gotham"/>
              </a:rPr>
              <a:t>TAIL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00" y="1812059"/>
            <a:ext cx="1799589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Alternative </a:t>
            </a:r>
            <a:r>
              <a:rPr dirty="0" sz="1200" spc="-5">
                <a:latin typeface="Gotham"/>
                <a:cs typeface="Gotham"/>
              </a:rPr>
              <a:t>universer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Altenate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universes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20">
                <a:latin typeface="Gotham"/>
                <a:cs typeface="Gotham"/>
              </a:rPr>
              <a:t>Lysterapi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therapy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Digitale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projektioner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Digital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projections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Psykedeliske</a:t>
            </a:r>
            <a:r>
              <a:rPr dirty="0" sz="1200" spc="-3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oplevelser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Psycedelic</a:t>
            </a:r>
            <a:r>
              <a:rPr dirty="0" sz="1200" spc="-4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experiences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Selvlysende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Luminous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1872018"/>
            <a:ext cx="2519997" cy="37799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31997" y="1872018"/>
            <a:ext cx="3707993" cy="3779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24007" y="5724003"/>
            <a:ext cx="2615996" cy="428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004" y="5724003"/>
            <a:ext cx="3612007" cy="428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03992" y="1872005"/>
            <a:ext cx="4176001" cy="26519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404000" y="4596003"/>
            <a:ext cx="4175993" cy="28919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04000" y="7559992"/>
            <a:ext cx="4175993" cy="24480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279993" y="5584202"/>
            <a:ext cx="2052002" cy="44237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09691" y="5491102"/>
            <a:ext cx="7886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Ann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Veronica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Janssens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691" y="9847075"/>
            <a:ext cx="5892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Lita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Albuquerque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83293" y="9847075"/>
            <a:ext cx="44195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Maurice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Agis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28403" y="5435993"/>
            <a:ext cx="777875" cy="22034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717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565"/>
              </a:spcBef>
            </a:pPr>
            <a:r>
              <a:rPr dirty="0" sz="600" spc="-5">
                <a:latin typeface="Barlow"/>
                <a:cs typeface="Barlow"/>
              </a:rPr>
              <a:t>Eduard</a:t>
            </a:r>
            <a:r>
              <a:rPr dirty="0" sz="600" spc="-1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Eremchuk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63276" y="4363123"/>
            <a:ext cx="6280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Eduardo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Cardenas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63276" y="7327151"/>
            <a:ext cx="5397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Sabine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Marcelis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63276" y="9847160"/>
            <a:ext cx="4559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Swine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277" y="9847160"/>
            <a:ext cx="7886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Ann </a:t>
            </a:r>
            <a:r>
              <a:rPr dirty="0" sz="600" spc="-5">
                <a:latin typeface="Barlow"/>
                <a:cs typeface="Barlow"/>
              </a:rPr>
              <a:t>Veronica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Janssens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296" y="10397703"/>
            <a:ext cx="1270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461635" y="10397703"/>
            <a:ext cx="1314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5182151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Consumers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 are complex, intricate creatures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 full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swing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exploring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enjoying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‘good’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hybrid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best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worlds are combined.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good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in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oozes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innumerable possibilities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combination  options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preference 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limitations,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which no longer is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‘either-or’,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rather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‘both-and’,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different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lifestyles,  cultures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convictions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can 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freely crossed, exchanged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flexed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- all depending 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desire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need.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6782694"/>
            <a:ext cx="2941955" cy="2515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hybrid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enjoy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(real) red steak  from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butcher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home-made bearnaise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sauce,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hand-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french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fries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home-grown tomatoes from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kitchen  garden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the one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day,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vegan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quick meal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our sub-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scription-based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convenience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meal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box,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other.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We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wear  biodegradable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faux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fur made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corn,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while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enjoy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rent-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ed quality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sofa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real leather.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We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tickets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avatar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go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virtual concert in a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‘third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space’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also prioritise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wandering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hours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deep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quiet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calm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forest. 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We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travel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long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distance,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inclusive package holidays,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while also booking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stay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at 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organic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off-grid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silent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retreat. 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We</a:t>
            </a:r>
            <a:r>
              <a:rPr dirty="0" sz="900" spc="1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digital one-off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outfits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only one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appearance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Instagram,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while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also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consciously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choose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wear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 same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recycable clothes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several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times 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real</a:t>
            </a:r>
            <a:r>
              <a:rPr dirty="0" sz="900" spc="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world.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9450341"/>
            <a:ext cx="294195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 more hybrid products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services 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cross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several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opposing elements at one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time.  Whether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this is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perfect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mix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between grey</a:t>
            </a:r>
            <a:r>
              <a:rPr dirty="0" sz="900" spc="8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beige,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4099" y="3529582"/>
            <a:ext cx="385191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3045" marR="5080" indent="-220979">
              <a:lnSpc>
                <a:spcPct val="125000"/>
              </a:lnSpc>
              <a:spcBef>
                <a:spcPts val="100"/>
              </a:spcBef>
            </a:pPr>
            <a:r>
              <a:rPr dirty="0" sz="1200" i="1">
                <a:solidFill>
                  <a:srgbClr val="706F6F"/>
                </a:solidFill>
                <a:latin typeface="Barlow"/>
                <a:cs typeface="Barlow"/>
              </a:rPr>
              <a:t>”a </a:t>
            </a:r>
            <a:r>
              <a:rPr dirty="0" sz="1200" spc="-5" i="1">
                <a:solidFill>
                  <a:srgbClr val="706F6F"/>
                </a:solidFill>
                <a:latin typeface="Barlow"/>
                <a:cs typeface="Barlow"/>
              </a:rPr>
              <a:t>person </a:t>
            </a:r>
            <a:r>
              <a:rPr dirty="0" sz="1200" i="1">
                <a:solidFill>
                  <a:srgbClr val="706F6F"/>
                </a:solidFill>
                <a:latin typeface="Barlow"/>
                <a:cs typeface="Barlow"/>
              </a:rPr>
              <a:t>or </a:t>
            </a:r>
            <a:r>
              <a:rPr dirty="0" sz="1200" spc="-5" i="1">
                <a:solidFill>
                  <a:srgbClr val="706F6F"/>
                </a:solidFill>
                <a:latin typeface="Barlow"/>
                <a:cs typeface="Barlow"/>
              </a:rPr>
              <a:t>group of persons produced </a:t>
            </a:r>
            <a:r>
              <a:rPr dirty="0" sz="1200" spc="-10" i="1">
                <a:solidFill>
                  <a:srgbClr val="706F6F"/>
                </a:solidFill>
                <a:latin typeface="Barlow"/>
                <a:cs typeface="Barlow"/>
              </a:rPr>
              <a:t>by </a:t>
            </a:r>
            <a:r>
              <a:rPr dirty="0" sz="1200" i="1">
                <a:solidFill>
                  <a:srgbClr val="706F6F"/>
                </a:solidFill>
                <a:latin typeface="Barlow"/>
                <a:cs typeface="Barlow"/>
              </a:rPr>
              <a:t>the </a:t>
            </a:r>
            <a:r>
              <a:rPr dirty="0" sz="1200" spc="-5" i="1">
                <a:solidFill>
                  <a:srgbClr val="706F6F"/>
                </a:solidFill>
                <a:latin typeface="Barlow"/>
                <a:cs typeface="Barlow"/>
              </a:rPr>
              <a:t>interaction </a:t>
            </a:r>
            <a:r>
              <a:rPr dirty="0" sz="1200" i="1">
                <a:solidFill>
                  <a:srgbClr val="706F6F"/>
                </a:solidFill>
                <a:latin typeface="Barlow"/>
                <a:cs typeface="Barlow"/>
              </a:rPr>
              <a:t>or  </a:t>
            </a:r>
            <a:r>
              <a:rPr dirty="0" sz="1200" spc="-5" i="1">
                <a:solidFill>
                  <a:srgbClr val="706F6F"/>
                </a:solidFill>
                <a:latin typeface="Barlow"/>
                <a:cs typeface="Barlow"/>
              </a:rPr>
              <a:t>crossbreeding of </a:t>
            </a:r>
            <a:r>
              <a:rPr dirty="0" sz="1200" spc="-10" i="1">
                <a:solidFill>
                  <a:srgbClr val="706F6F"/>
                </a:solidFill>
                <a:latin typeface="Barlow"/>
                <a:cs typeface="Barlow"/>
              </a:rPr>
              <a:t>two </a:t>
            </a:r>
            <a:r>
              <a:rPr dirty="0" sz="1200" spc="-5" i="1">
                <a:solidFill>
                  <a:srgbClr val="706F6F"/>
                </a:solidFill>
                <a:latin typeface="Barlow"/>
                <a:cs typeface="Barlow"/>
              </a:rPr>
              <a:t>unlike cultures, traditions, </a:t>
            </a:r>
            <a:r>
              <a:rPr dirty="0" sz="1200" spc="-20" i="1">
                <a:solidFill>
                  <a:srgbClr val="706F6F"/>
                </a:solidFill>
                <a:latin typeface="Barlow"/>
                <a:cs typeface="Barlow"/>
              </a:rPr>
              <a:t>etc.</a:t>
            </a:r>
            <a:r>
              <a:rPr dirty="0" sz="1200" spc="4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1200" i="1">
                <a:solidFill>
                  <a:srgbClr val="706F6F"/>
                </a:solidFill>
                <a:latin typeface="Barlow"/>
                <a:cs typeface="Barlow"/>
              </a:rPr>
              <a:t>”</a:t>
            </a:r>
            <a:endParaRPr sz="12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7431" y="1806865"/>
            <a:ext cx="3225165" cy="1197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4765">
              <a:lnSpc>
                <a:spcPct val="100000"/>
              </a:lnSpc>
              <a:spcBef>
                <a:spcPts val="100"/>
              </a:spcBef>
            </a:pPr>
            <a:r>
              <a:rPr dirty="0" sz="1000" spc="130" b="1">
                <a:solidFill>
                  <a:srgbClr val="706F6F"/>
                </a:solidFill>
                <a:latin typeface="Gotham"/>
                <a:cs typeface="Gotham"/>
              </a:rPr>
              <a:t>PEJ </a:t>
            </a:r>
            <a:r>
              <a:rPr dirty="0" sz="1000" spc="160" b="1">
                <a:solidFill>
                  <a:srgbClr val="706F6F"/>
                </a:solidFill>
                <a:latin typeface="Gotham"/>
                <a:cs typeface="Gotham"/>
              </a:rPr>
              <a:t>TREND </a:t>
            </a:r>
            <a:r>
              <a:rPr dirty="0" sz="1000" b="1">
                <a:solidFill>
                  <a:srgbClr val="706F6F"/>
                </a:solidFill>
                <a:latin typeface="Gotham"/>
                <a:cs typeface="Gotham"/>
              </a:rPr>
              <a:t>A </a:t>
            </a:r>
            <a:r>
              <a:rPr dirty="0" sz="1000" spc="180" b="1">
                <a:solidFill>
                  <a:srgbClr val="706F6F"/>
                </a:solidFill>
                <a:latin typeface="Gotham"/>
                <a:cs typeface="Gotham"/>
              </a:rPr>
              <a:t>UTUMN/WINTER </a:t>
            </a:r>
            <a:r>
              <a:rPr dirty="0" sz="1000" spc="130" b="1">
                <a:solidFill>
                  <a:srgbClr val="706F6F"/>
                </a:solidFill>
                <a:latin typeface="Gotham"/>
                <a:cs typeface="Gotham"/>
              </a:rPr>
              <a:t>21/</a:t>
            </a:r>
            <a:r>
              <a:rPr dirty="0" sz="1000" spc="20" b="1">
                <a:solidFill>
                  <a:srgbClr val="706F6F"/>
                </a:solidFill>
                <a:latin typeface="Gotham"/>
                <a:cs typeface="Gotham"/>
              </a:rPr>
              <a:t> </a:t>
            </a:r>
            <a:r>
              <a:rPr dirty="0" sz="1000" spc="100" b="1">
                <a:solidFill>
                  <a:srgbClr val="706F6F"/>
                </a:solidFill>
                <a:latin typeface="Gotham"/>
                <a:cs typeface="Gotham"/>
              </a:rPr>
              <a:t>22</a:t>
            </a:r>
            <a:r>
              <a:rPr dirty="0" sz="1000" spc="-100" b="1">
                <a:solidFill>
                  <a:srgbClr val="706F6F"/>
                </a:solidFill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5000" b="1">
                <a:solidFill>
                  <a:srgbClr val="706F6F"/>
                </a:solidFill>
                <a:latin typeface="Gotham"/>
                <a:cs typeface="Gotham"/>
              </a:rPr>
              <a:t>H</a:t>
            </a:r>
            <a:r>
              <a:rPr dirty="0" sz="5000" spc="-520" b="1">
                <a:solidFill>
                  <a:srgbClr val="706F6F"/>
                </a:solidFill>
                <a:latin typeface="Gotham"/>
                <a:cs typeface="Gotham"/>
              </a:rPr>
              <a:t> </a:t>
            </a:r>
            <a:r>
              <a:rPr dirty="0" sz="5000" b="1">
                <a:solidFill>
                  <a:srgbClr val="706F6F"/>
                </a:solidFill>
                <a:latin typeface="Gotham"/>
                <a:cs typeface="Gotham"/>
              </a:rPr>
              <a:t>Y</a:t>
            </a:r>
            <a:r>
              <a:rPr dirty="0" sz="5000" spc="-520" b="1">
                <a:solidFill>
                  <a:srgbClr val="706F6F"/>
                </a:solidFill>
                <a:latin typeface="Gotham"/>
                <a:cs typeface="Gotham"/>
              </a:rPr>
              <a:t> </a:t>
            </a:r>
            <a:r>
              <a:rPr dirty="0" sz="5000" b="1">
                <a:solidFill>
                  <a:srgbClr val="706F6F"/>
                </a:solidFill>
                <a:latin typeface="Gotham"/>
                <a:cs typeface="Gotham"/>
              </a:rPr>
              <a:t>B</a:t>
            </a:r>
            <a:r>
              <a:rPr dirty="0" sz="5000" spc="-520" b="1">
                <a:solidFill>
                  <a:srgbClr val="706F6F"/>
                </a:solidFill>
                <a:latin typeface="Gotham"/>
                <a:cs typeface="Gotham"/>
              </a:rPr>
              <a:t> </a:t>
            </a:r>
            <a:r>
              <a:rPr dirty="0" sz="5000" b="1">
                <a:solidFill>
                  <a:srgbClr val="706F6F"/>
                </a:solidFill>
                <a:latin typeface="Gotham"/>
                <a:cs typeface="Gotham"/>
              </a:rPr>
              <a:t>R</a:t>
            </a:r>
            <a:r>
              <a:rPr dirty="0" sz="5000" spc="-520" b="1">
                <a:solidFill>
                  <a:srgbClr val="706F6F"/>
                </a:solidFill>
                <a:latin typeface="Gotham"/>
                <a:cs typeface="Gotham"/>
              </a:rPr>
              <a:t> </a:t>
            </a:r>
            <a:r>
              <a:rPr dirty="0" sz="5000" b="1">
                <a:solidFill>
                  <a:srgbClr val="706F6F"/>
                </a:solidFill>
                <a:latin typeface="Gotham"/>
                <a:cs typeface="Gotham"/>
              </a:rPr>
              <a:t>I</a:t>
            </a:r>
            <a:r>
              <a:rPr dirty="0" sz="5000" spc="-520" b="1">
                <a:solidFill>
                  <a:srgbClr val="706F6F"/>
                </a:solidFill>
                <a:latin typeface="Gotham"/>
                <a:cs typeface="Gotham"/>
              </a:rPr>
              <a:t> </a:t>
            </a:r>
            <a:r>
              <a:rPr dirty="0" sz="5000" b="1">
                <a:solidFill>
                  <a:srgbClr val="706F6F"/>
                </a:solidFill>
                <a:latin typeface="Gotham"/>
                <a:cs typeface="Gotham"/>
              </a:rPr>
              <a:t>D</a:t>
            </a:r>
            <a:endParaRPr sz="5000">
              <a:latin typeface="Gotham"/>
              <a:cs typeface="Gotham"/>
            </a:endParaRPr>
          </a:p>
          <a:p>
            <a:pPr algn="ctr" marL="16510">
              <a:lnSpc>
                <a:spcPct val="100000"/>
              </a:lnSpc>
              <a:spcBef>
                <a:spcPts val="100"/>
              </a:spcBef>
            </a:pPr>
            <a:r>
              <a:rPr dirty="0" sz="1600" spc="80">
                <a:solidFill>
                  <a:srgbClr val="706F6F"/>
                </a:solidFill>
                <a:latin typeface="Arial"/>
                <a:cs typeface="Arial"/>
              </a:rPr>
              <a:t>/ˈhʌɪbrɪd/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11300" y="5182151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clinical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technology packaged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soft, organic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forms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 a  simple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white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T-shirt,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augmented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reality,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comes  alive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Instagram,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autumn/winter 21/22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 is filled 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optimal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and unique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options.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 this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allows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us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‘good’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also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contributes positively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solving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problems around</a:t>
            </a:r>
            <a:r>
              <a:rPr dirty="0" sz="900" spc="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11300" y="6426992"/>
            <a:ext cx="2941955" cy="2159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many expectations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possibilities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seem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pretty complex. But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hybrid consumers are masters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at navigating.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know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short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waste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cious time on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lot of options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not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accordance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 their needs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values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able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make conscious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selections and deselections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what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really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means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something.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Therefore,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involve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themselves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brands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 experiences,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greater extent embrace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hybrid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way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thinking,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getting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worlds, make room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simplicity,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honesty,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accommodate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no  longer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‘either-or’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but ‘both-and’.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11300" y="8738938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Welcome 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autumn/winter 21/22 season,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is filled 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hybrid consumer durables, design, colours, materials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branding strategies,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which  oozes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new,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simpler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possibilities,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focused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concepts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optimal experiences.  Altogether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optimistic,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vigilant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aware con-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sumer at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control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panel.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67308" y="1808815"/>
            <a:ext cx="19119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90" b="1">
                <a:solidFill>
                  <a:srgbClr val="706F6F"/>
                </a:solidFill>
                <a:latin typeface="Gotham"/>
                <a:cs typeface="Gotham"/>
              </a:rPr>
              <a:t>12 </a:t>
            </a:r>
            <a:r>
              <a:rPr dirty="0" sz="900" spc="135" b="1">
                <a:solidFill>
                  <a:srgbClr val="706F6F"/>
                </a:solidFill>
                <a:latin typeface="Gotham"/>
                <a:cs typeface="Gotham"/>
              </a:rPr>
              <a:t>IDEA </a:t>
            </a:r>
            <a:r>
              <a:rPr dirty="0" sz="900" b="1">
                <a:solidFill>
                  <a:srgbClr val="706F6F"/>
                </a:solidFill>
                <a:latin typeface="Gotham"/>
                <a:cs typeface="Gotham"/>
              </a:rPr>
              <a:t>S </a:t>
            </a:r>
            <a:r>
              <a:rPr dirty="0" sz="900" spc="120" b="1">
                <a:solidFill>
                  <a:srgbClr val="706F6F"/>
                </a:solidFill>
                <a:latin typeface="Gotham"/>
                <a:cs typeface="Gotham"/>
              </a:rPr>
              <a:t>FOR </a:t>
            </a:r>
            <a:r>
              <a:rPr dirty="0" sz="900" spc="45" b="1">
                <a:solidFill>
                  <a:srgbClr val="706F6F"/>
                </a:solidFill>
                <a:latin typeface="Gotham"/>
                <a:cs typeface="Gotham"/>
              </a:rPr>
              <a:t>AW </a:t>
            </a:r>
            <a:r>
              <a:rPr dirty="0" sz="900" spc="120" b="1">
                <a:solidFill>
                  <a:srgbClr val="706F6F"/>
                </a:solidFill>
                <a:latin typeface="Gotham"/>
                <a:cs typeface="Gotham"/>
              </a:rPr>
              <a:t>21/</a:t>
            </a:r>
            <a:r>
              <a:rPr dirty="0" sz="900" spc="-195" b="1">
                <a:solidFill>
                  <a:srgbClr val="706F6F"/>
                </a:solidFill>
                <a:latin typeface="Gotham"/>
                <a:cs typeface="Gotham"/>
              </a:rPr>
              <a:t> </a:t>
            </a:r>
            <a:r>
              <a:rPr dirty="0" sz="900" spc="90" b="1">
                <a:solidFill>
                  <a:srgbClr val="706F6F"/>
                </a:solidFill>
                <a:latin typeface="Gotham"/>
                <a:cs typeface="Gotham"/>
              </a:rPr>
              <a:t>22</a:t>
            </a:r>
            <a:r>
              <a:rPr dirty="0" sz="900" spc="-90" b="1">
                <a:solidFill>
                  <a:srgbClr val="706F6F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67300" y="2068430"/>
            <a:ext cx="3926840" cy="574484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just" marL="300355" marR="5080" indent="-288290">
              <a:lnSpc>
                <a:spcPct val="115399"/>
              </a:lnSpc>
              <a:spcBef>
                <a:spcPts val="204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Make more cross-over collaborations, which benefit from 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meaningful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competencies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personalities across</a:t>
            </a:r>
            <a:r>
              <a:rPr dirty="0" sz="900" spc="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industries.</a:t>
            </a:r>
            <a:endParaRPr sz="900">
              <a:latin typeface="Barlow"/>
              <a:cs typeface="Barlow"/>
            </a:endParaRPr>
          </a:p>
          <a:p>
            <a:pPr algn="just" marL="300355" marR="5715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‘less-is-more’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embrace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confused customer pressed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time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carefully curated collections,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fewer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options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few,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but good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items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‘shelves’.</a:t>
            </a:r>
            <a:endParaRPr sz="900">
              <a:latin typeface="Barlow"/>
              <a:cs typeface="Barlow"/>
            </a:endParaRPr>
          </a:p>
          <a:p>
            <a:pPr algn="just" marL="300355" marR="5715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Create more personal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shopping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artificial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intelligence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both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luxurious 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affordable,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easy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buying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 at-  tracts customers instead of price</a:t>
            </a:r>
            <a:r>
              <a:rPr dirty="0" sz="900" spc="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discounts.</a:t>
            </a:r>
            <a:endParaRPr sz="900">
              <a:latin typeface="Barlow"/>
              <a:cs typeface="Barlow"/>
            </a:endParaRPr>
          </a:p>
          <a:p>
            <a:pPr algn="just" marL="300355" marR="5715" indent="-288290">
              <a:lnSpc>
                <a:spcPct val="122500"/>
              </a:lnSpc>
              <a:spcBef>
                <a:spcPts val="415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Become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involved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peer-to-peer marketplaces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let your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loyal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customers  represent your brand by reviewing,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choosing and selling their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favourite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products through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personal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landing</a:t>
            </a:r>
            <a:r>
              <a:rPr dirty="0" sz="900" spc="1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page.</a:t>
            </a:r>
            <a:endParaRPr sz="900">
              <a:latin typeface="Barlow"/>
              <a:cs typeface="Barlow"/>
            </a:endParaRPr>
          </a:p>
          <a:p>
            <a:pPr algn="just" marL="300355" marR="5715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Relaunch already existing, well-functioning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oblivion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together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newly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designed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products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stories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bring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value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your marketing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your</a:t>
            </a:r>
            <a:r>
              <a:rPr dirty="0" sz="900" spc="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selection.</a:t>
            </a:r>
            <a:endParaRPr sz="900">
              <a:latin typeface="Barlow"/>
              <a:cs typeface="Barlow"/>
            </a:endParaRPr>
          </a:p>
          <a:p>
            <a:pPr algn="just" marL="300355" marR="5715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Use online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ratings,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reviews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sales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data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curate product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selections in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physical stores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allow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digital retail world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melt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together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even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more.</a:t>
            </a:r>
            <a:endParaRPr sz="900">
              <a:latin typeface="Barlow"/>
              <a:cs typeface="Barlow"/>
            </a:endParaRPr>
          </a:p>
          <a:p>
            <a:pPr algn="just" marL="300355" marR="5715" indent="-288290">
              <a:lnSpc>
                <a:spcPct val="124900"/>
              </a:lnSpc>
              <a:spcBef>
                <a:spcPts val="38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Invest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re-commerce strategies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greater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‘after-care’ focus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such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‘rent-to-own’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collections, fix &amp; repair and buy-back initiatives. Also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sider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whether your customers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return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used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items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exchange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 products.</a:t>
            </a:r>
            <a:endParaRPr sz="900">
              <a:latin typeface="Barlow"/>
              <a:cs typeface="Barlow"/>
            </a:endParaRPr>
          </a:p>
          <a:p>
            <a:pPr algn="just" marL="300355" marR="5715" indent="-288290">
              <a:lnSpc>
                <a:spcPct val="122500"/>
              </a:lnSpc>
              <a:spcBef>
                <a:spcPts val="420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Step into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virtual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‘third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space’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customer group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</a:t>
            </a:r>
            <a:r>
              <a:rPr dirty="0" sz="900" spc="-8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wants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spend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money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digital products, experiences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merchandise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 online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avatars.</a:t>
            </a:r>
            <a:endParaRPr sz="900">
              <a:latin typeface="Barlow"/>
              <a:cs typeface="Barlow"/>
            </a:endParaRPr>
          </a:p>
          <a:p>
            <a:pPr algn="just" marL="300355" marR="5715" indent="-288290">
              <a:lnSpc>
                <a:spcPct val="122500"/>
              </a:lnSpc>
              <a:spcBef>
                <a:spcPts val="415"/>
              </a:spcBef>
              <a:buClr>
                <a:srgbClr val="C6C6C6"/>
              </a:buClr>
              <a:buSzPct val="144444"/>
              <a:buFont typeface="Gotham"/>
              <a:buAutoNum type="arabicPeriod"/>
              <a:tabLst>
                <a:tab pos="300990" algn="l"/>
              </a:tabLst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Make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physical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shopping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 more entertaining, share-friendly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memorable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‘’retail theatre’ concept,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gives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store  experience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special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character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worth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journey.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67300" y="7895239"/>
            <a:ext cx="3926204" cy="55943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just" marL="300355" marR="5080" indent="-288290">
              <a:lnSpc>
                <a:spcPts val="1400"/>
              </a:lnSpc>
              <a:spcBef>
                <a:spcPts val="200"/>
              </a:spcBef>
            </a:pPr>
            <a:r>
              <a:rPr dirty="0" sz="1300" b="1">
                <a:solidFill>
                  <a:srgbClr val="C6C6C6"/>
                </a:solidFill>
                <a:latin typeface="Gotham"/>
                <a:cs typeface="Gotham"/>
              </a:rPr>
              <a:t>10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Experiment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‘tryvertising’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retail concept 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try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your products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under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optimal conditions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before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buy.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Service,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credibility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marketing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one and the same</a:t>
            </a:r>
            <a:r>
              <a:rPr dirty="0" sz="900" spc="1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concept.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67300" y="8536639"/>
            <a:ext cx="3926204" cy="73723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just" marL="300355" marR="5080" indent="-288290">
              <a:lnSpc>
                <a:spcPts val="1400"/>
              </a:lnSpc>
              <a:spcBef>
                <a:spcPts val="200"/>
              </a:spcBef>
            </a:pPr>
            <a:r>
              <a:rPr dirty="0" sz="1300" b="1">
                <a:solidFill>
                  <a:srgbClr val="C6C6C6"/>
                </a:solidFill>
                <a:latin typeface="Gotham"/>
                <a:cs typeface="Gotham"/>
              </a:rPr>
              <a:t>11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Get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know Gen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Z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better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needs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authentic, Instagramable  experiences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a tight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budget. They are your future customers.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Nor should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you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forget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many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singles who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willing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buy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hungry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atten-  tion.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67300" y="9355839"/>
            <a:ext cx="3925570" cy="38163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300355" marR="5080" indent="-288290">
              <a:lnSpc>
                <a:spcPts val="1400"/>
              </a:lnSpc>
              <a:spcBef>
                <a:spcPts val="200"/>
              </a:spcBef>
            </a:pPr>
            <a:r>
              <a:rPr dirty="0" sz="1300" b="1">
                <a:solidFill>
                  <a:srgbClr val="C6C6C6"/>
                </a:solidFill>
                <a:latin typeface="Gotham"/>
                <a:cs typeface="Gotham"/>
              </a:rPr>
              <a:t>12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growing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demand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seasonless products 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also function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across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seasons and times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year.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404642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297" y="10397703"/>
            <a:ext cx="787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474945" y="10397703"/>
            <a:ext cx="1181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111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</a:t>
            </a:r>
            <a:r>
              <a:rPr dirty="0" sz="1400" spc="505" b="1">
                <a:latin typeface="Gotham"/>
                <a:cs typeface="Gotham"/>
              </a:rPr>
              <a:t> </a:t>
            </a:r>
            <a:r>
              <a:rPr dirty="0" sz="1400" spc="250" b="1">
                <a:latin typeface="Gotham"/>
                <a:cs typeface="Gotham"/>
              </a:rPr>
              <a:t>DIRECTIONS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98" y="1836434"/>
            <a:ext cx="152400" cy="170243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01 </a:t>
            </a:r>
            <a:r>
              <a:rPr dirty="0" sz="900" spc="140" b="1">
                <a:latin typeface="Gotham"/>
                <a:cs typeface="Gotham"/>
              </a:rPr>
              <a:t>DIGITAL </a:t>
            </a:r>
            <a:r>
              <a:rPr dirty="0" sz="900" b="1">
                <a:latin typeface="Gotham"/>
                <a:cs typeface="Gotham"/>
              </a:rPr>
              <a:t>C </a:t>
            </a:r>
            <a:r>
              <a:rPr dirty="0" sz="900" spc="90" b="1">
                <a:latin typeface="Gotham"/>
                <a:cs typeface="Gotham"/>
              </a:rPr>
              <a:t>OL</a:t>
            </a:r>
            <a:r>
              <a:rPr dirty="0" sz="900" spc="-170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OURS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298" y="6354428"/>
            <a:ext cx="152400" cy="1872614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02 </a:t>
            </a:r>
            <a:r>
              <a:rPr dirty="0" sz="900" spc="150" b="1">
                <a:latin typeface="Gotham"/>
                <a:cs typeface="Gotham"/>
              </a:rPr>
              <a:t>OPTICAL </a:t>
            </a:r>
            <a:r>
              <a:rPr dirty="0" sz="900" spc="120" b="1">
                <a:latin typeface="Gotham"/>
                <a:cs typeface="Gotham"/>
              </a:rPr>
              <a:t>ILL</a:t>
            </a:r>
            <a:r>
              <a:rPr dirty="0" sz="900" spc="-40" b="1">
                <a:latin typeface="Gotham"/>
                <a:cs typeface="Gotham"/>
              </a:rPr>
              <a:t> </a:t>
            </a:r>
            <a:r>
              <a:rPr dirty="0" sz="900" spc="150" b="1">
                <a:latin typeface="Gotham"/>
                <a:cs typeface="Gotham"/>
              </a:rPr>
              <a:t>USIONS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51" y="1836378"/>
            <a:ext cx="152400" cy="136144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03 </a:t>
            </a:r>
            <a:r>
              <a:rPr dirty="0" sz="900" spc="90" b="1">
                <a:latin typeface="Gotham"/>
                <a:cs typeface="Gotham"/>
              </a:rPr>
              <a:t>PS </a:t>
            </a:r>
            <a:r>
              <a:rPr dirty="0" sz="900" b="1">
                <a:latin typeface="Gotham"/>
                <a:cs typeface="Gotham"/>
              </a:rPr>
              <a:t>Y</a:t>
            </a:r>
            <a:r>
              <a:rPr dirty="0" sz="900" spc="-145" b="1">
                <a:latin typeface="Gotham"/>
                <a:cs typeface="Gotham"/>
              </a:rPr>
              <a:t> </a:t>
            </a:r>
            <a:r>
              <a:rPr dirty="0" sz="900" spc="155" b="1">
                <a:latin typeface="Gotham"/>
                <a:cs typeface="Gotham"/>
              </a:rPr>
              <a:t>CHEDELIC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351" y="6354428"/>
            <a:ext cx="152400" cy="117221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90" b="1">
                <a:solidFill>
                  <a:srgbClr val="9D9D9C"/>
                </a:solidFill>
                <a:latin typeface="Gotham"/>
                <a:cs typeface="Gotham"/>
              </a:rPr>
              <a:t>04 </a:t>
            </a:r>
            <a:r>
              <a:rPr dirty="0" sz="900" spc="135" b="1">
                <a:latin typeface="Gotham"/>
                <a:cs typeface="Gotham"/>
              </a:rPr>
              <a:t>SOFT</a:t>
            </a:r>
            <a:r>
              <a:rPr dirty="0" sz="900" spc="185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TECH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9995" y="1872005"/>
            <a:ext cx="1512011" cy="3257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79995" y="6390030"/>
            <a:ext cx="1512011" cy="3257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819997" y="1872005"/>
            <a:ext cx="1512011" cy="3257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819997" y="6390017"/>
            <a:ext cx="1512011" cy="16305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664002" y="1871992"/>
            <a:ext cx="2052002" cy="12659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64002" y="6390017"/>
            <a:ext cx="2052002" cy="1630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403992" y="1871992"/>
            <a:ext cx="2052002" cy="16305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403992" y="6390017"/>
            <a:ext cx="2052002" cy="16305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64002" y="3210014"/>
            <a:ext cx="2052002" cy="191998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664002" y="8089442"/>
            <a:ext cx="2052002" cy="15585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403992" y="3571418"/>
            <a:ext cx="2052002" cy="15585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819997" y="8089442"/>
            <a:ext cx="3636009" cy="15585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788001" y="1872005"/>
            <a:ext cx="2052002" cy="32579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88001" y="6390030"/>
            <a:ext cx="2052002" cy="32579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528003" y="1872005"/>
            <a:ext cx="2052002" cy="325799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528003" y="6390030"/>
            <a:ext cx="2052002" cy="325799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139299" y="4969102"/>
            <a:ext cx="6737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Benjamin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Benmoyal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9299" y="9487076"/>
            <a:ext cx="2444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Lo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e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w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79314" y="9487076"/>
            <a:ext cx="2540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oogle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23344" y="4969102"/>
            <a:ext cx="7562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XYZ </a:t>
            </a:r>
            <a:r>
              <a:rPr dirty="0" sz="600" spc="-5">
                <a:latin typeface="Barlow"/>
                <a:cs typeface="Barlow"/>
              </a:rPr>
              <a:t>Formula by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WGNB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23344" y="2977081"/>
            <a:ext cx="5664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Baptiste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Meyniel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23344" y="9487076"/>
            <a:ext cx="11912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Sam </a:t>
            </a:r>
            <a:r>
              <a:rPr dirty="0" sz="600">
                <a:latin typeface="Barlow"/>
                <a:cs typeface="Barlow"/>
              </a:rPr>
              <a:t>Hecht and Kim </a:t>
            </a:r>
            <a:r>
              <a:rPr dirty="0" sz="600" spc="-5">
                <a:latin typeface="Barlow"/>
                <a:cs typeface="Barlow"/>
              </a:rPr>
              <a:t>Colin </a:t>
            </a:r>
            <a:r>
              <a:rPr dirty="0" sz="600" spc="-10">
                <a:latin typeface="Barlow"/>
                <a:cs typeface="Barlow"/>
              </a:rPr>
              <a:t>for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Fucina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23344" y="7858073"/>
            <a:ext cx="94424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The </a:t>
            </a:r>
            <a:r>
              <a:rPr dirty="0" sz="600" spc="-5">
                <a:latin typeface="Barlow"/>
                <a:cs typeface="Barlow"/>
              </a:rPr>
              <a:t>Ladies’ Room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Collective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463359" y="7858073"/>
            <a:ext cx="3568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Entertech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79390" y="7858073"/>
            <a:ext cx="9779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Nendo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Kakao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Corporation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879390" y="4969102"/>
            <a:ext cx="25907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Êtudes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729194" y="3630725"/>
            <a:ext cx="6705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Caryn Ann</a:t>
            </a:r>
            <a:r>
              <a:rPr dirty="0" sz="600" spc="-6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Bendrick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87434" y="4969102"/>
            <a:ext cx="1033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Marcelo Burlon County of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Milan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63435" y="3340099"/>
            <a:ext cx="3568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Max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Lamb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847420" y="4969102"/>
            <a:ext cx="2749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I</a:t>
            </a:r>
            <a:r>
              <a:rPr dirty="0" sz="600" spc="-5">
                <a:latin typeface="Barlow"/>
                <a:cs typeface="Barlow"/>
              </a:rPr>
              <a:t>c</a:t>
            </a:r>
            <a:r>
              <a:rPr dirty="0" sz="600">
                <a:latin typeface="Barlow"/>
                <a:cs typeface="Barlow"/>
              </a:rPr>
              <a:t>ebe</a:t>
            </a:r>
            <a:r>
              <a:rPr dirty="0" sz="600" spc="-10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47420" y="9487076"/>
            <a:ext cx="9620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Mila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Koren by Marcus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Branch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587434" y="9487076"/>
            <a:ext cx="11093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Dr.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Callewaert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x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Rosie</a:t>
            </a:r>
            <a:r>
              <a:rPr dirty="0" sz="600" spc="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Broadhead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7298" y="10397703"/>
            <a:ext cx="1314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99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417543" y="10397703"/>
            <a:ext cx="1752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100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7300" y="983211"/>
            <a:ext cx="18611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229" b="1">
                <a:latin typeface="Gotham"/>
                <a:cs typeface="Gotham"/>
              </a:rPr>
              <a:t>ONCEPT</a:t>
            </a:r>
            <a:r>
              <a:rPr dirty="0" sz="1400" spc="-3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7300" y="1812059"/>
            <a:ext cx="4518660" cy="3912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193040" indent="-360045">
              <a:lnSpc>
                <a:spcPct val="118100"/>
              </a:lnSpc>
              <a:spcBef>
                <a:spcPts val="1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dirty="0" sz="1200" spc="-5">
                <a:latin typeface="Gotham"/>
                <a:cs typeface="Gotham"/>
              </a:rPr>
              <a:t>Nyfortolk </a:t>
            </a:r>
            <a:r>
              <a:rPr dirty="0" sz="1200">
                <a:latin typeface="Gotham"/>
                <a:cs typeface="Gotham"/>
              </a:rPr>
              <a:t>det </a:t>
            </a:r>
            <a:r>
              <a:rPr dirty="0" sz="1200" spc="-5">
                <a:latin typeface="Gotham"/>
                <a:cs typeface="Gotham"/>
              </a:rPr>
              <a:t>klassiske ’The Matrix’-udtryk, </a:t>
            </a:r>
            <a:r>
              <a:rPr dirty="0" sz="1200">
                <a:latin typeface="Gotham"/>
                <a:cs typeface="Gotham"/>
              </a:rPr>
              <a:t>og leg  med abnorme </a:t>
            </a:r>
            <a:r>
              <a:rPr dirty="0" sz="1200" spc="-20">
                <a:latin typeface="Gotham"/>
                <a:cs typeface="Gotham"/>
              </a:rPr>
              <a:t>former, </a:t>
            </a:r>
            <a:r>
              <a:rPr dirty="0" sz="1200" spc="-10">
                <a:latin typeface="Gotham"/>
                <a:cs typeface="Gotham"/>
              </a:rPr>
              <a:t>psykedeliske mønstre,</a:t>
            </a:r>
            <a:r>
              <a:rPr dirty="0" sz="120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optiske</a:t>
            </a:r>
            <a:endParaRPr sz="1200">
              <a:latin typeface="Gotham"/>
              <a:cs typeface="Gotham"/>
            </a:endParaRPr>
          </a:p>
          <a:p>
            <a:pPr marL="372110" marR="5080">
              <a:lnSpc>
                <a:spcPct val="118100"/>
              </a:lnSpc>
            </a:pPr>
            <a:r>
              <a:rPr dirty="0" sz="1200">
                <a:latin typeface="Gotham"/>
                <a:cs typeface="Gotham"/>
              </a:rPr>
              <a:t>illusioner og </a:t>
            </a:r>
            <a:r>
              <a:rPr dirty="0" sz="1200" spc="-5">
                <a:latin typeface="Gotham"/>
                <a:cs typeface="Gotham"/>
              </a:rPr>
              <a:t>digitaliserede </a:t>
            </a:r>
            <a:r>
              <a:rPr dirty="0" sz="1200" spc="-20">
                <a:latin typeface="Gotham"/>
                <a:cs typeface="Gotham"/>
              </a:rPr>
              <a:t>nuancer, </a:t>
            </a:r>
            <a:r>
              <a:rPr dirty="0" sz="1200">
                <a:latin typeface="Gotham"/>
                <a:cs typeface="Gotham"/>
              </a:rPr>
              <a:t>der </a:t>
            </a:r>
            <a:r>
              <a:rPr dirty="0" sz="1200" spc="-5">
                <a:latin typeface="Gotham"/>
                <a:cs typeface="Gotham"/>
              </a:rPr>
              <a:t>slører grænsen  </a:t>
            </a:r>
            <a:r>
              <a:rPr dirty="0" sz="1200">
                <a:latin typeface="Gotham"/>
                <a:cs typeface="Gotham"/>
              </a:rPr>
              <a:t>mellem det virtuelle og</a:t>
            </a:r>
            <a:r>
              <a:rPr dirty="0" sz="1200" spc="-10">
                <a:latin typeface="Gotham"/>
                <a:cs typeface="Gotham"/>
              </a:rPr>
              <a:t> fysiske.</a:t>
            </a:r>
            <a:endParaRPr sz="1200">
              <a:latin typeface="Gotham"/>
              <a:cs typeface="Gotham"/>
            </a:endParaRPr>
          </a:p>
          <a:p>
            <a:pPr marL="372110" marR="200025">
              <a:lnSpc>
                <a:spcPct val="118100"/>
              </a:lnSpc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Reinterpret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classic ‘The Matrix’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look and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play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 abnormal shapes,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psychedelic patterns, optical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illusions 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digitized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shades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that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blur the</a:t>
            </a:r>
            <a:r>
              <a:rPr dirty="0" sz="1200" spc="-6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boundary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between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virtual and the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physical.</a:t>
            </a:r>
            <a:endParaRPr sz="1200">
              <a:latin typeface="Gotham-BookItalic"/>
              <a:cs typeface="Gotham-BookIt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Gotham-BookItalic"/>
              <a:cs typeface="Gotham-BookItalic"/>
            </a:endParaRPr>
          </a:p>
          <a:p>
            <a:pPr marL="372110" marR="114300" indent="-360045">
              <a:lnSpc>
                <a:spcPct val="118100"/>
              </a:lnSpc>
              <a:buAutoNum type="arabicPeriod" startAt="2"/>
              <a:tabLst>
                <a:tab pos="372110" algn="l"/>
                <a:tab pos="372745" algn="l"/>
              </a:tabLst>
            </a:pPr>
            <a:r>
              <a:rPr dirty="0" sz="1200">
                <a:latin typeface="Gotham"/>
                <a:cs typeface="Gotham"/>
              </a:rPr>
              <a:t>Brug </a:t>
            </a:r>
            <a:r>
              <a:rPr dirty="0" sz="1200" spc="-5">
                <a:latin typeface="Gotham"/>
                <a:cs typeface="Gotham"/>
              </a:rPr>
              <a:t>fremtidens 3D-teknologier </a:t>
            </a:r>
            <a:r>
              <a:rPr dirty="0" sz="1200">
                <a:latin typeface="Gotham"/>
                <a:cs typeface="Gotham"/>
              </a:rPr>
              <a:t>til alt </a:t>
            </a:r>
            <a:r>
              <a:rPr dirty="0" sz="1200" spc="-15">
                <a:latin typeface="Gotham"/>
                <a:cs typeface="Gotham"/>
              </a:rPr>
              <a:t>fra </a:t>
            </a:r>
            <a:r>
              <a:rPr dirty="0" sz="1200">
                <a:latin typeface="Gotham"/>
                <a:cs typeface="Gotham"/>
              </a:rPr>
              <a:t>virtuel  shopping </a:t>
            </a:r>
            <a:r>
              <a:rPr dirty="0" sz="1200" spc="-20">
                <a:latin typeface="Gotham"/>
                <a:cs typeface="Gotham"/>
              </a:rPr>
              <a:t>over </a:t>
            </a:r>
            <a:r>
              <a:rPr dirty="0" sz="1200" spc="-5">
                <a:latin typeface="Gotham"/>
                <a:cs typeface="Gotham"/>
              </a:rPr>
              <a:t>strik </a:t>
            </a:r>
            <a:r>
              <a:rPr dirty="0" sz="1200">
                <a:latin typeface="Gotham"/>
                <a:cs typeface="Gotham"/>
              </a:rPr>
              <a:t>til </a:t>
            </a:r>
            <a:r>
              <a:rPr dirty="0" sz="1200" spc="-5">
                <a:latin typeface="Gotham"/>
                <a:cs typeface="Gotham"/>
              </a:rPr>
              <a:t>printet </a:t>
            </a:r>
            <a:r>
              <a:rPr dirty="0" sz="1200" spc="-10">
                <a:latin typeface="Gotham"/>
                <a:cs typeface="Gotham"/>
              </a:rPr>
              <a:t>keramik, </a:t>
            </a:r>
            <a:r>
              <a:rPr dirty="0" sz="1200">
                <a:latin typeface="Gotham"/>
                <a:cs typeface="Gotham"/>
              </a:rPr>
              <a:t>og undersøg,  </a:t>
            </a:r>
            <a:r>
              <a:rPr dirty="0" sz="1200" spc="-15">
                <a:latin typeface="Gotham"/>
                <a:cs typeface="Gotham"/>
              </a:rPr>
              <a:t>hvordan </a:t>
            </a:r>
            <a:r>
              <a:rPr dirty="0" sz="1200">
                <a:latin typeface="Gotham"/>
                <a:cs typeface="Gotham"/>
              </a:rPr>
              <a:t>algoritmer </a:t>
            </a:r>
            <a:r>
              <a:rPr dirty="0" sz="1200" spc="-5">
                <a:latin typeface="Gotham"/>
                <a:cs typeface="Gotham"/>
              </a:rPr>
              <a:t>kan skabe livagtige </a:t>
            </a:r>
            <a:r>
              <a:rPr dirty="0" sz="1200" spc="-20">
                <a:latin typeface="Gotham"/>
                <a:cs typeface="Gotham"/>
              </a:rPr>
              <a:t>oplevelser,  former, </a:t>
            </a:r>
            <a:r>
              <a:rPr dirty="0" sz="1200" spc="-5">
                <a:latin typeface="Gotham"/>
                <a:cs typeface="Gotham"/>
              </a:rPr>
              <a:t>tekstiler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10">
                <a:latin typeface="Gotham"/>
                <a:cs typeface="Gotham"/>
              </a:rPr>
              <a:t>mønstre </a:t>
            </a:r>
            <a:r>
              <a:rPr dirty="0" sz="1200">
                <a:latin typeface="Gotham"/>
                <a:cs typeface="Gotham"/>
              </a:rPr>
              <a:t>i den </a:t>
            </a:r>
            <a:r>
              <a:rPr dirty="0" sz="1200" spc="-5">
                <a:latin typeface="Gotham"/>
                <a:cs typeface="Gotham"/>
              </a:rPr>
              <a:t>virkelige </a:t>
            </a:r>
            <a:r>
              <a:rPr dirty="0" sz="1200" spc="-10">
                <a:latin typeface="Gotham"/>
                <a:cs typeface="Gotham"/>
              </a:rPr>
              <a:t>verden. </a:t>
            </a:r>
            <a:r>
              <a:rPr dirty="0" sz="1200" spc="-10">
                <a:solidFill>
                  <a:srgbClr val="7C7B7B"/>
                </a:solidFill>
                <a:latin typeface="Gotham"/>
                <a:cs typeface="Gotham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Use 3D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technologies of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future for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everything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from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virtual shopping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to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knitwear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to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printed ceramics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investigate how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algorithms can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create life-like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experiences,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shapes,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textiles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patterns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</a:t>
            </a:r>
            <a:endParaRPr sz="1200">
              <a:latin typeface="Gotham-BookItalic"/>
              <a:cs typeface="Gotham-BookItalic"/>
            </a:endParaRPr>
          </a:p>
          <a:p>
            <a:pPr marL="37211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real world.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7300" y="5914819"/>
            <a:ext cx="4399280" cy="1969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5080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 spc="-10">
                <a:latin typeface="Gotham"/>
                <a:cs typeface="Gotham"/>
              </a:rPr>
              <a:t>03	</a:t>
            </a:r>
            <a:r>
              <a:rPr dirty="0" sz="1200">
                <a:latin typeface="Gotham"/>
                <a:cs typeface="Gotham"/>
              </a:rPr>
              <a:t>Engager dig i </a:t>
            </a:r>
            <a:r>
              <a:rPr dirty="0" sz="1200" spc="-15">
                <a:latin typeface="Gotham"/>
                <a:cs typeface="Gotham"/>
              </a:rPr>
              <a:t>’det </a:t>
            </a:r>
            <a:r>
              <a:rPr dirty="0" sz="1200" spc="-5">
                <a:latin typeface="Gotham"/>
                <a:cs typeface="Gotham"/>
              </a:rPr>
              <a:t>tredje </a:t>
            </a:r>
            <a:r>
              <a:rPr dirty="0" sz="1200">
                <a:latin typeface="Gotham"/>
                <a:cs typeface="Gotham"/>
              </a:rPr>
              <a:t>rum’, </a:t>
            </a:r>
            <a:r>
              <a:rPr dirty="0" sz="1200" spc="-20">
                <a:latin typeface="Gotham"/>
                <a:cs typeface="Gotham"/>
              </a:rPr>
              <a:t>hvor </a:t>
            </a:r>
            <a:r>
              <a:rPr dirty="0" sz="1200">
                <a:latin typeface="Gotham"/>
                <a:cs typeface="Gotham"/>
              </a:rPr>
              <a:t>unge og digitalt  </a:t>
            </a:r>
            <a:r>
              <a:rPr dirty="0" sz="1200" spc="-10">
                <a:latin typeface="Gotham"/>
                <a:cs typeface="Gotham"/>
              </a:rPr>
              <a:t>interesserede </a:t>
            </a:r>
            <a:r>
              <a:rPr dirty="0" sz="1200" spc="-5">
                <a:latin typeface="Gotham"/>
                <a:cs typeface="Gotham"/>
              </a:rPr>
              <a:t>forbrugere </a:t>
            </a:r>
            <a:r>
              <a:rPr dirty="0" sz="1200">
                <a:latin typeface="Gotham"/>
                <a:cs typeface="Gotham"/>
              </a:rPr>
              <a:t>bruger </a:t>
            </a:r>
            <a:r>
              <a:rPr dirty="0" sz="1200" spc="-10">
                <a:latin typeface="Gotham"/>
                <a:cs typeface="Gotham"/>
              </a:rPr>
              <a:t>deres </a:t>
            </a:r>
            <a:r>
              <a:rPr dirty="0" sz="1200">
                <a:latin typeface="Gotham"/>
                <a:cs typeface="Gotham"/>
              </a:rPr>
              <a:t>fritid på </a:t>
            </a:r>
            <a:r>
              <a:rPr dirty="0" sz="1200" spc="-5">
                <a:latin typeface="Gotham"/>
                <a:cs typeface="Gotham"/>
              </a:rPr>
              <a:t>at  </a:t>
            </a:r>
            <a:r>
              <a:rPr dirty="0" sz="1200" spc="-15">
                <a:latin typeface="Gotham"/>
                <a:cs typeface="Gotham"/>
              </a:rPr>
              <a:t>være </a:t>
            </a:r>
            <a:r>
              <a:rPr dirty="0" sz="1200" spc="-5">
                <a:latin typeface="Gotham"/>
                <a:cs typeface="Gotham"/>
              </a:rPr>
              <a:t>sociale, </a:t>
            </a:r>
            <a:r>
              <a:rPr dirty="0" sz="1200">
                <a:latin typeface="Gotham"/>
                <a:cs typeface="Gotham"/>
              </a:rPr>
              <a:t>købe digital-only </a:t>
            </a:r>
            <a:r>
              <a:rPr dirty="0" sz="1200" spc="-5">
                <a:latin typeface="Gotham"/>
                <a:cs typeface="Gotham"/>
              </a:rPr>
              <a:t>merchandise </a:t>
            </a:r>
            <a:r>
              <a:rPr dirty="0" sz="1200">
                <a:latin typeface="Gotham"/>
                <a:cs typeface="Gotham"/>
              </a:rPr>
              <a:t>til </a:t>
            </a:r>
            <a:r>
              <a:rPr dirty="0" sz="1200" spc="-10">
                <a:latin typeface="Gotham"/>
                <a:cs typeface="Gotham"/>
              </a:rPr>
              <a:t>deres  avatars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15">
                <a:latin typeface="Gotham"/>
                <a:cs typeface="Gotham"/>
              </a:rPr>
              <a:t>opleve </a:t>
            </a:r>
            <a:r>
              <a:rPr dirty="0" sz="1200" spc="-20">
                <a:latin typeface="Gotham"/>
                <a:cs typeface="Gotham"/>
              </a:rPr>
              <a:t>nye </a:t>
            </a:r>
            <a:r>
              <a:rPr dirty="0" sz="1200" spc="-10">
                <a:latin typeface="Gotham"/>
                <a:cs typeface="Gotham"/>
              </a:rPr>
              <a:t>verdener </a:t>
            </a:r>
            <a:r>
              <a:rPr dirty="0" sz="1200">
                <a:latin typeface="Gotham"/>
                <a:cs typeface="Gotham"/>
              </a:rPr>
              <a:t>uden </a:t>
            </a:r>
            <a:r>
              <a:rPr dirty="0" sz="1200" spc="-10">
                <a:latin typeface="Gotham"/>
                <a:cs typeface="Gotham"/>
              </a:rPr>
              <a:t>fysiske </a:t>
            </a:r>
            <a:r>
              <a:rPr dirty="0" sz="1200" spc="-20">
                <a:latin typeface="Gotham"/>
                <a:cs typeface="Gotham"/>
              </a:rPr>
              <a:t>rammer. </a:t>
            </a:r>
            <a:r>
              <a:rPr dirty="0" sz="1200" spc="-20">
                <a:solidFill>
                  <a:srgbClr val="7C7B7B"/>
                </a:solidFill>
                <a:latin typeface="Gotham"/>
                <a:cs typeface="Gotham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Get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involved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 ‘the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third space’ where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young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digital-interested consumers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spend their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leisure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time  being social, buy digital-only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merchandise for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their 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avatars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experience new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worlds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without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physical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boundaries.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7300" y="8074175"/>
            <a:ext cx="4410075" cy="1753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60325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>
                <a:latin typeface="Gotham"/>
                <a:cs typeface="Gotham"/>
              </a:rPr>
              <a:t>04	</a:t>
            </a:r>
            <a:r>
              <a:rPr dirty="0" sz="1200" spc="-40">
                <a:latin typeface="Gotham"/>
                <a:cs typeface="Gotham"/>
              </a:rPr>
              <a:t>Tænk </a:t>
            </a:r>
            <a:r>
              <a:rPr dirty="0" sz="1200">
                <a:latin typeface="Gotham"/>
                <a:cs typeface="Gotham"/>
              </a:rPr>
              <a:t>i </a:t>
            </a:r>
            <a:r>
              <a:rPr dirty="0" sz="1200" spc="-20">
                <a:latin typeface="Gotham"/>
                <a:cs typeface="Gotham"/>
              </a:rPr>
              <a:t>nye </a:t>
            </a:r>
            <a:r>
              <a:rPr dirty="0" sz="1200" spc="-10">
                <a:latin typeface="Gotham"/>
                <a:cs typeface="Gotham"/>
              </a:rPr>
              <a:t>opfindelser, </a:t>
            </a:r>
            <a:r>
              <a:rPr dirty="0" sz="1200" spc="-5">
                <a:latin typeface="Gotham"/>
                <a:cs typeface="Gotham"/>
              </a:rPr>
              <a:t>blødgørende teknologi,  ‘smarte’ </a:t>
            </a:r>
            <a:r>
              <a:rPr dirty="0" sz="1200" spc="-10">
                <a:latin typeface="Gotham"/>
                <a:cs typeface="Gotham"/>
              </a:rPr>
              <a:t>hjælpemidler, lysterapi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5">
                <a:latin typeface="Gotham"/>
                <a:cs typeface="Gotham"/>
              </a:rPr>
              <a:t>intelligente  </a:t>
            </a:r>
            <a:r>
              <a:rPr dirty="0" sz="1200" spc="-15">
                <a:latin typeface="Gotham"/>
                <a:cs typeface="Gotham"/>
              </a:rPr>
              <a:t>materialer, </a:t>
            </a:r>
            <a:r>
              <a:rPr dirty="0" sz="1200">
                <a:latin typeface="Gotham"/>
                <a:cs typeface="Gotham"/>
              </a:rPr>
              <a:t>der </a:t>
            </a:r>
            <a:r>
              <a:rPr dirty="0" sz="1200" spc="-5">
                <a:latin typeface="Gotham"/>
                <a:cs typeface="Gotham"/>
              </a:rPr>
              <a:t>kan optimere forbrugernes </a:t>
            </a:r>
            <a:r>
              <a:rPr dirty="0" sz="1200">
                <a:latin typeface="Gotham"/>
                <a:cs typeface="Gotham"/>
              </a:rPr>
              <a:t>dagligdag  og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sind.</a:t>
            </a:r>
            <a:endParaRPr sz="1200">
              <a:latin typeface="Gotham"/>
              <a:cs typeface="Gotham"/>
            </a:endParaRPr>
          </a:p>
          <a:p>
            <a:pPr marL="372110" marR="5080">
              <a:lnSpc>
                <a:spcPct val="118100"/>
              </a:lnSpc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Think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along the lines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of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new inventions,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softening 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technology,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‘smart’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devices,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therapy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intelligent materials that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can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optimise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consumers’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daily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life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mind.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6120003"/>
            <a:ext cx="3653993" cy="358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65993" y="6120004"/>
            <a:ext cx="2573997" cy="388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004" y="2460002"/>
            <a:ext cx="2843999" cy="3588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56000" y="1872005"/>
            <a:ext cx="3383998" cy="4175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99299" y="5887103"/>
            <a:ext cx="4641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Isabel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Marant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15320" y="5887103"/>
            <a:ext cx="7226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La Shed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Architecture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299" y="9547141"/>
            <a:ext cx="4845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Joseph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Walsh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25326" y="9847140"/>
            <a:ext cx="8191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Deng Yilan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for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Sicky</a:t>
            </a:r>
            <a:r>
              <a:rPr dirty="0" sz="600" spc="-7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20488" y="10397703"/>
            <a:ext cx="1727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298" y="10397703"/>
            <a:ext cx="147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</a:t>
            </a:r>
            <a:r>
              <a:rPr dirty="0" sz="800" spc="-25"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010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399645" y="3037923"/>
            <a:ext cx="8694420" cy="50095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8455"/>
              </a:lnSpc>
            </a:pPr>
            <a:r>
              <a:rPr dirty="0" sz="64300">
                <a:solidFill>
                  <a:srgbClr val="FFFFFF"/>
                </a:solidFill>
                <a:latin typeface="Gotham Light"/>
                <a:cs typeface="Gotham Light"/>
              </a:rPr>
              <a:t>3</a:t>
            </a:r>
            <a:endParaRPr sz="64300">
              <a:latin typeface="Gotham Light"/>
              <a:cs typeface="Gotham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38726" y="2050729"/>
            <a:ext cx="29921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8505" algn="l"/>
                <a:tab pos="1580515" algn="l"/>
              </a:tabLst>
            </a:pPr>
            <a:r>
              <a:rPr dirty="0" sz="1800" spc="240" b="1">
                <a:solidFill>
                  <a:srgbClr val="FFFFFF"/>
                </a:solidFill>
                <a:latin typeface="Gotham"/>
                <a:cs typeface="Gotham"/>
              </a:rPr>
              <a:t>THE	NEW	</a:t>
            </a:r>
            <a:r>
              <a:rPr dirty="0" sz="1800" spc="305" b="1">
                <a:solidFill>
                  <a:srgbClr val="FFFFFF"/>
                </a:solidFill>
                <a:latin typeface="Gotham"/>
                <a:cs typeface="Gotham"/>
              </a:rPr>
              <a:t>SCANDIS</a:t>
            </a:r>
            <a:r>
              <a:rPr dirty="0" sz="1800" spc="-18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8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3299" y="10320804"/>
            <a:ext cx="5283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Arvida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Byström</a:t>
            </a:r>
            <a:endParaRPr sz="6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7298" y="1780278"/>
            <a:ext cx="3651250" cy="60769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400" spc="130" b="1">
                <a:solidFill>
                  <a:srgbClr val="9D9D9C"/>
                </a:solidFill>
                <a:latin typeface="Gotham"/>
                <a:cs typeface="Gotham"/>
              </a:rPr>
              <a:t>03</a:t>
            </a:r>
            <a:r>
              <a:rPr dirty="0" sz="1400" spc="-155" b="1">
                <a:solidFill>
                  <a:srgbClr val="9D9D9C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tabLst>
                <a:tab pos="900430" algn="l"/>
                <a:tab pos="1929130" algn="l"/>
              </a:tabLst>
            </a:pPr>
            <a:r>
              <a:rPr dirty="0" sz="2200" spc="290" b="1">
                <a:latin typeface="Gotham"/>
                <a:cs typeface="Gotham"/>
              </a:rPr>
              <a:t>THE	NEW	</a:t>
            </a:r>
            <a:r>
              <a:rPr dirty="0" sz="2200" spc="375" b="1">
                <a:latin typeface="Gotham"/>
                <a:cs typeface="Gotham"/>
              </a:rPr>
              <a:t>SCANDIS</a:t>
            </a:r>
            <a:r>
              <a:rPr dirty="0" sz="2200" spc="-220" b="1">
                <a:latin typeface="Gotham"/>
                <a:cs typeface="Gotham"/>
              </a:rPr>
              <a:t> </a:t>
            </a:r>
            <a:endParaRPr sz="22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301" y="3060613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De </a:t>
            </a:r>
            <a:r>
              <a:rPr dirty="0" sz="900" spc="-15">
                <a:latin typeface="Barlow"/>
                <a:cs typeface="Barlow"/>
              </a:rPr>
              <a:t>Nye </a:t>
            </a:r>
            <a:r>
              <a:rPr dirty="0" sz="900" spc="-10">
                <a:latin typeface="Barlow"/>
                <a:cs typeface="Barlow"/>
              </a:rPr>
              <a:t>Skandier </a:t>
            </a:r>
            <a:r>
              <a:rPr dirty="0" sz="900" spc="-5">
                <a:latin typeface="Barlow"/>
                <a:cs typeface="Barlow"/>
              </a:rPr>
              <a:t>er </a:t>
            </a:r>
            <a:r>
              <a:rPr dirty="0" sz="900" spc="-15">
                <a:latin typeface="Barlow"/>
                <a:cs typeface="Barlow"/>
              </a:rPr>
              <a:t>passionerede, </a:t>
            </a:r>
            <a:r>
              <a:rPr dirty="0" sz="900" spc="-10">
                <a:latin typeface="Barlow"/>
                <a:cs typeface="Barlow"/>
              </a:rPr>
              <a:t>ihærdige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ekspressive  individualister, </a:t>
            </a:r>
            <a:r>
              <a:rPr dirty="0" sz="900" spc="-10">
                <a:latin typeface="Barlow"/>
                <a:cs typeface="Barlow"/>
              </a:rPr>
              <a:t>som med </a:t>
            </a:r>
            <a:r>
              <a:rPr dirty="0" sz="900" spc="-20">
                <a:latin typeface="Barlow"/>
                <a:cs typeface="Barlow"/>
              </a:rPr>
              <a:t>fokus </a:t>
            </a:r>
            <a:r>
              <a:rPr dirty="0" sz="900" spc="-5">
                <a:latin typeface="Barlow"/>
                <a:cs typeface="Barlow"/>
              </a:rPr>
              <a:t>på </a:t>
            </a:r>
            <a:r>
              <a:rPr dirty="0" sz="900" spc="-10">
                <a:latin typeface="Barlow"/>
                <a:cs typeface="Barlow"/>
              </a:rPr>
              <a:t>individuel frihed har taget  </a:t>
            </a:r>
            <a:r>
              <a:rPr dirty="0" sz="900" spc="-15">
                <a:latin typeface="Barlow"/>
                <a:cs typeface="Barlow"/>
              </a:rPr>
              <a:t>aktivistbaretten </a:t>
            </a:r>
            <a:r>
              <a:rPr dirty="0" sz="900" spc="-10">
                <a:latin typeface="Barlow"/>
                <a:cs typeface="Barlow"/>
              </a:rPr>
              <a:t>på. Som </a:t>
            </a:r>
            <a:r>
              <a:rPr dirty="0" sz="900" spc="-15">
                <a:latin typeface="Barlow"/>
                <a:cs typeface="Barlow"/>
              </a:rPr>
              <a:t>kønsaktivister, </a:t>
            </a:r>
            <a:r>
              <a:rPr dirty="0" sz="900" spc="-10">
                <a:latin typeface="Barlow"/>
                <a:cs typeface="Barlow"/>
              </a:rPr>
              <a:t>kunstklubmedlem-  mer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miljøforkæmpere byder </a:t>
            </a:r>
            <a:r>
              <a:rPr dirty="0" sz="900" spc="-5">
                <a:latin typeface="Barlow"/>
                <a:cs typeface="Barlow"/>
              </a:rPr>
              <a:t>de </a:t>
            </a:r>
            <a:r>
              <a:rPr dirty="0" sz="900" spc="-15">
                <a:latin typeface="Barlow"/>
                <a:cs typeface="Barlow"/>
              </a:rPr>
              <a:t>helhjertet </a:t>
            </a:r>
            <a:r>
              <a:rPr dirty="0" sz="900" spc="-10">
                <a:latin typeface="Barlow"/>
                <a:cs typeface="Barlow"/>
              </a:rPr>
              <a:t>ind </a:t>
            </a:r>
            <a:r>
              <a:rPr dirty="0" sz="900" spc="-5">
                <a:latin typeface="Barlow"/>
                <a:cs typeface="Barlow"/>
              </a:rPr>
              <a:t>på </a:t>
            </a:r>
            <a:r>
              <a:rPr dirty="0" sz="900" spc="-10">
                <a:latin typeface="Barlow"/>
                <a:cs typeface="Barlow"/>
              </a:rPr>
              <a:t>den poli-  </a:t>
            </a:r>
            <a:r>
              <a:rPr dirty="0" sz="900" spc="-15">
                <a:latin typeface="Barlow"/>
                <a:cs typeface="Barlow"/>
              </a:rPr>
              <a:t>tiske </a:t>
            </a:r>
            <a:r>
              <a:rPr dirty="0" sz="900" spc="-10">
                <a:latin typeface="Barlow"/>
                <a:cs typeface="Barlow"/>
              </a:rPr>
              <a:t>front </a:t>
            </a:r>
            <a:r>
              <a:rPr dirty="0" sz="900" spc="-25">
                <a:latin typeface="Barlow"/>
                <a:cs typeface="Barlow"/>
              </a:rPr>
              <a:t>for </a:t>
            </a:r>
            <a:r>
              <a:rPr dirty="0" sz="900" spc="-10">
                <a:latin typeface="Barlow"/>
                <a:cs typeface="Barlow"/>
              </a:rPr>
              <a:t>at </a:t>
            </a:r>
            <a:r>
              <a:rPr dirty="0" sz="900" spc="-15">
                <a:latin typeface="Barlow"/>
                <a:cs typeface="Barlow"/>
              </a:rPr>
              <a:t>overbevise </a:t>
            </a:r>
            <a:r>
              <a:rPr dirty="0" sz="900" spc="-5">
                <a:latin typeface="Barlow"/>
                <a:cs typeface="Barlow"/>
              </a:rPr>
              <a:t>så </a:t>
            </a:r>
            <a:r>
              <a:rPr dirty="0" sz="900" spc="-10">
                <a:latin typeface="Barlow"/>
                <a:cs typeface="Barlow"/>
              </a:rPr>
              <a:t>mange som muligt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15">
                <a:latin typeface="Barlow"/>
                <a:cs typeface="Barlow"/>
              </a:rPr>
              <a:t>deres  retning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skabe </a:t>
            </a:r>
            <a:r>
              <a:rPr dirty="0" sz="900" spc="-15">
                <a:latin typeface="Barlow"/>
                <a:cs typeface="Barlow"/>
              </a:rPr>
              <a:t>forandring </a:t>
            </a:r>
            <a:r>
              <a:rPr dirty="0" sz="900" spc="-10">
                <a:latin typeface="Barlow"/>
                <a:cs typeface="Barlow"/>
              </a:rPr>
              <a:t>gennem </a:t>
            </a:r>
            <a:r>
              <a:rPr dirty="0" sz="900" spc="-15">
                <a:latin typeface="Barlow"/>
                <a:cs typeface="Barlow"/>
              </a:rPr>
              <a:t>nye </a:t>
            </a:r>
            <a:r>
              <a:rPr dirty="0" sz="900" spc="-10">
                <a:latin typeface="Barlow"/>
                <a:cs typeface="Barlow"/>
              </a:rPr>
              <a:t>sociale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bevægelser.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301" y="4305453"/>
            <a:ext cx="2941955" cy="1626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De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Nye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Skandier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har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store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armbevægelser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drives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af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emo-  tionel </a:t>
            </a:r>
            <a:r>
              <a:rPr dirty="0" sz="900" spc="-5">
                <a:latin typeface="Barlow"/>
                <a:cs typeface="Barlow"/>
              </a:rPr>
              <a:t>impulsivitet </a:t>
            </a:r>
            <a:r>
              <a:rPr dirty="0" sz="900" spc="-10">
                <a:latin typeface="Barlow"/>
                <a:cs typeface="Barlow"/>
              </a:rPr>
              <a:t>fremfor </a:t>
            </a:r>
            <a:r>
              <a:rPr dirty="0" sz="900" spc="-5">
                <a:latin typeface="Barlow"/>
                <a:cs typeface="Barlow"/>
              </a:rPr>
              <a:t>fakta. Deres </a:t>
            </a:r>
            <a:r>
              <a:rPr dirty="0" sz="900">
                <a:latin typeface="Barlow"/>
                <a:cs typeface="Barlow"/>
              </a:rPr>
              <a:t>holdninger </a:t>
            </a:r>
            <a:r>
              <a:rPr dirty="0" sz="900" spc="-5">
                <a:latin typeface="Barlow"/>
                <a:cs typeface="Barlow"/>
              </a:rPr>
              <a:t>ændrer  </a:t>
            </a:r>
            <a:r>
              <a:rPr dirty="0" sz="900">
                <a:latin typeface="Barlow"/>
                <a:cs typeface="Barlow"/>
              </a:rPr>
              <a:t>sig </a:t>
            </a:r>
            <a:r>
              <a:rPr dirty="0" sz="900" spc="-10">
                <a:latin typeface="Barlow"/>
                <a:cs typeface="Barlow"/>
              </a:rPr>
              <a:t>derfor ofte </a:t>
            </a:r>
            <a:r>
              <a:rPr dirty="0" sz="900" spc="-5">
                <a:latin typeface="Barlow"/>
                <a:cs typeface="Barlow"/>
              </a:rPr>
              <a:t>også </a:t>
            </a:r>
            <a:r>
              <a:rPr dirty="0" sz="900">
                <a:latin typeface="Barlow"/>
                <a:cs typeface="Barlow"/>
              </a:rPr>
              <a:t>i takt med mediernes </a:t>
            </a:r>
            <a:r>
              <a:rPr dirty="0" sz="900" spc="-10">
                <a:latin typeface="Barlow"/>
                <a:cs typeface="Barlow"/>
              </a:rPr>
              <a:t>fokus, hvilket  </a:t>
            </a:r>
            <a:r>
              <a:rPr dirty="0" sz="900" spc="-5">
                <a:latin typeface="Barlow"/>
                <a:cs typeface="Barlow"/>
              </a:rPr>
              <a:t>afspejles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et omskifteligt </a:t>
            </a:r>
            <a:r>
              <a:rPr dirty="0" sz="900">
                <a:latin typeface="Barlow"/>
                <a:cs typeface="Barlow"/>
              </a:rPr>
              <a:t>og barnligt </a:t>
            </a:r>
            <a:r>
              <a:rPr dirty="0" sz="900" spc="-5">
                <a:latin typeface="Barlow"/>
                <a:cs typeface="Barlow"/>
              </a:rPr>
              <a:t>stilunivers </a:t>
            </a:r>
            <a:r>
              <a:rPr dirty="0" sz="900">
                <a:latin typeface="Barlow"/>
                <a:cs typeface="Barlow"/>
              </a:rPr>
              <a:t>fyldt med  </a:t>
            </a:r>
            <a:r>
              <a:rPr dirty="0" sz="900" spc="-10">
                <a:latin typeface="Barlow"/>
                <a:cs typeface="Barlow"/>
              </a:rPr>
              <a:t>finurlige </a:t>
            </a:r>
            <a:r>
              <a:rPr dirty="0" sz="900" spc="-15">
                <a:latin typeface="Barlow"/>
                <a:cs typeface="Barlow"/>
              </a:rPr>
              <a:t>vintagefund, excentriske </a:t>
            </a:r>
            <a:r>
              <a:rPr dirty="0" sz="900" spc="-10">
                <a:latin typeface="Barlow"/>
                <a:cs typeface="Barlow"/>
              </a:rPr>
              <a:t>kunsthåndværk, surrealis-  tisk </a:t>
            </a:r>
            <a:r>
              <a:rPr dirty="0" sz="900" spc="-5">
                <a:latin typeface="Barlow"/>
                <a:cs typeface="Barlow"/>
              </a:rPr>
              <a:t>verdenskunst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abstrakte </a:t>
            </a:r>
            <a:r>
              <a:rPr dirty="0" sz="900">
                <a:latin typeface="Barlow"/>
                <a:cs typeface="Barlow"/>
              </a:rPr>
              <a:t>designudtryk. </a:t>
            </a:r>
            <a:r>
              <a:rPr dirty="0" sz="900" spc="-5">
                <a:latin typeface="Barlow"/>
                <a:cs typeface="Barlow"/>
              </a:rPr>
              <a:t>Gerne </a:t>
            </a:r>
            <a:r>
              <a:rPr dirty="0" sz="900" spc="-10">
                <a:latin typeface="Barlow"/>
                <a:cs typeface="Barlow"/>
              </a:rPr>
              <a:t>udført  </a:t>
            </a:r>
            <a:r>
              <a:rPr dirty="0" sz="900">
                <a:latin typeface="Barlow"/>
                <a:cs typeface="Barlow"/>
              </a:rPr>
              <a:t>i en </a:t>
            </a:r>
            <a:r>
              <a:rPr dirty="0" sz="900" spc="-5">
                <a:latin typeface="Barlow"/>
                <a:cs typeface="Barlow"/>
              </a:rPr>
              <a:t>hjemmelavet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kitschet stil, </a:t>
            </a:r>
            <a:r>
              <a:rPr dirty="0" sz="900">
                <a:latin typeface="Barlow"/>
                <a:cs typeface="Barlow"/>
              </a:rPr>
              <a:t>som emmer </a:t>
            </a:r>
            <a:r>
              <a:rPr dirty="0" sz="900" spc="-5">
                <a:latin typeface="Barlow"/>
                <a:cs typeface="Barlow"/>
              </a:rPr>
              <a:t>af unika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10">
                <a:latin typeface="Barlow"/>
                <a:cs typeface="Barlow"/>
              </a:rPr>
              <a:t>’one-of-a-kind’ </a:t>
            </a:r>
            <a:r>
              <a:rPr dirty="0" sz="900">
                <a:latin typeface="Barlow"/>
                <a:cs typeface="Barlow"/>
              </a:rPr>
              <a:t>– og som </a:t>
            </a:r>
            <a:r>
              <a:rPr dirty="0" sz="900" spc="-5">
                <a:latin typeface="Barlow"/>
                <a:cs typeface="Barlow"/>
              </a:rPr>
              <a:t>kan </a:t>
            </a:r>
            <a:r>
              <a:rPr dirty="0" sz="900" spc="-10">
                <a:latin typeface="Barlow"/>
                <a:cs typeface="Barlow"/>
              </a:rPr>
              <a:t>leveres </a:t>
            </a:r>
            <a:r>
              <a:rPr dirty="0" sz="900">
                <a:latin typeface="Barlow"/>
                <a:cs typeface="Barlow"/>
              </a:rPr>
              <a:t>tilbage eller sælges  </a:t>
            </a:r>
            <a:r>
              <a:rPr dirty="0" sz="900" spc="-5">
                <a:latin typeface="Barlow"/>
                <a:cs typeface="Barlow"/>
              </a:rPr>
              <a:t>videre efter</a:t>
            </a:r>
            <a:r>
              <a:rPr dirty="0" sz="900">
                <a:latin typeface="Barlow"/>
                <a:cs typeface="Barlow"/>
              </a:rPr>
              <a:t> brug.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01" y="6083846"/>
            <a:ext cx="29419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5">
                <a:latin typeface="Barlow"/>
                <a:cs typeface="Barlow"/>
              </a:rPr>
              <a:t>engagerer </a:t>
            </a:r>
            <a:r>
              <a:rPr dirty="0" sz="900">
                <a:latin typeface="Barlow"/>
                <a:cs typeface="Barlow"/>
              </a:rPr>
              <a:t>sig i </a:t>
            </a:r>
            <a:r>
              <a:rPr dirty="0" sz="900" spc="-5">
                <a:latin typeface="Barlow"/>
                <a:cs typeface="Barlow"/>
              </a:rPr>
              <a:t>sociale, finkulturelle </a:t>
            </a:r>
            <a:r>
              <a:rPr dirty="0" sz="900" spc="-10">
                <a:latin typeface="Barlow"/>
                <a:cs typeface="Barlow"/>
              </a:rPr>
              <a:t>oplevelser, </a:t>
            </a:r>
            <a:r>
              <a:rPr dirty="0" sz="900" spc="-5">
                <a:latin typeface="Barlow"/>
                <a:cs typeface="Barlow"/>
              </a:rPr>
              <a:t>koncep-  </a:t>
            </a:r>
            <a:r>
              <a:rPr dirty="0" sz="900">
                <a:latin typeface="Barlow"/>
                <a:cs typeface="Barlow"/>
              </a:rPr>
              <a:t>tuelle </a:t>
            </a:r>
            <a:r>
              <a:rPr dirty="0" sz="900" spc="-5">
                <a:latin typeface="Barlow"/>
                <a:cs typeface="Barlow"/>
              </a:rPr>
              <a:t>brands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sansevækkende </a:t>
            </a:r>
            <a:r>
              <a:rPr dirty="0" sz="900">
                <a:latin typeface="Barlow"/>
                <a:cs typeface="Barlow"/>
              </a:rPr>
              <a:t>håndværk,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5">
                <a:latin typeface="Barlow"/>
                <a:cs typeface="Barlow"/>
              </a:rPr>
              <a:t>kan  </a:t>
            </a:r>
            <a:r>
              <a:rPr dirty="0" sz="900" spc="-10">
                <a:latin typeface="Barlow"/>
                <a:cs typeface="Barlow"/>
              </a:rPr>
              <a:t>overgive </a:t>
            </a:r>
            <a:r>
              <a:rPr dirty="0" sz="900">
                <a:latin typeface="Barlow"/>
                <a:cs typeface="Barlow"/>
              </a:rPr>
              <a:t>sig til </a:t>
            </a:r>
            <a:r>
              <a:rPr dirty="0" sz="900" spc="-5">
                <a:latin typeface="Barlow"/>
                <a:cs typeface="Barlow"/>
              </a:rPr>
              <a:t>et </a:t>
            </a:r>
            <a:r>
              <a:rPr dirty="0" sz="900">
                <a:latin typeface="Barlow"/>
                <a:cs typeface="Barlow"/>
              </a:rPr>
              <a:t>legende </a:t>
            </a:r>
            <a:r>
              <a:rPr dirty="0" sz="900" spc="-5">
                <a:latin typeface="Barlow"/>
                <a:cs typeface="Barlow"/>
              </a:rPr>
              <a:t>univers </a:t>
            </a:r>
            <a:r>
              <a:rPr dirty="0" sz="900">
                <a:latin typeface="Barlow"/>
                <a:cs typeface="Barlow"/>
              </a:rPr>
              <a:t>og gennem </a:t>
            </a:r>
            <a:r>
              <a:rPr dirty="0" sz="900" spc="-5">
                <a:latin typeface="Barlow"/>
                <a:cs typeface="Barlow"/>
              </a:rPr>
              <a:t>kunsten </a:t>
            </a:r>
            <a:r>
              <a:rPr dirty="0" sz="900">
                <a:latin typeface="Barlow"/>
                <a:cs typeface="Barlow"/>
              </a:rPr>
              <a:t>se  </a:t>
            </a:r>
            <a:r>
              <a:rPr dirty="0" sz="900" spc="-5">
                <a:latin typeface="Barlow"/>
                <a:cs typeface="Barlow"/>
              </a:rPr>
              <a:t>værker dukke </a:t>
            </a:r>
            <a:r>
              <a:rPr dirty="0" sz="900">
                <a:latin typeface="Barlow"/>
                <a:cs typeface="Barlow"/>
              </a:rPr>
              <a:t>op </a:t>
            </a:r>
            <a:r>
              <a:rPr dirty="0" sz="900" spc="-5">
                <a:latin typeface="Barlow"/>
                <a:cs typeface="Barlow"/>
              </a:rPr>
              <a:t>fra </a:t>
            </a:r>
            <a:r>
              <a:rPr dirty="0" sz="900">
                <a:latin typeface="Barlow"/>
                <a:cs typeface="Barlow"/>
              </a:rPr>
              <a:t>ingenting. </a:t>
            </a:r>
            <a:r>
              <a:rPr dirty="0" sz="900" spc="-5">
                <a:latin typeface="Barlow"/>
                <a:cs typeface="Barlow"/>
              </a:rPr>
              <a:t>Samtidig </a:t>
            </a:r>
            <a:r>
              <a:rPr dirty="0" sz="900">
                <a:latin typeface="Barlow"/>
                <a:cs typeface="Barlow"/>
              </a:rPr>
              <a:t>ser de </a:t>
            </a:r>
            <a:r>
              <a:rPr dirty="0" sz="900" spc="-5">
                <a:latin typeface="Barlow"/>
                <a:cs typeface="Barlow"/>
              </a:rPr>
              <a:t>stor værdi  </a:t>
            </a:r>
            <a:r>
              <a:rPr dirty="0" sz="900">
                <a:latin typeface="Barlow"/>
                <a:cs typeface="Barlow"/>
              </a:rPr>
              <a:t>i selv kunne </a:t>
            </a:r>
            <a:r>
              <a:rPr dirty="0" sz="900" spc="-5">
                <a:latin typeface="Barlow"/>
                <a:cs typeface="Barlow"/>
              </a:rPr>
              <a:t>at begrave </a:t>
            </a:r>
            <a:r>
              <a:rPr dirty="0" sz="900">
                <a:latin typeface="Barlow"/>
                <a:cs typeface="Barlow"/>
              </a:rPr>
              <a:t>hænderne godt og grundigt i </a:t>
            </a:r>
            <a:r>
              <a:rPr dirty="0" sz="900" spc="-5">
                <a:latin typeface="Barlow"/>
                <a:cs typeface="Barlow"/>
              </a:rPr>
              <a:t>ska-  belsesprocessen,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5">
                <a:latin typeface="Barlow"/>
                <a:cs typeface="Barlow"/>
              </a:rPr>
              <a:t>deres selvudnævnte kunstneriske  evner værdsættes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beundres.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301" y="7506539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Finurlige </a:t>
            </a:r>
            <a:r>
              <a:rPr dirty="0" sz="900" spc="-5">
                <a:latin typeface="Barlow"/>
                <a:cs typeface="Barlow"/>
              </a:rPr>
              <a:t>genstande,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15">
                <a:latin typeface="Barlow"/>
                <a:cs typeface="Barlow"/>
              </a:rPr>
              <a:t>form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emotionel værdi </a:t>
            </a:r>
            <a:r>
              <a:rPr dirty="0" sz="900">
                <a:latin typeface="Barlow"/>
                <a:cs typeface="Barlow"/>
              </a:rPr>
              <a:t>priori-  </a:t>
            </a:r>
            <a:r>
              <a:rPr dirty="0" sz="900" spc="-5">
                <a:latin typeface="Barlow"/>
                <a:cs typeface="Barlow"/>
              </a:rPr>
              <a:t>teres </a:t>
            </a:r>
            <a:r>
              <a:rPr dirty="0" sz="900" spc="-10">
                <a:latin typeface="Barlow"/>
                <a:cs typeface="Barlow"/>
              </a:rPr>
              <a:t>fremfor </a:t>
            </a:r>
            <a:r>
              <a:rPr dirty="0" sz="900" spc="-5">
                <a:latin typeface="Barlow"/>
                <a:cs typeface="Barlow"/>
              </a:rPr>
              <a:t>funktion, </a:t>
            </a:r>
            <a:r>
              <a:rPr dirty="0" sz="900">
                <a:latin typeface="Barlow"/>
                <a:cs typeface="Barlow"/>
              </a:rPr>
              <a:t>fuldender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 spc="-10">
                <a:latin typeface="Barlow"/>
                <a:cs typeface="Barlow"/>
              </a:rPr>
              <a:t>excentriske </a:t>
            </a:r>
            <a:r>
              <a:rPr dirty="0" sz="900">
                <a:latin typeface="Barlow"/>
                <a:cs typeface="Barlow"/>
              </a:rPr>
              <a:t>udtryk  og </a:t>
            </a:r>
            <a:r>
              <a:rPr dirty="0" sz="900" spc="-5">
                <a:latin typeface="Barlow"/>
                <a:cs typeface="Barlow"/>
              </a:rPr>
              <a:t>skaber stor </a:t>
            </a:r>
            <a:r>
              <a:rPr dirty="0" sz="900" spc="-10">
                <a:latin typeface="Barlow"/>
                <a:cs typeface="Barlow"/>
              </a:rPr>
              <a:t>blikfangsværdi </a:t>
            </a:r>
            <a:r>
              <a:rPr dirty="0" sz="900">
                <a:latin typeface="Barlow"/>
                <a:cs typeface="Barlow"/>
              </a:rPr>
              <a:t>på især sociale </a:t>
            </a:r>
            <a:r>
              <a:rPr dirty="0" sz="900" spc="-5">
                <a:latin typeface="Barlow"/>
                <a:cs typeface="Barlow"/>
              </a:rPr>
              <a:t>medier. Fri-  </a:t>
            </a:r>
            <a:r>
              <a:rPr dirty="0" sz="900" spc="-10">
                <a:latin typeface="Barlow"/>
                <a:cs typeface="Barlow"/>
              </a:rPr>
              <a:t>ske farver, amorfe former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abstrakte </a:t>
            </a:r>
            <a:r>
              <a:rPr dirty="0" sz="900">
                <a:latin typeface="Barlow"/>
                <a:cs typeface="Barlow"/>
              </a:rPr>
              <a:t>design </a:t>
            </a:r>
            <a:r>
              <a:rPr dirty="0" sz="900" spc="-5">
                <a:latin typeface="Barlow"/>
                <a:cs typeface="Barlow"/>
              </a:rPr>
              <a:t>af upcyclede  tekstiler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genanvendte kompositmaterialer skaber direk-  </a:t>
            </a:r>
            <a:r>
              <a:rPr dirty="0" sz="900" spc="-10">
                <a:latin typeface="Barlow"/>
                <a:cs typeface="Barlow"/>
              </a:rPr>
              <a:t>te referencer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deres indre værdier </a:t>
            </a:r>
            <a:r>
              <a:rPr dirty="0" sz="900">
                <a:latin typeface="Barlow"/>
                <a:cs typeface="Barlow"/>
              </a:rPr>
              <a:t>såsom </a:t>
            </a:r>
            <a:r>
              <a:rPr dirty="0" sz="900" spc="-5">
                <a:latin typeface="Barlow"/>
                <a:cs typeface="Barlow"/>
              </a:rPr>
              <a:t>miljøbevidsthed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kønsaktivisme. </a:t>
            </a:r>
            <a:r>
              <a:rPr dirty="0" sz="900">
                <a:latin typeface="Barlow"/>
                <a:cs typeface="Barlow"/>
              </a:rPr>
              <a:t>Alt sammen med </a:t>
            </a:r>
            <a:r>
              <a:rPr dirty="0" sz="900" spc="-5">
                <a:latin typeface="Barlow"/>
                <a:cs typeface="Barlow"/>
              </a:rPr>
              <a:t>det urbane, kunstneri-  </a:t>
            </a:r>
            <a:r>
              <a:rPr dirty="0" sz="900" spc="-10">
                <a:latin typeface="Barlow"/>
                <a:cs typeface="Barlow"/>
              </a:rPr>
              <a:t>ske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mangfoldige </a:t>
            </a:r>
            <a:r>
              <a:rPr dirty="0" sz="900">
                <a:latin typeface="Barlow"/>
                <a:cs typeface="Barlow"/>
              </a:rPr>
              <a:t>liv som</a:t>
            </a:r>
            <a:r>
              <a:rPr dirty="0" sz="900" spc="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omdrejningspunkt.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7301" y="9107082"/>
            <a:ext cx="294195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>
                <a:latin typeface="Barlow"/>
                <a:cs typeface="Barlow"/>
              </a:rPr>
              <a:t>Som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kreative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skabere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genopfinder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De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Nye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Skandier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det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skan-  </a:t>
            </a:r>
            <a:r>
              <a:rPr dirty="0" sz="900" spc="-15">
                <a:latin typeface="Barlow"/>
                <a:cs typeface="Barlow"/>
              </a:rPr>
              <a:t>dinaviske </a:t>
            </a:r>
            <a:r>
              <a:rPr dirty="0" sz="900" spc="-10">
                <a:latin typeface="Barlow"/>
                <a:cs typeface="Barlow"/>
              </a:rPr>
              <a:t>dna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udbreder den </a:t>
            </a:r>
            <a:r>
              <a:rPr dirty="0" sz="900" spc="-15">
                <a:latin typeface="Barlow"/>
                <a:cs typeface="Barlow"/>
              </a:rPr>
              <a:t>nye </a:t>
            </a:r>
            <a:r>
              <a:rPr dirty="0" sz="900" spc="-10">
                <a:latin typeface="Barlow"/>
                <a:cs typeface="Barlow"/>
              </a:rPr>
              <a:t>stil til hele </a:t>
            </a:r>
            <a:r>
              <a:rPr dirty="0" sz="900" spc="-15">
                <a:latin typeface="Barlow"/>
                <a:cs typeface="Barlow"/>
              </a:rPr>
              <a:t>verden </a:t>
            </a:r>
            <a:r>
              <a:rPr dirty="0" sz="900" spc="-10">
                <a:latin typeface="Barlow"/>
                <a:cs typeface="Barlow"/>
              </a:rPr>
              <a:t>med  Instagram som deres </a:t>
            </a:r>
            <a:r>
              <a:rPr dirty="0" sz="900" spc="-15">
                <a:latin typeface="Barlow"/>
                <a:cs typeface="Barlow"/>
              </a:rPr>
              <a:t>medie. </a:t>
            </a:r>
            <a:r>
              <a:rPr dirty="0" sz="900" spc="-10">
                <a:latin typeface="Barlow"/>
                <a:cs typeface="Barlow"/>
              </a:rPr>
              <a:t>Deres </a:t>
            </a:r>
            <a:r>
              <a:rPr dirty="0" sz="900" spc="-15">
                <a:latin typeface="Barlow"/>
                <a:cs typeface="Barlow"/>
              </a:rPr>
              <a:t>nye æstetiske </a:t>
            </a:r>
            <a:r>
              <a:rPr dirty="0" sz="900" spc="-5">
                <a:latin typeface="Barlow"/>
                <a:cs typeface="Barlow"/>
              </a:rPr>
              <a:t>udtryk </a:t>
            </a:r>
            <a:r>
              <a:rPr dirty="0" sz="900" spc="-10">
                <a:latin typeface="Barlow"/>
                <a:cs typeface="Barlow"/>
              </a:rPr>
              <a:t>er  befriende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kreativt, </a:t>
            </a:r>
            <a:r>
              <a:rPr dirty="0" sz="900" spc="-15">
                <a:latin typeface="Barlow"/>
                <a:cs typeface="Barlow"/>
              </a:rPr>
              <a:t>hvor </a:t>
            </a:r>
            <a:r>
              <a:rPr dirty="0" sz="900" spc="-20">
                <a:latin typeface="Barlow"/>
                <a:cs typeface="Barlow"/>
              </a:rPr>
              <a:t>fejl </a:t>
            </a:r>
            <a:r>
              <a:rPr dirty="0" sz="900" spc="-15">
                <a:latin typeface="Barlow"/>
                <a:cs typeface="Barlow"/>
              </a:rPr>
              <a:t>betragtes </a:t>
            </a:r>
            <a:r>
              <a:rPr dirty="0" sz="900" spc="-1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en </a:t>
            </a:r>
            <a:r>
              <a:rPr dirty="0" sz="900" spc="-15">
                <a:latin typeface="Barlow"/>
                <a:cs typeface="Barlow"/>
              </a:rPr>
              <a:t>æstetisk  gave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en </a:t>
            </a:r>
            <a:r>
              <a:rPr dirty="0" sz="900" spc="-15">
                <a:latin typeface="Barlow"/>
                <a:cs typeface="Barlow"/>
              </a:rPr>
              <a:t>tid, hvor kreativitet </a:t>
            </a:r>
            <a:r>
              <a:rPr dirty="0" sz="900" spc="-10">
                <a:latin typeface="Barlow"/>
                <a:cs typeface="Barlow"/>
              </a:rPr>
              <a:t>ses som fremtidens</a:t>
            </a:r>
            <a:r>
              <a:rPr dirty="0" sz="900" spc="-10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håb.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51267" y="3062097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Scandis are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passionate, persistent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expressive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individualists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who,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with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focus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on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individual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freedom,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have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put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on</a:t>
            </a:r>
            <a:r>
              <a:rPr dirty="0" sz="900" spc="-6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activist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beret.</a:t>
            </a:r>
            <a:r>
              <a:rPr dirty="0" sz="900" spc="-6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As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gender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activists,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art</a:t>
            </a:r>
            <a:r>
              <a:rPr dirty="0" sz="900" spc="-6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club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members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environmental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activists,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they contribute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wholeheartedly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 political front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persuade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many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possible to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follow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their  direction 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create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change through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social</a:t>
            </a:r>
            <a:r>
              <a:rPr dirty="0" sz="900" spc="1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movements.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51267" y="4306939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Scandis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have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big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gestures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driven by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emo-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tional impulsivity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instead of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facts. Therefore,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attitudes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often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change in line with 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media’s focus,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is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reflected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a changing and childish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style universe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filled with</a:t>
            </a:r>
            <a:r>
              <a:rPr dirty="0" sz="900" spc="8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quirky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vintage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finds,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eccentric crafts, surrealistic world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art 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abstract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expressions.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Preferably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made in a home-  made and kitsch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style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exudes uniqueness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‘one-of-a-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kind’ - and which can 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returned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resold after use.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51267" y="5907482"/>
            <a:ext cx="29419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get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involved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social, high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culture experiences, con-  ceptual brands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sense-evoking craftsmanship where they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surrender themselves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playful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universe and, through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art, see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works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appear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nothing.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same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time, they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great value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being able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dig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creative process  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self-appointed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artistic abilities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appreciated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admired.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51267" y="7330175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Objects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shape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emotional value 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prioritised  ahead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function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completes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eccentric expression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creates great eye-catching value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social media in particu-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lar.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Fresh colours,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amorphous shapes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abstract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 upcycled textiles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recycled composite materials create  direct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references 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inner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values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such 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environmental  awareness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gender activism.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Altogether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urban,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artistic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diverse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focal</a:t>
            </a:r>
            <a:r>
              <a:rPr dirty="0" sz="900" spc="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point.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51267" y="8930717"/>
            <a:ext cx="294195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creative makers,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Scandis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reinvent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Scandi-  navian DNA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spread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style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whole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world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Instagram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media.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aesthetic expression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liberating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creative where mistakes are considered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aesthetic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gift in a time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creativity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seen as the hope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0004" y="2919590"/>
            <a:ext cx="4680000" cy="7088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99299" y="2978903"/>
            <a:ext cx="5308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Charles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Jeffrey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22621" y="10397703"/>
            <a:ext cx="170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106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08250" y="186700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30" y="983211"/>
            <a:ext cx="7632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10" b="1">
                <a:latin typeface="Gotham"/>
                <a:cs typeface="Gotham"/>
              </a:rPr>
              <a:t>MOOD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76002" y="3636010"/>
            <a:ext cx="3263996" cy="406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279993" y="1871992"/>
            <a:ext cx="2052002" cy="5112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4002" y="7776006"/>
            <a:ext cx="4176001" cy="22319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9229" y="4896002"/>
            <a:ext cx="2964776" cy="2808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7776006"/>
            <a:ext cx="2051995" cy="223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76002" y="1872005"/>
            <a:ext cx="3263997" cy="1691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79993" y="7056005"/>
            <a:ext cx="2052002" cy="2951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03999" y="1872018"/>
            <a:ext cx="4175994" cy="38382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403992" y="5782290"/>
            <a:ext cx="2052002" cy="4225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528003" y="5782284"/>
            <a:ext cx="2052002" cy="42257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635300" y="3403103"/>
            <a:ext cx="1892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Jada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35300" y="7543125"/>
            <a:ext cx="92836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Tomika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Davis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for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Alex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Proba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8501" y="7543125"/>
            <a:ext cx="5245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Marie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Chanteur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8501" y="9847109"/>
            <a:ext cx="311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Dior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3262" y="9847109"/>
            <a:ext cx="10502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Tobia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&amp;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Afra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Scarpa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for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Cassina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9278" y="9847109"/>
            <a:ext cx="5765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Anne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Johannsen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278" y="6823112"/>
            <a:ext cx="9086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Holzweiler </a:t>
            </a:r>
            <a:r>
              <a:rPr dirty="0" sz="600">
                <a:latin typeface="Barlow"/>
                <a:cs typeface="Barlow"/>
              </a:rPr>
              <a:t>x </a:t>
            </a:r>
            <a:r>
              <a:rPr dirty="0" sz="600" spc="-5">
                <a:latin typeface="Barlow"/>
                <a:cs typeface="Barlow"/>
              </a:rPr>
              <a:t>Ernesto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Artillo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63277" y="5549429"/>
            <a:ext cx="12319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Elaine </a:t>
            </a:r>
            <a:r>
              <a:rPr dirty="0" sz="600" spc="-5">
                <a:latin typeface="Barlow"/>
                <a:cs typeface="Barlow"/>
              </a:rPr>
              <a:t>Construction by Laetitia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Gorra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63277" y="9847109"/>
            <a:ext cx="2101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Gu</a:t>
            </a:r>
            <a:r>
              <a:rPr dirty="0" sz="600" spc="-5">
                <a:latin typeface="Barlow"/>
                <a:cs typeface="Barlow"/>
              </a:rPr>
              <a:t>c</a:t>
            </a:r>
            <a:r>
              <a:rPr dirty="0" sz="600">
                <a:latin typeface="Barlow"/>
                <a:cs typeface="Barlow"/>
              </a:rPr>
              <a:t>ci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87275" y="9847109"/>
            <a:ext cx="6737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Serena</a:t>
            </a:r>
            <a:r>
              <a:rPr dirty="0" sz="6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Confalonieri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297" y="10397703"/>
            <a:ext cx="1663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107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422215" y="10397703"/>
            <a:ext cx="1708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108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2540635" cy="650367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Både </a:t>
            </a:r>
            <a:r>
              <a:rPr dirty="0" sz="1200" spc="-10">
                <a:latin typeface="Gotham"/>
                <a:cs typeface="Gotham"/>
              </a:rPr>
              <a:t>Insta-venligt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1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bæredygtigt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Both Insta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friendly &amp;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sustainable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Moderne </a:t>
            </a:r>
            <a:r>
              <a:rPr dirty="0" sz="1200" spc="-5">
                <a:latin typeface="Gotham"/>
                <a:cs typeface="Gotham"/>
              </a:rPr>
              <a:t>’Villa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Villekulla’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Modern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’Villa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Villekulla’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Genanvendte</a:t>
            </a:r>
            <a:r>
              <a:rPr dirty="0" sz="1200" spc="-5">
                <a:latin typeface="Gotham"/>
                <a:cs typeface="Gotham"/>
              </a:rPr>
              <a:t> 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Recycled 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Nyt </a:t>
            </a:r>
            <a:r>
              <a:rPr dirty="0" sz="1200" spc="-5">
                <a:latin typeface="Gotham"/>
                <a:cs typeface="Gotham"/>
              </a:rPr>
              <a:t>skandinavisk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dna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New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scandinavian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 DNA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Excentrisk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Eccentric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Kønsflydende </a:t>
            </a:r>
            <a:r>
              <a:rPr dirty="0" sz="1200">
                <a:latin typeface="Gotham"/>
                <a:cs typeface="Gotham"/>
              </a:rPr>
              <a:t>design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Genderfluid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design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Genbrug &amp;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vintagefund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Second-hand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 vintage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finds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Optimistiske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Optimistic colours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Feminisme </a:t>
            </a:r>
            <a:r>
              <a:rPr dirty="0" sz="1200">
                <a:latin typeface="Gotham"/>
                <a:cs typeface="Gotham"/>
              </a:rPr>
              <a:t>&amp; </a:t>
            </a:r>
            <a:r>
              <a:rPr dirty="0" sz="1200" spc="-10">
                <a:latin typeface="Gotham"/>
                <a:cs typeface="Gotham"/>
              </a:rPr>
              <a:t>ny </a:t>
            </a:r>
            <a:r>
              <a:rPr dirty="0" sz="1200" spc="-5">
                <a:latin typeface="Gotham"/>
                <a:cs typeface="Gotham"/>
              </a:rPr>
              <a:t>maskulinitet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Feminism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new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masculinity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Reparation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gensalg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Repair 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resale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Kitsch</a:t>
            </a:r>
            <a:r>
              <a:rPr dirty="0" sz="1200" spc="-5">
                <a:latin typeface="Gotham"/>
                <a:cs typeface="Gotham"/>
              </a:rPr>
              <a:t> popkultur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Kitsch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pop-culture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Hjemmelavede </a:t>
            </a:r>
            <a:r>
              <a:rPr dirty="0" sz="1200" spc="-5">
                <a:latin typeface="Gotham"/>
                <a:cs typeface="Gotham"/>
              </a:rPr>
              <a:t>kunsthåndværk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Home made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crafts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Skulpturelt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abstrakt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Sculpural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abstract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300" y="983211"/>
            <a:ext cx="13703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</a:t>
            </a:r>
            <a:r>
              <a:rPr dirty="0" sz="1400" spc="-20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W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ORD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004" y="4409999"/>
            <a:ext cx="2927997" cy="5597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88945" y="1008011"/>
            <a:ext cx="4251058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648235" y="4177102"/>
            <a:ext cx="4794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Laura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Itkonen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293" y="9847068"/>
            <a:ext cx="4279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Greg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Lauren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298" y="10397703"/>
            <a:ext cx="1708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109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439692" y="10397703"/>
            <a:ext cx="1530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9589" y="8836758"/>
            <a:ext cx="222250" cy="1184275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200" b="1">
                <a:latin typeface="Gotham"/>
                <a:cs typeface="Gotham"/>
              </a:rPr>
              <a:t>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OURS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29300" y="7998517"/>
            <a:ext cx="3998595" cy="3637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700">
                <a:solidFill>
                  <a:srgbClr val="E3E3E3"/>
                </a:solidFill>
                <a:latin typeface="Gotham Light"/>
                <a:cs typeface="Gotham Light"/>
              </a:rPr>
              <a:t>03</a:t>
            </a:r>
            <a:endParaRPr sz="23700">
              <a:latin typeface="Gotham Light"/>
              <a:cs typeface="Gotham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99300" y="9191183"/>
            <a:ext cx="198373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 trykte </a:t>
            </a:r>
            <a:r>
              <a:rPr dirty="0" sz="600" spc="-5">
                <a:latin typeface="Barlow"/>
                <a:cs typeface="Barlow"/>
              </a:rPr>
              <a:t>farver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til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99300" y="9282623"/>
            <a:ext cx="20237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</a:t>
            </a:r>
            <a:r>
              <a:rPr dirty="0" sz="600" spc="3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præcise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300" y="9374063"/>
            <a:ext cx="20269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</a:t>
            </a:r>
            <a:r>
              <a:rPr dirty="0" sz="600" spc="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tekstilfarver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9300" y="9465502"/>
            <a:ext cx="194881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(TCX). </a:t>
            </a: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Der tages </a:t>
            </a:r>
            <a:r>
              <a:rPr dirty="0" sz="600" spc="-5">
                <a:latin typeface="Barlow"/>
                <a:cs typeface="Barlow"/>
              </a:rPr>
              <a:t>forbehold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for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300" y="9556943"/>
            <a:ext cx="172656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mindre </a:t>
            </a:r>
            <a:r>
              <a:rPr dirty="0" sz="600" spc="-10">
                <a:latin typeface="Barlow"/>
                <a:cs typeface="Barlow"/>
              </a:rPr>
              <a:t>fejl.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/ 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printed colours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</a:t>
            </a:r>
            <a:r>
              <a:rPr dirty="0" sz="600" spc="2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indications.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300" y="9648383"/>
            <a:ext cx="17602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</a:t>
            </a:r>
            <a:r>
              <a:rPr dirty="0" sz="600" spc="2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Home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9300" y="9739823"/>
            <a:ext cx="18237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</a:t>
            </a:r>
            <a:r>
              <a:rPr dirty="0" sz="600" spc="3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9300" y="9831263"/>
            <a:ext cx="1964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</a:t>
            </a:r>
            <a:r>
              <a:rPr dirty="0" sz="600" spc="7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99300" y="9922702"/>
            <a:ext cx="18446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 May be subject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minor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12275" y="9644801"/>
            <a:ext cx="2091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Bestil </a:t>
            </a:r>
            <a:r>
              <a:rPr dirty="0" sz="600">
                <a:latin typeface="Barlow"/>
                <a:cs typeface="Barlow"/>
              </a:rPr>
              <a:t>originale </a:t>
            </a:r>
            <a:r>
              <a:rPr dirty="0" sz="600" spc="-5">
                <a:latin typeface="Barlow"/>
                <a:cs typeface="Barlow"/>
              </a:rPr>
              <a:t>Pantone-farv</a:t>
            </a:r>
            <a:r>
              <a:rPr dirty="0" sz="600" spc="-5">
                <a:latin typeface="Barlow"/>
                <a:cs typeface="Barlow"/>
                <a:hlinkClick r:id="rId2"/>
              </a:rPr>
              <a:t>er </a:t>
            </a:r>
            <a:r>
              <a:rPr dirty="0" sz="600">
                <a:latin typeface="Barlow"/>
                <a:cs typeface="Barlow"/>
                <a:hlinkClick r:id="rId2"/>
              </a:rPr>
              <a:t>på</a:t>
            </a:r>
            <a:r>
              <a:rPr dirty="0" sz="600" spc="-25">
                <a:latin typeface="Barlow"/>
                <a:cs typeface="Barlow"/>
                <a:hlinkClick r:id="rId2"/>
              </a:rPr>
              <a:t> </a:t>
            </a:r>
            <a:r>
              <a:rPr dirty="0" sz="600" spc="-5">
                <a:latin typeface="Barlow"/>
                <a:cs typeface="Barlow"/>
                <a:hlinkClick r:id="rId2"/>
              </a:rPr>
              <a:t>www.trendstore.dk/pantone,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12275" y="9736242"/>
            <a:ext cx="21170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  <a:hlinkClick r:id="rId3"/>
              </a:rPr>
              <a:t>via mail </a:t>
            </a:r>
            <a:r>
              <a:rPr dirty="0" sz="600" spc="-5"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eller på </a:t>
            </a:r>
            <a:r>
              <a:rPr dirty="0" sz="600" spc="-10">
                <a:latin typeface="Barlow"/>
                <a:cs typeface="Barlow"/>
              </a:rPr>
              <a:t>telefon </a:t>
            </a:r>
            <a:r>
              <a:rPr dirty="0" sz="600">
                <a:latin typeface="Barlow"/>
                <a:cs typeface="Barlow"/>
              </a:rPr>
              <a:t>(+45) 9711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12275" y="9827681"/>
            <a:ext cx="20262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Order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original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Pantone colour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s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on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www.trendstore.eu/pantone,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12275" y="9919121"/>
            <a:ext cx="20275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via e-mail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by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phone (+45) 9711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229409" y="9471633"/>
            <a:ext cx="90170" cy="110489"/>
          </a:xfrm>
          <a:custGeom>
            <a:avLst/>
            <a:gdLst/>
            <a:ahLst/>
            <a:cxnLst/>
            <a:rect l="l" t="t" r="r" b="b"/>
            <a:pathLst>
              <a:path w="90170" h="110490">
                <a:moveTo>
                  <a:pt x="49786" y="42062"/>
                </a:moveTo>
                <a:lnTo>
                  <a:pt x="24968" y="42062"/>
                </a:lnTo>
                <a:lnTo>
                  <a:pt x="25603" y="42329"/>
                </a:lnTo>
                <a:lnTo>
                  <a:pt x="25780" y="42608"/>
                </a:lnTo>
                <a:lnTo>
                  <a:pt x="41043" y="69634"/>
                </a:lnTo>
                <a:lnTo>
                  <a:pt x="63550" y="109613"/>
                </a:lnTo>
                <a:lnTo>
                  <a:pt x="64592" y="110235"/>
                </a:lnTo>
                <a:lnTo>
                  <a:pt x="73012" y="110058"/>
                </a:lnTo>
                <a:lnTo>
                  <a:pt x="90119" y="110058"/>
                </a:lnTo>
                <a:lnTo>
                  <a:pt x="90119" y="69634"/>
                </a:lnTo>
                <a:lnTo>
                  <a:pt x="65189" y="69634"/>
                </a:lnTo>
                <a:lnTo>
                  <a:pt x="64769" y="68973"/>
                </a:lnTo>
                <a:lnTo>
                  <a:pt x="49786" y="42062"/>
                </a:lnTo>
                <a:close/>
              </a:path>
              <a:path w="90170" h="110490">
                <a:moveTo>
                  <a:pt x="90119" y="110058"/>
                </a:moveTo>
                <a:lnTo>
                  <a:pt x="73012" y="110058"/>
                </a:lnTo>
                <a:lnTo>
                  <a:pt x="79527" y="110147"/>
                </a:lnTo>
                <a:lnTo>
                  <a:pt x="90119" y="110147"/>
                </a:lnTo>
                <a:close/>
              </a:path>
              <a:path w="90170" h="110490">
                <a:moveTo>
                  <a:pt x="13373" y="88"/>
                </a:moveTo>
                <a:lnTo>
                  <a:pt x="0" y="88"/>
                </a:lnTo>
                <a:lnTo>
                  <a:pt x="0" y="109981"/>
                </a:lnTo>
                <a:lnTo>
                  <a:pt x="25996" y="109981"/>
                </a:lnTo>
                <a:lnTo>
                  <a:pt x="24968" y="42062"/>
                </a:lnTo>
                <a:lnTo>
                  <a:pt x="49786" y="42062"/>
                </a:lnTo>
                <a:lnTo>
                  <a:pt x="36883" y="18888"/>
                </a:lnTo>
                <a:lnTo>
                  <a:pt x="26708" y="507"/>
                </a:lnTo>
                <a:lnTo>
                  <a:pt x="25970" y="165"/>
                </a:lnTo>
                <a:lnTo>
                  <a:pt x="18567" y="165"/>
                </a:lnTo>
                <a:lnTo>
                  <a:pt x="13373" y="88"/>
                </a:lnTo>
                <a:close/>
              </a:path>
              <a:path w="90170" h="110490">
                <a:moveTo>
                  <a:pt x="90119" y="241"/>
                </a:moveTo>
                <a:lnTo>
                  <a:pt x="64604" y="241"/>
                </a:lnTo>
                <a:lnTo>
                  <a:pt x="65658" y="69532"/>
                </a:lnTo>
                <a:lnTo>
                  <a:pt x="65189" y="69634"/>
                </a:lnTo>
                <a:lnTo>
                  <a:pt x="90119" y="69634"/>
                </a:lnTo>
                <a:lnTo>
                  <a:pt x="90119" y="241"/>
                </a:lnTo>
                <a:close/>
              </a:path>
              <a:path w="90170" h="110490">
                <a:moveTo>
                  <a:pt x="25615" y="0"/>
                </a:moveTo>
                <a:lnTo>
                  <a:pt x="18567" y="165"/>
                </a:lnTo>
                <a:lnTo>
                  <a:pt x="25970" y="165"/>
                </a:lnTo>
                <a:lnTo>
                  <a:pt x="256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533330" y="9471615"/>
            <a:ext cx="90805" cy="110489"/>
          </a:xfrm>
          <a:custGeom>
            <a:avLst/>
            <a:gdLst/>
            <a:ahLst/>
            <a:cxnLst/>
            <a:rect l="l" t="t" r="r" b="b"/>
            <a:pathLst>
              <a:path w="90804" h="110490">
                <a:moveTo>
                  <a:pt x="49761" y="42151"/>
                </a:moveTo>
                <a:lnTo>
                  <a:pt x="24904" y="42151"/>
                </a:lnTo>
                <a:lnTo>
                  <a:pt x="25907" y="42900"/>
                </a:lnTo>
                <a:lnTo>
                  <a:pt x="26390" y="43700"/>
                </a:lnTo>
                <a:lnTo>
                  <a:pt x="63563" y="109664"/>
                </a:lnTo>
                <a:lnTo>
                  <a:pt x="64604" y="110274"/>
                </a:lnTo>
                <a:lnTo>
                  <a:pt x="71361" y="110058"/>
                </a:lnTo>
                <a:lnTo>
                  <a:pt x="90233" y="110058"/>
                </a:lnTo>
                <a:lnTo>
                  <a:pt x="90233" y="70383"/>
                </a:lnTo>
                <a:lnTo>
                  <a:pt x="65671" y="70383"/>
                </a:lnTo>
                <a:lnTo>
                  <a:pt x="65049" y="69443"/>
                </a:lnTo>
                <a:lnTo>
                  <a:pt x="64858" y="69202"/>
                </a:lnTo>
                <a:lnTo>
                  <a:pt x="49761" y="42151"/>
                </a:lnTo>
                <a:close/>
              </a:path>
              <a:path w="90804" h="110490">
                <a:moveTo>
                  <a:pt x="90233" y="110058"/>
                </a:moveTo>
                <a:lnTo>
                  <a:pt x="71361" y="110058"/>
                </a:lnTo>
                <a:lnTo>
                  <a:pt x="76225" y="110159"/>
                </a:lnTo>
                <a:lnTo>
                  <a:pt x="90233" y="110159"/>
                </a:lnTo>
                <a:close/>
              </a:path>
              <a:path w="90804" h="110490">
                <a:moveTo>
                  <a:pt x="9575" y="101"/>
                </a:moveTo>
                <a:lnTo>
                  <a:pt x="0" y="101"/>
                </a:lnTo>
                <a:lnTo>
                  <a:pt x="0" y="110032"/>
                </a:lnTo>
                <a:lnTo>
                  <a:pt x="25971" y="110032"/>
                </a:lnTo>
                <a:lnTo>
                  <a:pt x="24904" y="42151"/>
                </a:lnTo>
                <a:lnTo>
                  <a:pt x="49761" y="42151"/>
                </a:lnTo>
                <a:lnTo>
                  <a:pt x="26644" y="634"/>
                </a:lnTo>
                <a:lnTo>
                  <a:pt x="25815" y="203"/>
                </a:lnTo>
                <a:lnTo>
                  <a:pt x="16433" y="203"/>
                </a:lnTo>
                <a:lnTo>
                  <a:pt x="9575" y="101"/>
                </a:lnTo>
                <a:close/>
              </a:path>
              <a:path w="90804" h="110490">
                <a:moveTo>
                  <a:pt x="90233" y="292"/>
                </a:moveTo>
                <a:lnTo>
                  <a:pt x="64566" y="292"/>
                </a:lnTo>
                <a:lnTo>
                  <a:pt x="65671" y="70383"/>
                </a:lnTo>
                <a:lnTo>
                  <a:pt x="90233" y="70383"/>
                </a:lnTo>
                <a:lnTo>
                  <a:pt x="90233" y="292"/>
                </a:lnTo>
                <a:close/>
              </a:path>
              <a:path w="90804" h="110490">
                <a:moveTo>
                  <a:pt x="25425" y="0"/>
                </a:moveTo>
                <a:lnTo>
                  <a:pt x="16433" y="203"/>
                </a:lnTo>
                <a:lnTo>
                  <a:pt x="25815" y="203"/>
                </a:lnTo>
                <a:lnTo>
                  <a:pt x="25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412740" y="9468075"/>
            <a:ext cx="107950" cy="117475"/>
          </a:xfrm>
          <a:custGeom>
            <a:avLst/>
            <a:gdLst/>
            <a:ahLst/>
            <a:cxnLst/>
            <a:rect l="l" t="t" r="r" b="b"/>
            <a:pathLst>
              <a:path w="107950" h="117475">
                <a:moveTo>
                  <a:pt x="56326" y="0"/>
                </a:moveTo>
                <a:lnTo>
                  <a:pt x="13488" y="17961"/>
                </a:lnTo>
                <a:lnTo>
                  <a:pt x="0" y="57312"/>
                </a:lnTo>
                <a:lnTo>
                  <a:pt x="449" y="66609"/>
                </a:lnTo>
                <a:lnTo>
                  <a:pt x="5902" y="87240"/>
                </a:lnTo>
                <a:lnTo>
                  <a:pt x="16623" y="103121"/>
                </a:lnTo>
                <a:lnTo>
                  <a:pt x="31153" y="113325"/>
                </a:lnTo>
                <a:lnTo>
                  <a:pt x="48036" y="116926"/>
                </a:lnTo>
                <a:lnTo>
                  <a:pt x="61353" y="116184"/>
                </a:lnTo>
                <a:lnTo>
                  <a:pt x="72569" y="113721"/>
                </a:lnTo>
                <a:lnTo>
                  <a:pt x="82047" y="109270"/>
                </a:lnTo>
                <a:lnTo>
                  <a:pt x="90149" y="102563"/>
                </a:lnTo>
                <a:lnTo>
                  <a:pt x="96969" y="93398"/>
                </a:lnTo>
                <a:lnTo>
                  <a:pt x="49579" y="93398"/>
                </a:lnTo>
                <a:lnTo>
                  <a:pt x="38028" y="88224"/>
                </a:lnTo>
                <a:lnTo>
                  <a:pt x="26388" y="57312"/>
                </a:lnTo>
                <a:lnTo>
                  <a:pt x="27025" y="49578"/>
                </a:lnTo>
                <a:lnTo>
                  <a:pt x="52392" y="23353"/>
                </a:lnTo>
                <a:lnTo>
                  <a:pt x="97229" y="23353"/>
                </a:lnTo>
                <a:lnTo>
                  <a:pt x="94704" y="19162"/>
                </a:lnTo>
                <a:lnTo>
                  <a:pt x="86327" y="10771"/>
                </a:lnTo>
                <a:lnTo>
                  <a:pt x="75582" y="4480"/>
                </a:lnTo>
                <a:lnTo>
                  <a:pt x="69286" y="2195"/>
                </a:lnTo>
                <a:lnTo>
                  <a:pt x="62863" y="710"/>
                </a:lnTo>
                <a:lnTo>
                  <a:pt x="56326" y="0"/>
                </a:lnTo>
                <a:close/>
              </a:path>
              <a:path w="107950" h="117475">
                <a:moveTo>
                  <a:pt x="97229" y="23353"/>
                </a:moveTo>
                <a:lnTo>
                  <a:pt x="52392" y="23353"/>
                </a:lnTo>
                <a:lnTo>
                  <a:pt x="60362" y="24314"/>
                </a:lnTo>
                <a:lnTo>
                  <a:pt x="67229" y="27453"/>
                </a:lnTo>
                <a:lnTo>
                  <a:pt x="80904" y="59421"/>
                </a:lnTo>
                <a:lnTo>
                  <a:pt x="80180" y="64183"/>
                </a:lnTo>
                <a:lnTo>
                  <a:pt x="79913" y="69085"/>
                </a:lnTo>
                <a:lnTo>
                  <a:pt x="78656" y="73683"/>
                </a:lnTo>
                <a:lnTo>
                  <a:pt x="72170" y="85333"/>
                </a:lnTo>
                <a:lnTo>
                  <a:pt x="61719" y="92169"/>
                </a:lnTo>
                <a:lnTo>
                  <a:pt x="49579" y="93398"/>
                </a:lnTo>
                <a:lnTo>
                  <a:pt x="96969" y="93398"/>
                </a:lnTo>
                <a:lnTo>
                  <a:pt x="100225" y="89022"/>
                </a:lnTo>
                <a:lnTo>
                  <a:pt x="105997" y="74256"/>
                </a:lnTo>
                <a:lnTo>
                  <a:pt x="107479" y="59421"/>
                </a:lnTo>
                <a:lnTo>
                  <a:pt x="107566" y="58228"/>
                </a:lnTo>
                <a:lnTo>
                  <a:pt x="105110" y="41425"/>
                </a:lnTo>
                <a:lnTo>
                  <a:pt x="100902" y="29448"/>
                </a:lnTo>
                <a:lnTo>
                  <a:pt x="97229" y="233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41663" y="9471878"/>
            <a:ext cx="84455" cy="109855"/>
          </a:xfrm>
          <a:custGeom>
            <a:avLst/>
            <a:gdLst/>
            <a:ahLst/>
            <a:cxnLst/>
            <a:rect l="l" t="t" r="r" b="b"/>
            <a:pathLst>
              <a:path w="84454" h="109854">
                <a:moveTo>
                  <a:pt x="79095" y="0"/>
                </a:moveTo>
                <a:lnTo>
                  <a:pt x="0" y="0"/>
                </a:lnTo>
                <a:lnTo>
                  <a:pt x="0" y="109715"/>
                </a:lnTo>
                <a:lnTo>
                  <a:pt x="84188" y="109715"/>
                </a:lnTo>
                <a:lnTo>
                  <a:pt x="84188" y="88341"/>
                </a:lnTo>
                <a:lnTo>
                  <a:pt x="26771" y="88341"/>
                </a:lnTo>
                <a:lnTo>
                  <a:pt x="26771" y="61810"/>
                </a:lnTo>
                <a:lnTo>
                  <a:pt x="75895" y="61810"/>
                </a:lnTo>
                <a:lnTo>
                  <a:pt x="75895" y="41046"/>
                </a:lnTo>
                <a:lnTo>
                  <a:pt x="26822" y="41046"/>
                </a:lnTo>
                <a:lnTo>
                  <a:pt x="26822" y="20942"/>
                </a:lnTo>
                <a:lnTo>
                  <a:pt x="79095" y="20942"/>
                </a:lnTo>
                <a:lnTo>
                  <a:pt x="79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032200" y="9471703"/>
            <a:ext cx="92075" cy="110489"/>
          </a:xfrm>
          <a:custGeom>
            <a:avLst/>
            <a:gdLst/>
            <a:ahLst/>
            <a:cxnLst/>
            <a:rect l="l" t="t" r="r" b="b"/>
            <a:pathLst>
              <a:path w="92075" h="110490">
                <a:moveTo>
                  <a:pt x="28422" y="0"/>
                </a:moveTo>
                <a:lnTo>
                  <a:pt x="1308" y="25"/>
                </a:lnTo>
                <a:lnTo>
                  <a:pt x="673" y="114"/>
                </a:lnTo>
                <a:lnTo>
                  <a:pt x="0" y="165"/>
                </a:lnTo>
                <a:lnTo>
                  <a:pt x="0" y="109943"/>
                </a:lnTo>
                <a:lnTo>
                  <a:pt x="26924" y="109943"/>
                </a:lnTo>
                <a:lnTo>
                  <a:pt x="26924" y="74129"/>
                </a:lnTo>
                <a:lnTo>
                  <a:pt x="30137" y="74117"/>
                </a:lnTo>
                <a:lnTo>
                  <a:pt x="74180" y="70192"/>
                </a:lnTo>
                <a:lnTo>
                  <a:pt x="87798" y="54000"/>
                </a:lnTo>
                <a:lnTo>
                  <a:pt x="27063" y="54000"/>
                </a:lnTo>
                <a:lnTo>
                  <a:pt x="27063" y="20573"/>
                </a:lnTo>
                <a:lnTo>
                  <a:pt x="35598" y="20573"/>
                </a:lnTo>
                <a:lnTo>
                  <a:pt x="43929" y="20192"/>
                </a:lnTo>
                <a:lnTo>
                  <a:pt x="88870" y="20192"/>
                </a:lnTo>
                <a:lnTo>
                  <a:pt x="59486" y="177"/>
                </a:lnTo>
                <a:lnTo>
                  <a:pt x="28422" y="0"/>
                </a:lnTo>
                <a:close/>
              </a:path>
              <a:path w="92075" h="110490">
                <a:moveTo>
                  <a:pt x="29815" y="74129"/>
                </a:moveTo>
                <a:lnTo>
                  <a:pt x="28194" y="74129"/>
                </a:lnTo>
                <a:lnTo>
                  <a:pt x="29171" y="74155"/>
                </a:lnTo>
                <a:lnTo>
                  <a:pt x="29815" y="74129"/>
                </a:lnTo>
                <a:close/>
              </a:path>
              <a:path w="92075" h="110490">
                <a:moveTo>
                  <a:pt x="35433" y="53670"/>
                </a:moveTo>
                <a:lnTo>
                  <a:pt x="27063" y="54000"/>
                </a:lnTo>
                <a:lnTo>
                  <a:pt x="87798" y="54000"/>
                </a:lnTo>
                <a:lnTo>
                  <a:pt x="87938" y="53682"/>
                </a:lnTo>
                <a:lnTo>
                  <a:pt x="35433" y="53670"/>
                </a:lnTo>
                <a:close/>
              </a:path>
              <a:path w="92075" h="110490">
                <a:moveTo>
                  <a:pt x="88870" y="20192"/>
                </a:moveTo>
                <a:lnTo>
                  <a:pt x="43929" y="20192"/>
                </a:lnTo>
                <a:lnTo>
                  <a:pt x="61988" y="21234"/>
                </a:lnTo>
                <a:lnTo>
                  <a:pt x="65366" y="29425"/>
                </a:lnTo>
                <a:lnTo>
                  <a:pt x="65405" y="46443"/>
                </a:lnTo>
                <a:lnTo>
                  <a:pt x="60845" y="52082"/>
                </a:lnTo>
                <a:lnTo>
                  <a:pt x="43662" y="53682"/>
                </a:lnTo>
                <a:lnTo>
                  <a:pt x="87943" y="53670"/>
                </a:lnTo>
                <a:lnTo>
                  <a:pt x="90573" y="47669"/>
                </a:lnTo>
                <a:lnTo>
                  <a:pt x="91980" y="37963"/>
                </a:lnTo>
                <a:lnTo>
                  <a:pt x="91071" y="27533"/>
                </a:lnTo>
                <a:lnTo>
                  <a:pt x="88870" y="20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113142" y="9471641"/>
            <a:ext cx="107950" cy="110489"/>
          </a:xfrm>
          <a:custGeom>
            <a:avLst/>
            <a:gdLst/>
            <a:ahLst/>
            <a:cxnLst/>
            <a:rect l="l" t="t" r="r" b="b"/>
            <a:pathLst>
              <a:path w="107950" h="110490">
                <a:moveTo>
                  <a:pt x="40563" y="0"/>
                </a:moveTo>
                <a:lnTo>
                  <a:pt x="39763" y="634"/>
                </a:lnTo>
                <a:lnTo>
                  <a:pt x="29560" y="28771"/>
                </a:lnTo>
                <a:lnTo>
                  <a:pt x="467" y="108711"/>
                </a:lnTo>
                <a:lnTo>
                  <a:pt x="0" y="110134"/>
                </a:lnTo>
                <a:lnTo>
                  <a:pt x="28562" y="110185"/>
                </a:lnTo>
                <a:lnTo>
                  <a:pt x="30556" y="103682"/>
                </a:lnTo>
                <a:lnTo>
                  <a:pt x="32004" y="99186"/>
                </a:lnTo>
                <a:lnTo>
                  <a:pt x="33743" y="93141"/>
                </a:lnTo>
                <a:lnTo>
                  <a:pt x="34442" y="92633"/>
                </a:lnTo>
                <a:lnTo>
                  <a:pt x="101304" y="92621"/>
                </a:lnTo>
                <a:lnTo>
                  <a:pt x="94071" y="72580"/>
                </a:lnTo>
                <a:lnTo>
                  <a:pt x="40297" y="72580"/>
                </a:lnTo>
                <a:lnTo>
                  <a:pt x="53467" y="26822"/>
                </a:lnTo>
                <a:lnTo>
                  <a:pt x="77555" y="26822"/>
                </a:lnTo>
                <a:lnTo>
                  <a:pt x="68072" y="546"/>
                </a:lnTo>
                <a:lnTo>
                  <a:pt x="67582" y="152"/>
                </a:lnTo>
                <a:lnTo>
                  <a:pt x="50266" y="152"/>
                </a:lnTo>
                <a:lnTo>
                  <a:pt x="40563" y="0"/>
                </a:lnTo>
                <a:close/>
              </a:path>
              <a:path w="107950" h="110490">
                <a:moveTo>
                  <a:pt x="101304" y="92621"/>
                </a:moveTo>
                <a:lnTo>
                  <a:pt x="73228" y="92621"/>
                </a:lnTo>
                <a:lnTo>
                  <a:pt x="73850" y="93344"/>
                </a:lnTo>
                <a:lnTo>
                  <a:pt x="75615" y="99390"/>
                </a:lnTo>
                <a:lnTo>
                  <a:pt x="76974" y="103924"/>
                </a:lnTo>
                <a:lnTo>
                  <a:pt x="78727" y="109131"/>
                </a:lnTo>
                <a:lnTo>
                  <a:pt x="79743" y="110058"/>
                </a:lnTo>
                <a:lnTo>
                  <a:pt x="93806" y="110139"/>
                </a:lnTo>
                <a:lnTo>
                  <a:pt x="107505" y="110134"/>
                </a:lnTo>
                <a:lnTo>
                  <a:pt x="107214" y="109131"/>
                </a:lnTo>
                <a:lnTo>
                  <a:pt x="107111" y="108711"/>
                </a:lnTo>
                <a:lnTo>
                  <a:pt x="101304" y="92621"/>
                </a:lnTo>
                <a:close/>
              </a:path>
              <a:path w="107950" h="110490">
                <a:moveTo>
                  <a:pt x="71029" y="92633"/>
                </a:moveTo>
                <a:lnTo>
                  <a:pt x="34442" y="92633"/>
                </a:lnTo>
                <a:lnTo>
                  <a:pt x="53740" y="92697"/>
                </a:lnTo>
                <a:lnTo>
                  <a:pt x="71029" y="92633"/>
                </a:lnTo>
                <a:close/>
              </a:path>
              <a:path w="107950" h="110490">
                <a:moveTo>
                  <a:pt x="77555" y="26822"/>
                </a:moveTo>
                <a:lnTo>
                  <a:pt x="53467" y="26822"/>
                </a:lnTo>
                <a:lnTo>
                  <a:pt x="67525" y="72580"/>
                </a:lnTo>
                <a:lnTo>
                  <a:pt x="94071" y="72580"/>
                </a:lnTo>
                <a:lnTo>
                  <a:pt x="77555" y="26822"/>
                </a:lnTo>
                <a:close/>
              </a:path>
              <a:path w="107950" h="110490">
                <a:moveTo>
                  <a:pt x="67424" y="25"/>
                </a:moveTo>
                <a:lnTo>
                  <a:pt x="50266" y="152"/>
                </a:lnTo>
                <a:lnTo>
                  <a:pt x="67582" y="152"/>
                </a:lnTo>
                <a:lnTo>
                  <a:pt x="67424" y="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329661" y="9471882"/>
            <a:ext cx="82550" cy="109855"/>
          </a:xfrm>
          <a:custGeom>
            <a:avLst/>
            <a:gdLst/>
            <a:ahLst/>
            <a:cxnLst/>
            <a:rect l="l" t="t" r="r" b="b"/>
            <a:pathLst>
              <a:path w="82550" h="109854">
                <a:moveTo>
                  <a:pt x="82524" y="0"/>
                </a:moveTo>
                <a:lnTo>
                  <a:pt x="0" y="0"/>
                </a:lnTo>
                <a:lnTo>
                  <a:pt x="0" y="21501"/>
                </a:lnTo>
                <a:lnTo>
                  <a:pt x="27787" y="21501"/>
                </a:lnTo>
                <a:lnTo>
                  <a:pt x="27787" y="109677"/>
                </a:lnTo>
                <a:lnTo>
                  <a:pt x="54902" y="109677"/>
                </a:lnTo>
                <a:lnTo>
                  <a:pt x="54902" y="21488"/>
                </a:lnTo>
                <a:lnTo>
                  <a:pt x="82524" y="21488"/>
                </a:lnTo>
                <a:lnTo>
                  <a:pt x="82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732142" y="9469401"/>
            <a:ext cx="47625" cy="50165"/>
          </a:xfrm>
          <a:custGeom>
            <a:avLst/>
            <a:gdLst/>
            <a:ahLst/>
            <a:cxnLst/>
            <a:rect l="l" t="t" r="r" b="b"/>
            <a:pathLst>
              <a:path w="47625" h="50165">
                <a:moveTo>
                  <a:pt x="23757" y="0"/>
                </a:moveTo>
                <a:lnTo>
                  <a:pt x="14504" y="1943"/>
                </a:lnTo>
                <a:lnTo>
                  <a:pt x="6950" y="7264"/>
                </a:lnTo>
                <a:lnTo>
                  <a:pt x="1856" y="15166"/>
                </a:lnTo>
                <a:lnTo>
                  <a:pt x="0" y="24764"/>
                </a:lnTo>
                <a:lnTo>
                  <a:pt x="14" y="25018"/>
                </a:lnTo>
                <a:lnTo>
                  <a:pt x="1835" y="34546"/>
                </a:lnTo>
                <a:lnTo>
                  <a:pt x="6909" y="42462"/>
                </a:lnTo>
                <a:lnTo>
                  <a:pt x="14447" y="47806"/>
                </a:lnTo>
                <a:lnTo>
                  <a:pt x="23693" y="49783"/>
                </a:lnTo>
                <a:lnTo>
                  <a:pt x="32929" y="47848"/>
                </a:lnTo>
                <a:lnTo>
                  <a:pt x="37820" y="44399"/>
                </a:lnTo>
                <a:lnTo>
                  <a:pt x="23617" y="44399"/>
                </a:lnTo>
                <a:lnTo>
                  <a:pt x="16338" y="42901"/>
                </a:lnTo>
                <a:lnTo>
                  <a:pt x="10580" y="38796"/>
                </a:lnTo>
                <a:lnTo>
                  <a:pt x="6804" y="32585"/>
                </a:lnTo>
                <a:lnTo>
                  <a:pt x="5469" y="24764"/>
                </a:lnTo>
                <a:lnTo>
                  <a:pt x="6872" y="16991"/>
                </a:lnTo>
                <a:lnTo>
                  <a:pt x="10714" y="10837"/>
                </a:lnTo>
                <a:lnTo>
                  <a:pt x="16527" y="6796"/>
                </a:lnTo>
                <a:lnTo>
                  <a:pt x="23846" y="5359"/>
                </a:lnTo>
                <a:lnTo>
                  <a:pt x="37804" y="5359"/>
                </a:lnTo>
                <a:lnTo>
                  <a:pt x="33007" y="1964"/>
                </a:lnTo>
                <a:lnTo>
                  <a:pt x="23757" y="0"/>
                </a:lnTo>
                <a:close/>
              </a:path>
              <a:path w="47625" h="50165">
                <a:moveTo>
                  <a:pt x="37804" y="5359"/>
                </a:moveTo>
                <a:lnTo>
                  <a:pt x="23846" y="5359"/>
                </a:lnTo>
                <a:lnTo>
                  <a:pt x="31114" y="6868"/>
                </a:lnTo>
                <a:lnTo>
                  <a:pt x="36885" y="10993"/>
                </a:lnTo>
                <a:lnTo>
                  <a:pt x="40680" y="17216"/>
                </a:lnTo>
                <a:lnTo>
                  <a:pt x="42019" y="25018"/>
                </a:lnTo>
                <a:lnTo>
                  <a:pt x="40605" y="32779"/>
                </a:lnTo>
                <a:lnTo>
                  <a:pt x="36752" y="38928"/>
                </a:lnTo>
                <a:lnTo>
                  <a:pt x="30932" y="42967"/>
                </a:lnTo>
                <a:lnTo>
                  <a:pt x="23617" y="44399"/>
                </a:lnTo>
                <a:lnTo>
                  <a:pt x="37820" y="44399"/>
                </a:lnTo>
                <a:lnTo>
                  <a:pt x="40494" y="42513"/>
                </a:lnTo>
                <a:lnTo>
                  <a:pt x="45608" y="34596"/>
                </a:lnTo>
                <a:lnTo>
                  <a:pt x="47473" y="25018"/>
                </a:lnTo>
                <a:lnTo>
                  <a:pt x="47464" y="24764"/>
                </a:lnTo>
                <a:lnTo>
                  <a:pt x="45636" y="15223"/>
                </a:lnTo>
                <a:lnTo>
                  <a:pt x="40554" y="7305"/>
                </a:lnTo>
                <a:lnTo>
                  <a:pt x="37804" y="5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746741" y="9480408"/>
            <a:ext cx="20320" cy="29209"/>
          </a:xfrm>
          <a:custGeom>
            <a:avLst/>
            <a:gdLst/>
            <a:ahLst/>
            <a:cxnLst/>
            <a:rect l="l" t="t" r="r" b="b"/>
            <a:pathLst>
              <a:path w="20320" h="29209">
                <a:moveTo>
                  <a:pt x="15146" y="15214"/>
                </a:moveTo>
                <a:lnTo>
                  <a:pt x="6946" y="15214"/>
                </a:lnTo>
                <a:lnTo>
                  <a:pt x="8128" y="15824"/>
                </a:lnTo>
                <a:lnTo>
                  <a:pt x="10045" y="19951"/>
                </a:lnTo>
                <a:lnTo>
                  <a:pt x="11341" y="22072"/>
                </a:lnTo>
                <a:lnTo>
                  <a:pt x="14897" y="28600"/>
                </a:lnTo>
                <a:lnTo>
                  <a:pt x="20218" y="27647"/>
                </a:lnTo>
                <a:lnTo>
                  <a:pt x="13532" y="15951"/>
                </a:lnTo>
                <a:lnTo>
                  <a:pt x="13532" y="15824"/>
                </a:lnTo>
                <a:lnTo>
                  <a:pt x="14287" y="15494"/>
                </a:lnTo>
                <a:lnTo>
                  <a:pt x="15146" y="15214"/>
                </a:lnTo>
                <a:close/>
              </a:path>
              <a:path w="20320" h="29209">
                <a:moveTo>
                  <a:pt x="9207" y="0"/>
                </a:moveTo>
                <a:lnTo>
                  <a:pt x="4597" y="330"/>
                </a:lnTo>
                <a:lnTo>
                  <a:pt x="0" y="330"/>
                </a:lnTo>
                <a:lnTo>
                  <a:pt x="0" y="27851"/>
                </a:lnTo>
                <a:lnTo>
                  <a:pt x="4838" y="27851"/>
                </a:lnTo>
                <a:lnTo>
                  <a:pt x="4838" y="15951"/>
                </a:lnTo>
                <a:lnTo>
                  <a:pt x="6946" y="15214"/>
                </a:lnTo>
                <a:lnTo>
                  <a:pt x="15146" y="15214"/>
                </a:lnTo>
                <a:lnTo>
                  <a:pt x="18935" y="13982"/>
                </a:lnTo>
                <a:lnTo>
                  <a:pt x="20296" y="11988"/>
                </a:lnTo>
                <a:lnTo>
                  <a:pt x="5143" y="11988"/>
                </a:lnTo>
                <a:lnTo>
                  <a:pt x="5143" y="3670"/>
                </a:lnTo>
                <a:lnTo>
                  <a:pt x="19947" y="3670"/>
                </a:lnTo>
                <a:lnTo>
                  <a:pt x="19926" y="3289"/>
                </a:lnTo>
                <a:lnTo>
                  <a:pt x="18034" y="838"/>
                </a:lnTo>
                <a:lnTo>
                  <a:pt x="9207" y="0"/>
                </a:lnTo>
                <a:close/>
              </a:path>
              <a:path w="20320" h="29209">
                <a:moveTo>
                  <a:pt x="19952" y="3759"/>
                </a:moveTo>
                <a:lnTo>
                  <a:pt x="9537" y="3759"/>
                </a:lnTo>
                <a:lnTo>
                  <a:pt x="13550" y="4318"/>
                </a:lnTo>
                <a:lnTo>
                  <a:pt x="14744" y="5511"/>
                </a:lnTo>
                <a:lnTo>
                  <a:pt x="14668" y="9982"/>
                </a:lnTo>
                <a:lnTo>
                  <a:pt x="13677" y="11404"/>
                </a:lnTo>
                <a:lnTo>
                  <a:pt x="9499" y="11849"/>
                </a:lnTo>
                <a:lnTo>
                  <a:pt x="7442" y="11874"/>
                </a:lnTo>
                <a:lnTo>
                  <a:pt x="5143" y="11988"/>
                </a:lnTo>
                <a:lnTo>
                  <a:pt x="20296" y="11988"/>
                </a:lnTo>
                <a:lnTo>
                  <a:pt x="20304" y="9982"/>
                </a:lnTo>
                <a:lnTo>
                  <a:pt x="19952" y="3759"/>
                </a:lnTo>
                <a:close/>
              </a:path>
              <a:path w="20320" h="29209">
                <a:moveTo>
                  <a:pt x="19947" y="3670"/>
                </a:moveTo>
                <a:lnTo>
                  <a:pt x="5143" y="3670"/>
                </a:lnTo>
                <a:lnTo>
                  <a:pt x="7391" y="3784"/>
                </a:lnTo>
                <a:lnTo>
                  <a:pt x="9537" y="3759"/>
                </a:lnTo>
                <a:lnTo>
                  <a:pt x="19952" y="3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8699300" y="2651303"/>
            <a:ext cx="101663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16-4612</a:t>
            </a:r>
            <a:r>
              <a:rPr dirty="0" sz="800" spc="-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5">
                <a:latin typeface="Barlow"/>
                <a:cs typeface="Barlow"/>
              </a:rPr>
              <a:t>Reef </a:t>
            </a:r>
            <a:r>
              <a:rPr dirty="0" sz="800">
                <a:latin typeface="Barlow"/>
                <a:cs typeface="Barlow"/>
              </a:rPr>
              <a:t>Waters  </a:t>
            </a:r>
            <a:r>
              <a:rPr dirty="0" sz="800" spc="10">
                <a:latin typeface="Barlow"/>
                <a:cs typeface="Barlow"/>
              </a:rPr>
              <a:t>Pantone® 549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57-16-10-2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99300" y="4217873"/>
            <a:ext cx="104140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14-0826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Pampas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4525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17-17-49-4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99300" y="5784443"/>
            <a:ext cx="106553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7620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17-1212</a:t>
            </a:r>
            <a:r>
              <a:rPr dirty="0" sz="800" spc="-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Fungi</a:t>
            </a:r>
            <a:endParaRPr sz="800">
              <a:latin typeface="Barlow"/>
              <a:cs typeface="Barlow"/>
            </a:endParaRPr>
          </a:p>
          <a:p>
            <a:pPr marL="12700" marR="5080">
              <a:lnSpc>
                <a:spcPts val="900"/>
              </a:lnSpc>
            </a:pPr>
            <a:r>
              <a:rPr dirty="0" sz="800" spc="-15">
                <a:latin typeface="Barlow"/>
                <a:cs typeface="Barlow"/>
              </a:rPr>
              <a:t>Pantone® </a:t>
            </a:r>
            <a:r>
              <a:rPr dirty="0" sz="800" spc="-20">
                <a:latin typeface="Barlow"/>
                <a:cs typeface="Barlow"/>
              </a:rPr>
              <a:t>Warm </a:t>
            </a:r>
            <a:r>
              <a:rPr dirty="0" sz="800" spc="-10">
                <a:latin typeface="Barlow"/>
                <a:cs typeface="Barlow"/>
              </a:rPr>
              <a:t>Gray </a:t>
            </a:r>
            <a:r>
              <a:rPr dirty="0" sz="800">
                <a:latin typeface="Barlow"/>
                <a:cs typeface="Barlow"/>
              </a:rPr>
              <a:t>8</a:t>
            </a:r>
            <a:r>
              <a:rPr dirty="0" sz="800" spc="-8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  </a:t>
            </a:r>
            <a:r>
              <a:rPr dirty="0" sz="800" spc="-10">
                <a:latin typeface="Barlow"/>
                <a:cs typeface="Barlow"/>
              </a:rPr>
              <a:t>CMYK:</a:t>
            </a:r>
            <a:r>
              <a:rPr dirty="0" sz="800" spc="-30">
                <a:latin typeface="Barlow"/>
                <a:cs typeface="Barlow"/>
              </a:rPr>
              <a:t> </a:t>
            </a:r>
            <a:r>
              <a:rPr dirty="0" sz="800" spc="-10">
                <a:latin typeface="Barlow"/>
                <a:cs typeface="Barlow"/>
              </a:rPr>
              <a:t>38-37-39-15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99300" y="7351014"/>
            <a:ext cx="99885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16-1431</a:t>
            </a:r>
            <a:r>
              <a:rPr dirty="0" sz="800" spc="-2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5">
                <a:latin typeface="Barlow"/>
                <a:cs typeface="Barlow"/>
              </a:rPr>
              <a:t>Canyon </a:t>
            </a:r>
            <a:r>
              <a:rPr dirty="0" sz="800" spc="10">
                <a:latin typeface="Barlow"/>
                <a:cs typeface="Barlow"/>
              </a:rPr>
              <a:t>Clay  Pantone® 7606</a:t>
            </a:r>
            <a:r>
              <a:rPr dirty="0" sz="800" spc="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-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5-46-31-2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07348" y="2651404"/>
            <a:ext cx="104203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18-4028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Bering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Sea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7545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74-50-31-36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607348" y="4217975"/>
            <a:ext cx="104140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18-0324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Calliste Green  Pantone® 5763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5">
                <a:latin typeface="Barlow"/>
                <a:cs typeface="Barlow"/>
              </a:rPr>
              <a:t>41-23-69-31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607348" y="5784545"/>
            <a:ext cx="101155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17-1328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Indian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Tan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479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">
                <a:latin typeface="Barlow"/>
                <a:cs typeface="Barlow"/>
              </a:rPr>
              <a:t> 17-44-50-15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07348" y="7351115"/>
            <a:ext cx="101346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19-1656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Rio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Red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202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">
                <a:latin typeface="Barlow"/>
                <a:cs typeface="Barlow"/>
              </a:rPr>
              <a:t> 1-98-58-44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15396" y="2651506"/>
            <a:ext cx="101473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16-2107</a:t>
            </a:r>
            <a:r>
              <a:rPr dirty="0" sz="800" spc="-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Orchid </a:t>
            </a:r>
            <a:r>
              <a:rPr dirty="0" sz="800" spc="15">
                <a:latin typeface="Barlow"/>
                <a:cs typeface="Barlow"/>
              </a:rPr>
              <a:t>Haze  </a:t>
            </a:r>
            <a:r>
              <a:rPr dirty="0" sz="800" spc="10">
                <a:latin typeface="Barlow"/>
                <a:cs typeface="Barlow"/>
              </a:rPr>
              <a:t>Pantone® 687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19-51-5-2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515396" y="7351115"/>
            <a:ext cx="99695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19-1321</a:t>
            </a:r>
            <a:r>
              <a:rPr dirty="0" sz="800" spc="-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Rum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Raisin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7631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 </a:t>
            </a:r>
            <a:r>
              <a:rPr dirty="0" sz="800" spc="15">
                <a:latin typeface="Barlow"/>
                <a:cs typeface="Barlow"/>
              </a:rPr>
              <a:t>25-83-62-67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713585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141413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141411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713589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713585" y="344013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141413" y="344012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141411" y="396794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713589" y="396795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713585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141413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141411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713589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713585" y="65732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141413" y="6573208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141411" y="710102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713589" y="710103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621586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2049414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2049411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0621584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621586" y="344013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2049414" y="344012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2049411" y="396794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621584" y="396795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0621586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2049414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049411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0621584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0621586" y="65732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049414" y="6573208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2049411" y="710102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621584" y="710103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2529586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3957416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3957413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2529584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2529586" y="65732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3957416" y="6573208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3957413" y="710102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2529584" y="710103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711996" y="343853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D6C0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711996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70A2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8711996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9483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0619993" y="343853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787C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619993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495D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0619993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B38A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711996" y="657162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90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D688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0619993" y="657162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90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9C19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2528003" y="657162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19" h="720090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5D3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2528003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19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B488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349997" y="1871992"/>
            <a:ext cx="4680000" cy="6948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 txBox="1"/>
          <p:nvPr/>
        </p:nvSpPr>
        <p:spPr>
          <a:xfrm>
            <a:off x="1409299" y="8663003"/>
            <a:ext cx="4019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Becks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Silke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812722" y="186700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19962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126804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28862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/>
          <p:nvPr/>
        </p:nvSpPr>
        <p:spPr>
          <a:xfrm>
            <a:off x="13570430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3774238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 txBox="1"/>
          <p:nvPr/>
        </p:nvSpPr>
        <p:spPr>
          <a:xfrm>
            <a:off x="14458416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27329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 txBox="1">
            <a:spLocks noGrp="1"/>
          </p:cNvSpPr>
          <p:nvPr>
            <p:ph type="title"/>
          </p:nvPr>
        </p:nvSpPr>
        <p:spPr>
          <a:xfrm>
            <a:off x="1787236" y="186704"/>
            <a:ext cx="928369" cy="147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0">
                <a:latin typeface="Barlow"/>
                <a:cs typeface="Barlow"/>
              </a:rPr>
              <a:t>autumn/winter</a:t>
            </a:r>
            <a:r>
              <a:rPr dirty="0" sz="800" spc="-45" b="0">
                <a:latin typeface="Barlow"/>
                <a:cs typeface="Barlow"/>
              </a:rPr>
              <a:t> </a:t>
            </a:r>
            <a:r>
              <a:rPr dirty="0" sz="800" spc="-5" b="0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27298" y="10397703"/>
            <a:ext cx="1314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4442637" y="10397703"/>
            <a:ext cx="1504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30" y="983211"/>
            <a:ext cx="29349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210" b="1">
                <a:latin typeface="Gotham"/>
                <a:cs typeface="Gotham"/>
              </a:rPr>
              <a:t>OURS </a:t>
            </a:r>
            <a:r>
              <a:rPr dirty="0" sz="1400" spc="80" b="1">
                <a:latin typeface="Gotham"/>
                <a:cs typeface="Gotham"/>
              </a:rPr>
              <a:t>FA</a:t>
            </a:r>
            <a:r>
              <a:rPr dirty="0" sz="1400" spc="-5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SHION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231" y="983211"/>
            <a:ext cx="30321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210" b="1">
                <a:latin typeface="Gotham"/>
                <a:cs typeface="Gotham"/>
              </a:rPr>
              <a:t>OURS</a:t>
            </a:r>
            <a:r>
              <a:rPr dirty="0" sz="1400" spc="340" b="1">
                <a:latin typeface="Gotham"/>
                <a:cs typeface="Gotham"/>
              </a:rPr>
              <a:t> </a:t>
            </a:r>
            <a:r>
              <a:rPr dirty="0" sz="1400" spc="245" b="1">
                <a:latin typeface="Gotham"/>
                <a:cs typeface="Gotham"/>
              </a:rPr>
              <a:t>INTERIOR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28003" y="1871992"/>
            <a:ext cx="2052320" cy="486409"/>
          </a:xfrm>
          <a:custGeom>
            <a:avLst/>
            <a:gdLst/>
            <a:ahLst/>
            <a:cxnLst/>
            <a:rect l="l" t="t" r="r" b="b"/>
            <a:pathLst>
              <a:path w="2052319" h="486410">
                <a:moveTo>
                  <a:pt x="0" y="486028"/>
                </a:moveTo>
                <a:lnTo>
                  <a:pt x="2052002" y="486028"/>
                </a:lnTo>
                <a:lnTo>
                  <a:pt x="2052002" y="0"/>
                </a:lnTo>
                <a:lnTo>
                  <a:pt x="0" y="0"/>
                </a:lnTo>
                <a:lnTo>
                  <a:pt x="0" y="486028"/>
                </a:lnTo>
                <a:close/>
              </a:path>
            </a:pathLst>
          </a:custGeom>
          <a:solidFill>
            <a:srgbClr val="70A2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3272161" y="2051502"/>
            <a:ext cx="5657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16-4612</a:t>
            </a:r>
            <a:r>
              <a:rPr dirty="0" sz="8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004" y="8622004"/>
            <a:ext cx="2052320" cy="1386205"/>
          </a:xfrm>
          <a:prstGeom prst="rect">
            <a:avLst/>
          </a:prstGeom>
          <a:solidFill>
            <a:srgbClr val="70A2A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16-4612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04005" y="1872005"/>
            <a:ext cx="2052320" cy="1338580"/>
          </a:xfrm>
          <a:custGeom>
            <a:avLst/>
            <a:gdLst/>
            <a:ahLst/>
            <a:cxnLst/>
            <a:rect l="l" t="t" r="r" b="b"/>
            <a:pathLst>
              <a:path w="2052320" h="1338580">
                <a:moveTo>
                  <a:pt x="0" y="1338008"/>
                </a:moveTo>
                <a:lnTo>
                  <a:pt x="2052002" y="1338008"/>
                </a:lnTo>
                <a:lnTo>
                  <a:pt x="2052002" y="0"/>
                </a:lnTo>
                <a:lnTo>
                  <a:pt x="0" y="0"/>
                </a:lnTo>
                <a:lnTo>
                  <a:pt x="0" y="1338008"/>
                </a:lnTo>
                <a:close/>
              </a:path>
            </a:pathLst>
          </a:custGeom>
          <a:solidFill>
            <a:srgbClr val="787C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135769" y="2477502"/>
            <a:ext cx="5905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18-0324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88001" y="6767652"/>
            <a:ext cx="2052320" cy="1584325"/>
          </a:xfrm>
          <a:custGeom>
            <a:avLst/>
            <a:gdLst/>
            <a:ahLst/>
            <a:cxnLst/>
            <a:rect l="l" t="t" r="r" b="b"/>
            <a:pathLst>
              <a:path w="2052320" h="1584325">
                <a:moveTo>
                  <a:pt x="0" y="1584172"/>
                </a:moveTo>
                <a:lnTo>
                  <a:pt x="2052002" y="1584172"/>
                </a:lnTo>
                <a:lnTo>
                  <a:pt x="2052002" y="0"/>
                </a:lnTo>
                <a:lnTo>
                  <a:pt x="0" y="0"/>
                </a:lnTo>
                <a:lnTo>
                  <a:pt x="0" y="1584172"/>
                </a:lnTo>
                <a:close/>
              </a:path>
            </a:pathLst>
          </a:custGeom>
          <a:solidFill>
            <a:srgbClr val="787C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532469" y="7496243"/>
            <a:ext cx="5778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18-0324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528003" y="4915535"/>
            <a:ext cx="2052320" cy="1053465"/>
          </a:xfrm>
          <a:custGeom>
            <a:avLst/>
            <a:gdLst/>
            <a:ahLst/>
            <a:cxnLst/>
            <a:rect l="l" t="t" r="r" b="b"/>
            <a:pathLst>
              <a:path w="2052319" h="1053464">
                <a:moveTo>
                  <a:pt x="0" y="1052906"/>
                </a:moveTo>
                <a:lnTo>
                  <a:pt x="2052002" y="1052906"/>
                </a:lnTo>
                <a:lnTo>
                  <a:pt x="2052002" y="0"/>
                </a:lnTo>
                <a:lnTo>
                  <a:pt x="0" y="0"/>
                </a:lnTo>
                <a:lnTo>
                  <a:pt x="0" y="1052906"/>
                </a:lnTo>
                <a:close/>
              </a:path>
            </a:pathLst>
          </a:custGeom>
          <a:solidFill>
            <a:srgbClr val="B488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3286082" y="5378488"/>
            <a:ext cx="551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16-2107</a:t>
            </a:r>
            <a:r>
              <a:rPr dirty="0" sz="8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88001" y="8423821"/>
            <a:ext cx="2052320" cy="1584325"/>
          </a:xfrm>
          <a:custGeom>
            <a:avLst/>
            <a:gdLst/>
            <a:ahLst/>
            <a:cxnLst/>
            <a:rect l="l" t="t" r="r" b="b"/>
            <a:pathLst>
              <a:path w="2052320" h="1584325">
                <a:moveTo>
                  <a:pt x="0" y="1584172"/>
                </a:moveTo>
                <a:lnTo>
                  <a:pt x="2052002" y="1584172"/>
                </a:lnTo>
                <a:lnTo>
                  <a:pt x="2052002" y="0"/>
                </a:lnTo>
                <a:lnTo>
                  <a:pt x="0" y="0"/>
                </a:lnTo>
                <a:lnTo>
                  <a:pt x="0" y="1584172"/>
                </a:lnTo>
                <a:close/>
              </a:path>
            </a:pathLst>
          </a:custGeom>
          <a:solidFill>
            <a:srgbClr val="B38A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558834" y="9152402"/>
            <a:ext cx="5480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17-1328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528003" y="6040437"/>
            <a:ext cx="2052320" cy="655955"/>
          </a:xfrm>
          <a:custGeom>
            <a:avLst/>
            <a:gdLst/>
            <a:ahLst/>
            <a:cxnLst/>
            <a:rect l="l" t="t" r="r" b="b"/>
            <a:pathLst>
              <a:path w="2052319" h="655954">
                <a:moveTo>
                  <a:pt x="0" y="655535"/>
                </a:moveTo>
                <a:lnTo>
                  <a:pt x="2052002" y="655535"/>
                </a:lnTo>
                <a:lnTo>
                  <a:pt x="2052002" y="0"/>
                </a:lnTo>
                <a:lnTo>
                  <a:pt x="0" y="0"/>
                </a:lnTo>
                <a:lnTo>
                  <a:pt x="0" y="655535"/>
                </a:lnTo>
                <a:close/>
              </a:path>
            </a:pathLst>
          </a:custGeom>
          <a:solidFill>
            <a:srgbClr val="D68876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2664002" y="1871992"/>
          <a:ext cx="2052320" cy="3498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2320"/>
              </a:tblGrid>
              <a:tr h="6019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19-1656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C1934"/>
                    </a:solidFill>
                  </a:tcPr>
                </a:tc>
              </a:tr>
              <a:tr h="637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19-1321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5D3334"/>
                    </a:solidFill>
                  </a:tcPr>
                </a:tc>
              </a:tr>
              <a:tr h="1656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18-4028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95D70"/>
                    </a:solidFill>
                  </a:tcPr>
                </a:tc>
              </a:tr>
              <a:tr h="601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16-2107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B4889D"/>
                    </a:solidFill>
                  </a:tcPr>
                </a:tc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13294007" y="6304704"/>
            <a:ext cx="5353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16-1431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0004" y="1872005"/>
            <a:ext cx="2052002" cy="4643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664002" y="5442001"/>
            <a:ext cx="2051989" cy="4565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88001" y="1872005"/>
            <a:ext cx="2051989" cy="4824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0004" y="6587997"/>
            <a:ext cx="2052002" cy="1961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404000" y="6767639"/>
            <a:ext cx="4175993" cy="32403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280000" y="6767627"/>
            <a:ext cx="2051996" cy="19620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2528003" y="2429992"/>
            <a:ext cx="2052002" cy="24120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279993" y="3282010"/>
            <a:ext cx="4176014" cy="3413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99299" y="6355103"/>
            <a:ext cx="5676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Gianluca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Senese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9299" y="8389109"/>
            <a:ext cx="2838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Yuul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Yie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23297" y="9847120"/>
            <a:ext cx="2444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La</a:t>
            </a:r>
            <a:r>
              <a:rPr dirty="0" sz="600" spc="-10">
                <a:latin typeface="Barlow"/>
                <a:cs typeface="Barlow"/>
              </a:rPr>
              <a:t>n</a:t>
            </a:r>
            <a:r>
              <a:rPr dirty="0" sz="600">
                <a:latin typeface="Barlow"/>
                <a:cs typeface="Barlow"/>
              </a:rPr>
              <a:t>vin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47296" y="6537221"/>
            <a:ext cx="4679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JW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Anderson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80006" y="8801646"/>
            <a:ext cx="2052320" cy="1206500"/>
          </a:xfrm>
          <a:prstGeom prst="rect">
            <a:avLst/>
          </a:prstGeom>
          <a:solidFill>
            <a:srgbClr val="495D7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18-4028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280006" y="1869516"/>
            <a:ext cx="2052320" cy="1341120"/>
          </a:xfrm>
          <a:custGeom>
            <a:avLst/>
            <a:gdLst/>
            <a:ahLst/>
            <a:cxnLst/>
            <a:rect l="l" t="t" r="r" b="b"/>
            <a:pathLst>
              <a:path w="2052320" h="1341120">
                <a:moveTo>
                  <a:pt x="0" y="1340497"/>
                </a:moveTo>
                <a:lnTo>
                  <a:pt x="2052002" y="1340497"/>
                </a:lnTo>
                <a:lnTo>
                  <a:pt x="2052002" y="0"/>
                </a:lnTo>
                <a:lnTo>
                  <a:pt x="0" y="0"/>
                </a:lnTo>
                <a:lnTo>
                  <a:pt x="0" y="1340497"/>
                </a:lnTo>
                <a:close/>
              </a:path>
            </a:pathLst>
          </a:custGeom>
          <a:solidFill>
            <a:srgbClr val="D6C0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9011821" y="2476266"/>
            <a:ext cx="5905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14-0826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39300" y="6537203"/>
            <a:ext cx="6838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Mathilde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Vesterskov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39300" y="8568771"/>
            <a:ext cx="4514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Knotwork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10">
                <a:latin typeface="Barlow"/>
                <a:cs typeface="Barlow"/>
              </a:rPr>
              <a:t>LA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63298" y="9847102"/>
            <a:ext cx="8769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Faye Toogood for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cc-tapis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587297" y="4681123"/>
            <a:ext cx="3949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Katie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Stout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27298" y="10397703"/>
            <a:ext cx="1485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441113" y="10397703"/>
            <a:ext cx="1517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30168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04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OUR</a:t>
            </a:r>
            <a:r>
              <a:rPr dirty="0" sz="1400" spc="53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OMBIN</a:t>
            </a:r>
            <a:r>
              <a:rPr dirty="0" sz="1400" spc="-14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ATIONS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0004" y="1872005"/>
            <a:ext cx="3168002" cy="3167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279993" y="1875167"/>
            <a:ext cx="3168002" cy="3168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0004" y="6119990"/>
            <a:ext cx="3168002" cy="316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279993" y="6119990"/>
            <a:ext cx="3168002" cy="316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267298" y="9708202"/>
            <a:ext cx="6119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Farverne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 præcise </a:t>
            </a: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tekstilfarver (TCX). </a:t>
            </a:r>
            <a:r>
              <a:rPr dirty="0" sz="600">
                <a:latin typeface="Barlow"/>
                <a:cs typeface="Barlow"/>
              </a:rPr>
              <a:t>(C) 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shown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 indications.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 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</a:t>
            </a:r>
            <a:r>
              <a:rPr dirty="0" sz="600" spc="4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20004" y="6120003"/>
            <a:ext cx="3060065" cy="566420"/>
          </a:xfrm>
          <a:prstGeom prst="rect">
            <a:avLst/>
          </a:prstGeom>
          <a:solidFill>
            <a:srgbClr val="70A2A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16-4612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80002" y="1871992"/>
            <a:ext cx="3060065" cy="808355"/>
          </a:xfrm>
          <a:prstGeom prst="rect">
            <a:avLst/>
          </a:prstGeom>
          <a:solidFill>
            <a:srgbClr val="70A2A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1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16-4612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20004" y="3020606"/>
            <a:ext cx="3060065" cy="566420"/>
          </a:xfrm>
          <a:prstGeom prst="rect">
            <a:avLst/>
          </a:prstGeom>
          <a:solidFill>
            <a:srgbClr val="787C4D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18-0324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80002" y="3631400"/>
            <a:ext cx="3060065" cy="440055"/>
          </a:xfrm>
          <a:prstGeom prst="rect">
            <a:avLst/>
          </a:prstGeom>
          <a:solidFill>
            <a:srgbClr val="787C4D"/>
          </a:solidFill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18-0324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20004" y="8466379"/>
            <a:ext cx="3060065" cy="440055"/>
          </a:xfrm>
          <a:prstGeom prst="rect">
            <a:avLst/>
          </a:prstGeom>
          <a:solidFill>
            <a:srgbClr val="B38A67"/>
          </a:solidFill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Times New Roman"/>
              <a:cs typeface="Times New Roman"/>
            </a:endParaRPr>
          </a:p>
          <a:p>
            <a:pPr algn="ctr" marL="24130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17-1328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20004" y="2225471"/>
            <a:ext cx="3060065" cy="723265"/>
          </a:xfrm>
          <a:prstGeom prst="rect">
            <a:avLst/>
          </a:prstGeom>
          <a:solidFill>
            <a:srgbClr val="B4889D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16-2107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80002" y="7772095"/>
            <a:ext cx="3060065" cy="723265"/>
          </a:xfrm>
          <a:prstGeom prst="rect">
            <a:avLst/>
          </a:prstGeom>
          <a:solidFill>
            <a:srgbClr val="B38A6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24130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17-1328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20004" y="8978138"/>
            <a:ext cx="3060065" cy="309880"/>
          </a:xfrm>
          <a:prstGeom prst="rect">
            <a:avLst/>
          </a:prstGeom>
          <a:solidFill>
            <a:srgbClr val="9C1934"/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7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19-1656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20004" y="3658578"/>
            <a:ext cx="3060065" cy="566420"/>
          </a:xfrm>
          <a:prstGeom prst="rect">
            <a:avLst/>
          </a:prstGeom>
          <a:solidFill>
            <a:srgbClr val="9C193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19-1656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80002" y="6120003"/>
            <a:ext cx="3060065" cy="951865"/>
          </a:xfrm>
          <a:prstGeom prst="rect">
            <a:avLst/>
          </a:prstGeom>
          <a:solidFill>
            <a:srgbClr val="9C193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19-1656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80002" y="7140905"/>
            <a:ext cx="3060065" cy="561975"/>
          </a:xfrm>
          <a:prstGeom prst="rect">
            <a:avLst/>
          </a:prstGeom>
          <a:solidFill>
            <a:srgbClr val="495D7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7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18-4028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80002" y="4143171"/>
            <a:ext cx="3060065" cy="897255"/>
          </a:xfrm>
          <a:prstGeom prst="rect">
            <a:avLst/>
          </a:prstGeom>
          <a:solidFill>
            <a:srgbClr val="495D7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18-4028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20004" y="4296511"/>
            <a:ext cx="3060065" cy="746760"/>
          </a:xfrm>
          <a:prstGeom prst="rect">
            <a:avLst/>
          </a:prstGeom>
          <a:solidFill>
            <a:srgbClr val="D6887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16-1431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20004" y="1875180"/>
            <a:ext cx="3060065" cy="288925"/>
          </a:xfrm>
          <a:prstGeom prst="rect">
            <a:avLst/>
          </a:prstGeom>
          <a:solidFill>
            <a:srgbClr val="5D3334"/>
          </a:solidFill>
        </p:spPr>
        <p:txBody>
          <a:bodyPr wrap="square" lIns="0" tIns="9334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73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19-1321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80002" y="8978151"/>
            <a:ext cx="3060065" cy="309880"/>
          </a:xfrm>
          <a:prstGeom prst="rect">
            <a:avLst/>
          </a:prstGeom>
          <a:solidFill>
            <a:srgbClr val="B4889D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16-2107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80002" y="2751721"/>
            <a:ext cx="3060065" cy="807720"/>
          </a:xfrm>
          <a:prstGeom prst="rect">
            <a:avLst/>
          </a:prstGeom>
          <a:solidFill>
            <a:srgbClr val="5D333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1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19-1321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520004" y="6757937"/>
            <a:ext cx="3060065" cy="1637030"/>
          </a:xfrm>
          <a:prstGeom prst="rect">
            <a:avLst/>
          </a:prstGeom>
          <a:solidFill>
            <a:srgbClr val="D6C07E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14-0826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80002" y="8567242"/>
            <a:ext cx="3060065" cy="339090"/>
          </a:xfrm>
          <a:prstGeom prst="rect">
            <a:avLst/>
          </a:prstGeom>
          <a:solidFill>
            <a:srgbClr val="94837A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17-1212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9299" y="4879102"/>
            <a:ext cx="22097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Lo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39314" y="4879102"/>
            <a:ext cx="23367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Nadiia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9299" y="9127100"/>
            <a:ext cx="3390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D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squa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39314" y="9127100"/>
            <a:ext cx="4235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45">
                <a:latin typeface="Barlow"/>
                <a:cs typeface="Barlow"/>
              </a:rPr>
              <a:t>T</a:t>
            </a:r>
            <a:r>
              <a:rPr dirty="0" sz="600">
                <a:latin typeface="Barlow"/>
                <a:cs typeface="Barlow"/>
              </a:rPr>
              <a:t>erzo-Piano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7297" y="10397703"/>
            <a:ext cx="1479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444771" y="10397703"/>
            <a:ext cx="1479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1826895" cy="326453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Glaseret</a:t>
            </a:r>
            <a:r>
              <a:rPr dirty="0" sz="1200" spc="-10">
                <a:latin typeface="Gotham"/>
                <a:cs typeface="Gotham"/>
              </a:rPr>
              <a:t> keramik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Glased</a:t>
            </a:r>
            <a:r>
              <a:rPr dirty="0" sz="1200" spc="-9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ceramics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Genbrugsdenim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Recycled</a:t>
            </a:r>
            <a:r>
              <a:rPr dirty="0" sz="1200" spc="-9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denim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Naturfarvede </a:t>
            </a:r>
            <a:r>
              <a:rPr dirty="0" sz="1200">
                <a:latin typeface="Gotham"/>
                <a:cs typeface="Gotham"/>
              </a:rPr>
              <a:t>garner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Natural coloured</a:t>
            </a:r>
            <a:r>
              <a:rPr dirty="0" sz="1200" spc="-2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yarns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5">
                <a:latin typeface="Gotham"/>
                <a:cs typeface="Gotham"/>
              </a:rPr>
              <a:t>Farvet</a:t>
            </a:r>
            <a:r>
              <a:rPr dirty="0" sz="1200" spc="-5">
                <a:latin typeface="Gotham"/>
                <a:cs typeface="Gotham"/>
              </a:rPr>
              <a:t> glaskunst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Coloured glass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art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Genbrugslæder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Recycled</a:t>
            </a:r>
            <a:r>
              <a:rPr dirty="0" sz="1200" spc="-7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leather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Plantebaseret</a:t>
            </a:r>
            <a:r>
              <a:rPr dirty="0" sz="1200" spc="-5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kunstpels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Plantbased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faux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fur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Bionedbrydelig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plastik</a:t>
            </a:r>
            <a:endParaRPr sz="12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91299" y="6035083"/>
            <a:ext cx="2404745" cy="2832735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Biodegradable plastic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Genanvendte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industrimaterialer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Recycled industrial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30">
                <a:latin typeface="Gotham"/>
                <a:cs typeface="Gotham"/>
              </a:rPr>
              <a:t>Terrazzo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5" i="1">
                <a:solidFill>
                  <a:srgbClr val="7C7B7B"/>
                </a:solidFill>
                <a:latin typeface="Gotham-BookItalic"/>
                <a:cs typeface="Gotham-BookItalic"/>
              </a:rPr>
              <a:t>Terrazzo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Kompositmaterialer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Composite 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Industrimaterialer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Industrial 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Stofrester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Fabric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scraps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983211"/>
            <a:ext cx="19831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M</a:t>
            </a:r>
            <a:r>
              <a:rPr dirty="0" sz="1400" spc="185" b="1">
                <a:latin typeface="Gotham"/>
                <a:cs typeface="Gotham"/>
              </a:rPr>
              <a:t> </a:t>
            </a:r>
            <a:r>
              <a:rPr dirty="0" sz="1400" spc="225" b="1">
                <a:latin typeface="Gotham"/>
                <a:cs typeface="Gotham"/>
              </a:rPr>
              <a:t>ATERIALS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6479997"/>
            <a:ext cx="3276003" cy="352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87999" y="4896006"/>
            <a:ext cx="2951991" cy="511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304008" y="1871992"/>
            <a:ext cx="1511998" cy="4536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52114" y="2244318"/>
            <a:ext cx="298132" cy="815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004" y="1872005"/>
            <a:ext cx="1692008" cy="4535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99299" y="6247103"/>
            <a:ext cx="5378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Maria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Lenskjold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79712" y="6247103"/>
            <a:ext cx="6483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Pringle </a:t>
            </a:r>
            <a:r>
              <a:rPr dirty="0" sz="600" spc="-5">
                <a:latin typeface="Barlow"/>
                <a:cs typeface="Barlow"/>
              </a:rPr>
              <a:t>of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Scotland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299" y="9847096"/>
            <a:ext cx="5226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Jonathan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Mess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47298" y="9847096"/>
            <a:ext cx="24002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Monse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7298" y="10397703"/>
            <a:ext cx="1441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444364" y="10397703"/>
            <a:ext cx="1485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810839"/>
            <a:ext cx="2941955" cy="32270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150" b="1">
                <a:latin typeface="Gotham"/>
                <a:cs typeface="Gotham"/>
              </a:rPr>
              <a:t>DESIGN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algn="just" marL="12700" marR="508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gode håndarbejde er </a:t>
            </a:r>
            <a:r>
              <a:rPr dirty="0" sz="900" spc="-5">
                <a:latin typeface="Barlow"/>
                <a:cs typeface="Barlow"/>
              </a:rPr>
              <a:t>stadig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10">
                <a:latin typeface="Barlow"/>
                <a:cs typeface="Barlow"/>
              </a:rPr>
              <a:t>fokus, </a:t>
            </a:r>
            <a:r>
              <a:rPr dirty="0" sz="900">
                <a:latin typeface="Barlow"/>
                <a:cs typeface="Barlow"/>
              </a:rPr>
              <a:t>og sæsonen fyldes  </a:t>
            </a:r>
            <a:r>
              <a:rPr dirty="0" sz="900" spc="-10">
                <a:latin typeface="Barlow"/>
                <a:cs typeface="Barlow"/>
              </a:rPr>
              <a:t>igen af </a:t>
            </a:r>
            <a:r>
              <a:rPr dirty="0" sz="900" spc="-15">
                <a:latin typeface="Barlow"/>
                <a:cs typeface="Barlow"/>
              </a:rPr>
              <a:t>unikke produkter </a:t>
            </a:r>
            <a:r>
              <a:rPr dirty="0" sz="900" spc="-10">
                <a:latin typeface="Barlow"/>
                <a:cs typeface="Barlow"/>
              </a:rPr>
              <a:t>med </a:t>
            </a:r>
            <a:r>
              <a:rPr dirty="0" sz="900" spc="-15">
                <a:latin typeface="Barlow"/>
                <a:cs typeface="Barlow"/>
              </a:rPr>
              <a:t>uforudsigelige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særprægede  </a:t>
            </a:r>
            <a:r>
              <a:rPr dirty="0" sz="900" spc="-5">
                <a:latin typeface="Barlow"/>
                <a:cs typeface="Barlow"/>
              </a:rPr>
              <a:t>’must </a:t>
            </a:r>
            <a:r>
              <a:rPr dirty="0" sz="900" spc="-10">
                <a:latin typeface="Barlow"/>
                <a:cs typeface="Barlow"/>
              </a:rPr>
              <a:t>touch’-detaljer,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forbrugerne stadig </a:t>
            </a:r>
            <a:r>
              <a:rPr dirty="0" sz="900">
                <a:latin typeface="Barlow"/>
                <a:cs typeface="Barlow"/>
              </a:rPr>
              <a:t>er villige til </a:t>
            </a:r>
            <a:r>
              <a:rPr dirty="0" sz="900" spc="-5">
                <a:latin typeface="Barlow"/>
                <a:cs typeface="Barlow"/>
              </a:rPr>
              <a:t>at  betale </a:t>
            </a:r>
            <a:r>
              <a:rPr dirty="0" sz="900" spc="-20">
                <a:latin typeface="Barlow"/>
                <a:cs typeface="Barlow"/>
              </a:rPr>
              <a:t>for. </a:t>
            </a:r>
            <a:r>
              <a:rPr dirty="0" sz="900" spc="-5">
                <a:latin typeface="Barlow"/>
                <a:cs typeface="Barlow"/>
              </a:rPr>
              <a:t>Derudover fortsætter </a:t>
            </a:r>
            <a:r>
              <a:rPr dirty="0" sz="900">
                <a:latin typeface="Barlow"/>
                <a:cs typeface="Barlow"/>
              </a:rPr>
              <a:t>endnu </a:t>
            </a:r>
            <a:r>
              <a:rPr dirty="0" sz="900" spc="-5">
                <a:latin typeface="Barlow"/>
                <a:cs typeface="Barlow"/>
              </a:rPr>
              <a:t>flere brands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at  </a:t>
            </a:r>
            <a:r>
              <a:rPr dirty="0" sz="900" spc="-10">
                <a:latin typeface="Barlow"/>
                <a:cs typeface="Barlow"/>
              </a:rPr>
              <a:t>udforske, hvordan nye </a:t>
            </a:r>
            <a:r>
              <a:rPr dirty="0" sz="900" spc="-5">
                <a:latin typeface="Barlow"/>
                <a:cs typeface="Barlow"/>
              </a:rPr>
              <a:t>produktkategorier </a:t>
            </a:r>
            <a:r>
              <a:rPr dirty="0" sz="900">
                <a:latin typeface="Barlow"/>
                <a:cs typeface="Barlow"/>
              </a:rPr>
              <a:t>og samarbejder i  </a:t>
            </a:r>
            <a:r>
              <a:rPr dirty="0" sz="900" spc="-5">
                <a:latin typeface="Barlow"/>
                <a:cs typeface="Barlow"/>
              </a:rPr>
              <a:t>andre relaterede brancher kan skabe </a:t>
            </a:r>
            <a:r>
              <a:rPr dirty="0" sz="900" spc="-15">
                <a:latin typeface="Barlow"/>
                <a:cs typeface="Barlow"/>
              </a:rPr>
              <a:t>fornyet </a:t>
            </a:r>
            <a:r>
              <a:rPr dirty="0" sz="900" spc="-5">
                <a:latin typeface="Barlow"/>
                <a:cs typeface="Barlow"/>
              </a:rPr>
              <a:t>interesse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5">
                <a:latin typeface="Barlow"/>
                <a:cs typeface="Barlow"/>
              </a:rPr>
              <a:t>profit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deres eksisterende produktportefølje. Samtidig  </a:t>
            </a:r>
            <a:r>
              <a:rPr dirty="0" sz="900">
                <a:latin typeface="Barlow"/>
                <a:cs typeface="Barlow"/>
              </a:rPr>
              <a:t>begynder </a:t>
            </a:r>
            <a:r>
              <a:rPr dirty="0" sz="900" spc="-5">
                <a:latin typeface="Barlow"/>
                <a:cs typeface="Barlow"/>
              </a:rPr>
              <a:t>flere designere også at udbrede deres </a:t>
            </a:r>
            <a:r>
              <a:rPr dirty="0" sz="900">
                <a:latin typeface="Barlow"/>
                <a:cs typeface="Barlow"/>
              </a:rPr>
              <a:t>ekspertise  og </a:t>
            </a:r>
            <a:r>
              <a:rPr dirty="0" sz="900" spc="-10">
                <a:latin typeface="Barlow"/>
                <a:cs typeface="Barlow"/>
              </a:rPr>
              <a:t>forretning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andre industrier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at bevare deres rele-  vans </a:t>
            </a:r>
            <a:r>
              <a:rPr dirty="0" sz="900">
                <a:latin typeface="Barlow"/>
                <a:cs typeface="Barlow"/>
              </a:rPr>
              <a:t>i en </a:t>
            </a:r>
            <a:r>
              <a:rPr dirty="0" sz="900" spc="-5">
                <a:latin typeface="Barlow"/>
                <a:cs typeface="Barlow"/>
              </a:rPr>
              <a:t>tid,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5">
                <a:latin typeface="Barlow"/>
                <a:cs typeface="Barlow"/>
              </a:rPr>
              <a:t>secondhand </a:t>
            </a:r>
            <a:r>
              <a:rPr dirty="0" sz="900">
                <a:latin typeface="Barlow"/>
                <a:cs typeface="Barlow"/>
              </a:rPr>
              <a:t>og vintage </a:t>
            </a:r>
            <a:r>
              <a:rPr dirty="0" sz="900" spc="-5">
                <a:latin typeface="Barlow"/>
                <a:cs typeface="Barlow"/>
              </a:rPr>
              <a:t>boomer,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hvor  </a:t>
            </a:r>
            <a:r>
              <a:rPr dirty="0" sz="900" spc="-5">
                <a:latin typeface="Barlow"/>
                <a:cs typeface="Barlow"/>
              </a:rPr>
              <a:t>ny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produktion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højere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grad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udfordres.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Fast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design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er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absolut  </a:t>
            </a:r>
            <a:r>
              <a:rPr dirty="0" sz="900" spc="-5">
                <a:latin typeface="Barlow"/>
                <a:cs typeface="Barlow"/>
              </a:rPr>
              <a:t>ikke </a:t>
            </a:r>
            <a:r>
              <a:rPr dirty="0" sz="900">
                <a:latin typeface="Barlow"/>
                <a:cs typeface="Barlow"/>
              </a:rPr>
              <a:t>slut, men </a:t>
            </a:r>
            <a:r>
              <a:rPr dirty="0" sz="900" spc="-5">
                <a:latin typeface="Barlow"/>
                <a:cs typeface="Barlow"/>
              </a:rPr>
              <a:t>flere designere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brands tænker </a:t>
            </a:r>
            <a:r>
              <a:rPr dirty="0" sz="900" spc="-10">
                <a:latin typeface="Barlow"/>
                <a:cs typeface="Barlow"/>
              </a:rPr>
              <a:t>fremover </a:t>
            </a:r>
            <a:r>
              <a:rPr dirty="0" sz="900">
                <a:latin typeface="Barlow"/>
                <a:cs typeface="Barlow"/>
              </a:rPr>
              <a:t>i 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mere realistiske alternativer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bæredygtighed, </a:t>
            </a:r>
            <a:r>
              <a:rPr dirty="0" sz="900" spc="-10">
                <a:latin typeface="Barlow"/>
                <a:cs typeface="Barlow"/>
              </a:rPr>
              <a:t>hvor  </a:t>
            </a:r>
            <a:r>
              <a:rPr dirty="0" sz="900" spc="-5">
                <a:latin typeface="Barlow"/>
                <a:cs typeface="Barlow"/>
              </a:rPr>
              <a:t>såvel </a:t>
            </a:r>
            <a:r>
              <a:rPr dirty="0" sz="900">
                <a:latin typeface="Barlow"/>
                <a:cs typeface="Barlow"/>
              </a:rPr>
              <a:t>virtuelle </a:t>
            </a:r>
            <a:r>
              <a:rPr dirty="0" sz="900" spc="-5">
                <a:latin typeface="Barlow"/>
                <a:cs typeface="Barlow"/>
              </a:rPr>
              <a:t>produkter </a:t>
            </a:r>
            <a:r>
              <a:rPr dirty="0" sz="900">
                <a:latin typeface="Barlow"/>
                <a:cs typeface="Barlow"/>
              </a:rPr>
              <a:t>til online </a:t>
            </a:r>
            <a:r>
              <a:rPr dirty="0" sz="900" spc="-5">
                <a:latin typeface="Barlow"/>
                <a:cs typeface="Barlow"/>
              </a:rPr>
              <a:t>fremvisning </a:t>
            </a:r>
            <a:r>
              <a:rPr dirty="0" sz="900">
                <a:latin typeface="Barlow"/>
                <a:cs typeface="Barlow"/>
              </a:rPr>
              <a:t>som design  i god </a:t>
            </a:r>
            <a:r>
              <a:rPr dirty="0" sz="900" spc="-5">
                <a:latin typeface="Barlow"/>
                <a:cs typeface="Barlow"/>
              </a:rPr>
              <a:t>kvalitet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farver </a:t>
            </a:r>
            <a:r>
              <a:rPr dirty="0" sz="900">
                <a:latin typeface="Barlow"/>
                <a:cs typeface="Barlow"/>
              </a:rPr>
              <a:t>og udtryk, der frit </a:t>
            </a:r>
            <a:r>
              <a:rPr dirty="0" sz="900" spc="-5">
                <a:latin typeface="Barlow"/>
                <a:cs typeface="Barlow"/>
              </a:rPr>
              <a:t>kan </a:t>
            </a:r>
            <a:r>
              <a:rPr dirty="0" sz="900">
                <a:latin typeface="Barlow"/>
                <a:cs typeface="Barlow"/>
              </a:rPr>
              <a:t>krydses  på </a:t>
            </a:r>
            <a:r>
              <a:rPr dirty="0" sz="900" spc="-5">
                <a:latin typeface="Barlow"/>
                <a:cs typeface="Barlow"/>
              </a:rPr>
              <a:t>tværs af </a:t>
            </a:r>
            <a:r>
              <a:rPr dirty="0" sz="900">
                <a:latin typeface="Barlow"/>
                <a:cs typeface="Barlow"/>
              </a:rPr>
              <a:t>sæsoner og </a:t>
            </a:r>
            <a:r>
              <a:rPr dirty="0" sz="900" spc="-5">
                <a:latin typeface="Barlow"/>
                <a:cs typeface="Barlow"/>
              </a:rPr>
              <a:t>kollektioner, står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kontrast </a:t>
            </a:r>
            <a:r>
              <a:rPr dirty="0" sz="900">
                <a:latin typeface="Barlow"/>
                <a:cs typeface="Barlow"/>
              </a:rPr>
              <a:t>til en  </a:t>
            </a:r>
            <a:r>
              <a:rPr dirty="0" sz="900" spc="-5">
                <a:latin typeface="Barlow"/>
                <a:cs typeface="Barlow"/>
              </a:rPr>
              <a:t>branche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speed.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5545477"/>
            <a:ext cx="2941955" cy="3049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Good craftsmanship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still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spotlight,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the season is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yet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again filled with unique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products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unpredictable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distinctive ‘must touch’ details,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consumers are still</a:t>
            </a:r>
            <a:r>
              <a:rPr dirty="0" sz="900" spc="-114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will-  ing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pay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for.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addition,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even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brands are continuing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explore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how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product categories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collaborations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other related industries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renewed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interest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profit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existing product portfolio.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same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time,  more designers 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also beginning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spread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expertise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business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other industries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order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preserve their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relevance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a time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second-hand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vintage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boom-  ing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new production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challenged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greater  extent.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absolutely not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over,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designers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brands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thinking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realistic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alternatives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sustainability 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virtual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products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online display as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well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design in good quality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looks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can  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freely mixed across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seasons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collections, 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con-  trast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 industry on</a:t>
            </a:r>
            <a:r>
              <a:rPr dirty="0" sz="900" spc="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speed.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11265" y="1812440"/>
            <a:ext cx="2941955" cy="30492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Gotham"/>
                <a:cs typeface="Gotham"/>
              </a:rPr>
              <a:t>C</a:t>
            </a:r>
            <a:r>
              <a:rPr dirty="0" sz="900" spc="-114" b="1">
                <a:latin typeface="Gotham"/>
                <a:cs typeface="Gotham"/>
              </a:rPr>
              <a:t> </a:t>
            </a:r>
            <a:r>
              <a:rPr dirty="0" sz="900" spc="90" b="1">
                <a:latin typeface="Gotham"/>
                <a:cs typeface="Gotham"/>
              </a:rPr>
              <a:t>OL</a:t>
            </a:r>
            <a:r>
              <a:rPr dirty="0" sz="900" spc="-130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OURS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algn="just" marL="12700" marR="5080">
              <a:lnSpc>
                <a:spcPct val="129700"/>
              </a:lnSpc>
            </a:pPr>
            <a:r>
              <a:rPr dirty="0" sz="900" spc="-15">
                <a:latin typeface="Barlow"/>
                <a:cs typeface="Barlow"/>
              </a:rPr>
              <a:t>Trods </a:t>
            </a:r>
            <a:r>
              <a:rPr dirty="0" sz="900" spc="-5">
                <a:latin typeface="Barlow"/>
                <a:cs typeface="Barlow"/>
              </a:rPr>
              <a:t>et større ønske </a:t>
            </a:r>
            <a:r>
              <a:rPr dirty="0" sz="900">
                <a:latin typeface="Barlow"/>
                <a:cs typeface="Barlow"/>
              </a:rPr>
              <a:t>om </a:t>
            </a:r>
            <a:r>
              <a:rPr dirty="0" sz="900" spc="-5">
                <a:latin typeface="Barlow"/>
                <a:cs typeface="Barlow"/>
              </a:rPr>
              <a:t>mere sæsonløse, monokrome  </a:t>
            </a:r>
            <a:r>
              <a:rPr dirty="0" sz="900" spc="-10">
                <a:latin typeface="Barlow"/>
                <a:cs typeface="Barlow"/>
              </a:rPr>
              <a:t>farvepaletter,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ny opmærksomhed </a:t>
            </a:r>
            <a:r>
              <a:rPr dirty="0" sz="900" spc="-10">
                <a:latin typeface="Barlow"/>
                <a:cs typeface="Barlow"/>
              </a:rPr>
              <a:t>rettet </a:t>
            </a:r>
            <a:r>
              <a:rPr dirty="0" sz="900">
                <a:latin typeface="Barlow"/>
                <a:cs typeface="Barlow"/>
              </a:rPr>
              <a:t>mod </a:t>
            </a:r>
            <a:r>
              <a:rPr dirty="0" sz="900" spc="-5">
                <a:latin typeface="Barlow"/>
                <a:cs typeface="Barlow"/>
              </a:rPr>
              <a:t>naturlige,  kemikaliefrie indfarvningsmetoder, </a:t>
            </a:r>
            <a:r>
              <a:rPr dirty="0" sz="900">
                <a:latin typeface="Barlow"/>
                <a:cs typeface="Barlow"/>
              </a:rPr>
              <a:t>spiller </a:t>
            </a:r>
            <a:r>
              <a:rPr dirty="0" sz="900" spc="-5">
                <a:latin typeface="Barlow"/>
                <a:cs typeface="Barlow"/>
              </a:rPr>
              <a:t>farver stadig </a:t>
            </a:r>
            <a:r>
              <a:rPr dirty="0" sz="900">
                <a:latin typeface="Barlow"/>
                <a:cs typeface="Barlow"/>
              </a:rPr>
              <a:t>en  </a:t>
            </a:r>
            <a:r>
              <a:rPr dirty="0" sz="900" spc="-5">
                <a:latin typeface="Barlow"/>
                <a:cs typeface="Barlow"/>
              </a:rPr>
              <a:t>essentiel rolle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fremtiden. </a:t>
            </a:r>
            <a:r>
              <a:rPr dirty="0" sz="900">
                <a:latin typeface="Barlow"/>
                <a:cs typeface="Barlow"/>
              </a:rPr>
              <a:t>Vi har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alvor mærket </a:t>
            </a:r>
            <a:r>
              <a:rPr dirty="0" sz="900">
                <a:latin typeface="Barlow"/>
                <a:cs typeface="Barlow"/>
              </a:rPr>
              <a:t>den  </a:t>
            </a:r>
            <a:r>
              <a:rPr dirty="0" sz="900" spc="-5">
                <a:latin typeface="Barlow"/>
                <a:cs typeface="Barlow"/>
              </a:rPr>
              <a:t>positive </a:t>
            </a:r>
            <a:r>
              <a:rPr dirty="0" sz="900" spc="-10">
                <a:latin typeface="Barlow"/>
                <a:cs typeface="Barlow"/>
              </a:rPr>
              <a:t>effekt </a:t>
            </a:r>
            <a:r>
              <a:rPr dirty="0" sz="900" spc="-20">
                <a:latin typeface="Barlow"/>
                <a:cs typeface="Barlow"/>
              </a:rPr>
              <a:t>af, </a:t>
            </a:r>
            <a:r>
              <a:rPr dirty="0" sz="900" spc="-10">
                <a:latin typeface="Barlow"/>
                <a:cs typeface="Barlow"/>
              </a:rPr>
              <a:t>hvordan </a:t>
            </a:r>
            <a:r>
              <a:rPr dirty="0" sz="900" spc="-5">
                <a:latin typeface="Barlow"/>
                <a:cs typeface="Barlow"/>
              </a:rPr>
              <a:t>farver kan påvirke vores </a:t>
            </a:r>
            <a:r>
              <a:rPr dirty="0" sz="900" spc="-10">
                <a:latin typeface="Barlow"/>
                <a:cs typeface="Barlow"/>
              </a:rPr>
              <a:t>humør.  </a:t>
            </a:r>
            <a:r>
              <a:rPr dirty="0" sz="900" spc="-5">
                <a:latin typeface="Barlow"/>
                <a:cs typeface="Barlow"/>
              </a:rPr>
              <a:t>Dette skaber et blivende ønske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både </a:t>
            </a:r>
            <a:r>
              <a:rPr dirty="0" sz="900" spc="-5">
                <a:latin typeface="Barlow"/>
                <a:cs typeface="Barlow"/>
              </a:rPr>
              <a:t>optimistiske farver 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masser af saft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kraft,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kan </a:t>
            </a:r>
            <a:r>
              <a:rPr dirty="0" sz="900">
                <a:latin typeface="Barlow"/>
                <a:cs typeface="Barlow"/>
              </a:rPr>
              <a:t>udtrykke </a:t>
            </a:r>
            <a:r>
              <a:rPr dirty="0" sz="900" spc="-5">
                <a:latin typeface="Barlow"/>
                <a:cs typeface="Barlow"/>
              </a:rPr>
              <a:t>vores </a:t>
            </a:r>
            <a:r>
              <a:rPr dirty="0" sz="900">
                <a:latin typeface="Barlow"/>
                <a:cs typeface="Barlow"/>
              </a:rPr>
              <a:t>posi-  </a:t>
            </a:r>
            <a:r>
              <a:rPr dirty="0" sz="900" spc="-5">
                <a:latin typeface="Barlow"/>
                <a:cs typeface="Barlow"/>
              </a:rPr>
              <a:t>tive </a:t>
            </a:r>
            <a:r>
              <a:rPr dirty="0" sz="900" spc="-10">
                <a:latin typeface="Barlow"/>
                <a:cs typeface="Barlow"/>
              </a:rPr>
              <a:t>fremtidssyn, </a:t>
            </a:r>
            <a:r>
              <a:rPr dirty="0" sz="900">
                <a:latin typeface="Barlow"/>
                <a:cs typeface="Barlow"/>
              </a:rPr>
              <a:t>samt </a:t>
            </a:r>
            <a:r>
              <a:rPr dirty="0" sz="900" spc="-5">
                <a:latin typeface="Barlow"/>
                <a:cs typeface="Barlow"/>
              </a:rPr>
              <a:t>bløde, beroligende nuancer,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kan  skabe mere ro, langsommelighed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’stilhed’ </a:t>
            </a:r>
            <a:r>
              <a:rPr dirty="0" sz="900">
                <a:latin typeface="Barlow"/>
                <a:cs typeface="Barlow"/>
              </a:rPr>
              <a:t>omkring os.  </a:t>
            </a:r>
            <a:r>
              <a:rPr dirty="0" sz="900" spc="-5">
                <a:latin typeface="Barlow"/>
                <a:cs typeface="Barlow"/>
              </a:rPr>
              <a:t>Farvers betydning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indflydelse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vores </a:t>
            </a:r>
            <a:r>
              <a:rPr dirty="0" sz="900">
                <a:latin typeface="Barlow"/>
                <a:cs typeface="Barlow"/>
              </a:rPr>
              <a:t>humør og sind  vil </a:t>
            </a:r>
            <a:r>
              <a:rPr dirty="0" sz="900" spc="-10">
                <a:latin typeface="Barlow"/>
                <a:cs typeface="Barlow"/>
              </a:rPr>
              <a:t>derfor </a:t>
            </a:r>
            <a:r>
              <a:rPr dirty="0" sz="900">
                <a:latin typeface="Barlow"/>
                <a:cs typeface="Barlow"/>
              </a:rPr>
              <a:t>spille en </a:t>
            </a:r>
            <a:r>
              <a:rPr dirty="0" sz="900" spc="-5">
                <a:latin typeface="Barlow"/>
                <a:cs typeface="Barlow"/>
              </a:rPr>
              <a:t>større rolle </a:t>
            </a:r>
            <a:r>
              <a:rPr dirty="0" sz="900" spc="-10">
                <a:latin typeface="Barlow"/>
                <a:cs typeface="Barlow"/>
              </a:rPr>
              <a:t>fremover. </a:t>
            </a:r>
            <a:r>
              <a:rPr dirty="0" sz="900">
                <a:latin typeface="Barlow"/>
                <a:cs typeface="Barlow"/>
              </a:rPr>
              <a:t>Vi vil </a:t>
            </a:r>
            <a:r>
              <a:rPr dirty="0" sz="900" spc="-10">
                <a:latin typeface="Barlow"/>
                <a:cs typeface="Barlow"/>
              </a:rPr>
              <a:t>overgive </a:t>
            </a:r>
            <a:r>
              <a:rPr dirty="0" sz="900">
                <a:latin typeface="Barlow"/>
                <a:cs typeface="Barlow"/>
              </a:rPr>
              <a:t>os til  både bløde </a:t>
            </a:r>
            <a:r>
              <a:rPr dirty="0" sz="900" spc="-5">
                <a:latin typeface="Barlow"/>
                <a:cs typeface="Barlow"/>
              </a:rPr>
              <a:t>greige, </a:t>
            </a:r>
            <a:r>
              <a:rPr dirty="0" sz="900" spc="-10">
                <a:latin typeface="Barlow"/>
                <a:cs typeface="Barlow"/>
              </a:rPr>
              <a:t>støvede </a:t>
            </a:r>
            <a:r>
              <a:rPr dirty="0" sz="900" spc="-5">
                <a:latin typeface="Barlow"/>
                <a:cs typeface="Barlow"/>
              </a:rPr>
              <a:t>grønne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rensende </a:t>
            </a:r>
            <a:r>
              <a:rPr dirty="0" sz="900">
                <a:latin typeface="Barlow"/>
                <a:cs typeface="Barlow"/>
              </a:rPr>
              <a:t>isblå samt  </a:t>
            </a:r>
            <a:r>
              <a:rPr dirty="0" sz="900" spc="-10">
                <a:latin typeface="Barlow"/>
                <a:cs typeface="Barlow"/>
              </a:rPr>
              <a:t>levende, </a:t>
            </a:r>
            <a:r>
              <a:rPr dirty="0" sz="900">
                <a:latin typeface="Barlow"/>
                <a:cs typeface="Barlow"/>
              </a:rPr>
              <a:t>virtuelle og </a:t>
            </a:r>
            <a:r>
              <a:rPr dirty="0" sz="900" spc="-5">
                <a:latin typeface="Barlow"/>
                <a:cs typeface="Barlow"/>
              </a:rPr>
              <a:t>næsten kunstige </a:t>
            </a:r>
            <a:r>
              <a:rPr dirty="0" sz="900" spc="-10">
                <a:latin typeface="Barlow"/>
                <a:cs typeface="Barlow"/>
              </a:rPr>
              <a:t>toner, </a:t>
            </a:r>
            <a:r>
              <a:rPr dirty="0" sz="900">
                <a:latin typeface="Barlow"/>
                <a:cs typeface="Barlow"/>
              </a:rPr>
              <a:t>der lader </a:t>
            </a:r>
            <a:r>
              <a:rPr dirty="0" sz="900" spc="-5">
                <a:latin typeface="Barlow"/>
                <a:cs typeface="Barlow"/>
              </a:rPr>
              <a:t>fan-  </a:t>
            </a:r>
            <a:r>
              <a:rPr dirty="0" sz="900">
                <a:latin typeface="Barlow"/>
                <a:cs typeface="Barlow"/>
              </a:rPr>
              <a:t>tasien </a:t>
            </a:r>
            <a:r>
              <a:rPr dirty="0" sz="900" spc="-10">
                <a:latin typeface="Barlow"/>
                <a:cs typeface="Barlow"/>
              </a:rPr>
              <a:t>få </a:t>
            </a:r>
            <a:r>
              <a:rPr dirty="0" sz="900">
                <a:latin typeface="Barlow"/>
                <a:cs typeface="Barlow"/>
              </a:rPr>
              <a:t>frit </a:t>
            </a:r>
            <a:r>
              <a:rPr dirty="0" sz="900" spc="-5">
                <a:latin typeface="Barlow"/>
                <a:cs typeface="Barlow"/>
              </a:rPr>
              <a:t>løb. </a:t>
            </a:r>
            <a:r>
              <a:rPr dirty="0" sz="900">
                <a:latin typeface="Barlow"/>
                <a:cs typeface="Barlow"/>
              </a:rPr>
              <a:t>Særligt de </a:t>
            </a:r>
            <a:r>
              <a:rPr dirty="0" sz="900" spc="-5">
                <a:latin typeface="Barlow"/>
                <a:cs typeface="Barlow"/>
              </a:rPr>
              <a:t>monokrome nuancer står </a:t>
            </a:r>
            <a:r>
              <a:rPr dirty="0" sz="900">
                <a:latin typeface="Barlow"/>
                <a:cs typeface="Barlow"/>
              </a:rPr>
              <a:t>som  </a:t>
            </a:r>
            <a:r>
              <a:rPr dirty="0" sz="900" spc="-5">
                <a:latin typeface="Barlow"/>
                <a:cs typeface="Barlow"/>
              </a:rPr>
              <a:t>nyhedsværdi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sæsonen,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>
                <a:latin typeface="Barlow"/>
                <a:cs typeface="Barlow"/>
              </a:rPr>
              <a:t>alle </a:t>
            </a:r>
            <a:r>
              <a:rPr dirty="0" sz="900" spc="-10">
                <a:latin typeface="Barlow"/>
                <a:cs typeface="Barlow"/>
              </a:rPr>
              <a:t>facetter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variationer  </a:t>
            </a:r>
            <a:r>
              <a:rPr dirty="0" sz="900">
                <a:latin typeface="Barlow"/>
                <a:cs typeface="Barlow"/>
              </a:rPr>
              <a:t>omkring én </a:t>
            </a:r>
            <a:r>
              <a:rPr dirty="0" sz="900" spc="-5">
                <a:latin typeface="Barlow"/>
                <a:cs typeface="Barlow"/>
              </a:rPr>
              <a:t>enkelt farve </a:t>
            </a:r>
            <a:r>
              <a:rPr dirty="0" sz="900" spc="-10">
                <a:latin typeface="Barlow"/>
                <a:cs typeface="Barlow"/>
              </a:rPr>
              <a:t>udfoldes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1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udforskes.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11265" y="5521703"/>
            <a:ext cx="2941955" cy="287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Despite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greater desire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seasonless, monochrome  colour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palettes,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awareness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directed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towards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natural,  chemical-free dyeing methods, colours still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play 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essen-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tial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role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future.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We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have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felt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positive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effect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how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affect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mood.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lasting desire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both optimistic colours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plenty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vigour that can</a:t>
            </a:r>
            <a:r>
              <a:rPr dirty="0" sz="900" spc="-5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express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positive view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well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soft,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calming</a:t>
            </a:r>
            <a:r>
              <a:rPr dirty="0" sz="900" spc="-114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shades  that can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create more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relief,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slowness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‘quietness’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around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us.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importance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influence of colour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our mood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mind will,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therefore,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play a bigger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role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future.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We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surrender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both soft greige, dusty greens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cleansing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blue 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well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vivid,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virtual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almost synthetic tones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allow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imagination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run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free.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monochrome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shades, 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particular, are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newsworthy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season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all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facets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variations around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one single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are expanded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explored.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983211"/>
            <a:ext cx="25888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0" b="1">
                <a:latin typeface="Gotham"/>
                <a:cs typeface="Gotham"/>
              </a:rPr>
              <a:t>TREND </a:t>
            </a:r>
            <a:r>
              <a:rPr dirty="0" sz="1400" b="1">
                <a:latin typeface="Gotham"/>
                <a:cs typeface="Gotham"/>
              </a:rPr>
              <a:t>S </a:t>
            </a:r>
            <a:r>
              <a:rPr dirty="0" sz="1400" spc="140" b="1">
                <a:latin typeface="Gotham"/>
                <a:cs typeface="Gotham"/>
              </a:rPr>
              <a:t>IN</a:t>
            </a:r>
            <a:r>
              <a:rPr dirty="0" sz="1400" spc="254" b="1">
                <a:latin typeface="Gotham"/>
                <a:cs typeface="Gotham"/>
              </a:rPr>
              <a:t> </a:t>
            </a:r>
            <a:r>
              <a:rPr dirty="0" sz="1400" spc="240" b="1">
                <a:latin typeface="Gotham"/>
                <a:cs typeface="Gotham"/>
              </a:rPr>
              <a:t>GENERAL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7300" y="1810839"/>
            <a:ext cx="2941955" cy="32270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420"/>
              </a:spcBef>
            </a:pPr>
            <a:r>
              <a:rPr dirty="0" sz="900" spc="150" b="1">
                <a:latin typeface="Gotham"/>
                <a:cs typeface="Gotham"/>
              </a:rPr>
              <a:t>MATERIALS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algn="just" marL="12700" marR="5080">
              <a:lnSpc>
                <a:spcPct val="129700"/>
              </a:lnSpc>
            </a:pP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fortsætter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at være </a:t>
            </a:r>
            <a:r>
              <a:rPr dirty="0" sz="900" spc="-10">
                <a:latin typeface="Barlow"/>
                <a:cs typeface="Barlow"/>
              </a:rPr>
              <a:t>fokus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10">
                <a:latin typeface="Barlow"/>
                <a:cs typeface="Barlow"/>
              </a:rPr>
              <a:t>forskellige </a:t>
            </a:r>
            <a:r>
              <a:rPr dirty="0" sz="900" spc="-5">
                <a:latin typeface="Barlow"/>
                <a:cs typeface="Barlow"/>
              </a:rPr>
              <a:t>sensoriske 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taktile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materialeteksturer,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som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taler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til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både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vores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fysiske  </a:t>
            </a:r>
            <a:r>
              <a:rPr dirty="0" sz="900">
                <a:latin typeface="Barlow"/>
                <a:cs typeface="Barlow"/>
              </a:rPr>
              <a:t>og mentale </a:t>
            </a:r>
            <a:r>
              <a:rPr dirty="0" sz="900" spc="-5">
                <a:latin typeface="Barlow"/>
                <a:cs typeface="Barlow"/>
              </a:rPr>
              <a:t>sanser. </a:t>
            </a:r>
            <a:r>
              <a:rPr dirty="0" sz="900">
                <a:latin typeface="Barlow"/>
                <a:cs typeface="Barlow"/>
              </a:rPr>
              <a:t>Alt </a:t>
            </a:r>
            <a:r>
              <a:rPr dirty="0" sz="900" spc="-5">
                <a:latin typeface="Barlow"/>
                <a:cs typeface="Barlow"/>
              </a:rPr>
              <a:t>fra rustikke, </a:t>
            </a:r>
            <a:r>
              <a:rPr dirty="0" sz="900">
                <a:latin typeface="Barlow"/>
                <a:cs typeface="Barlow"/>
              </a:rPr>
              <a:t>grynede og </a:t>
            </a:r>
            <a:r>
              <a:rPr dirty="0" sz="900" spc="-5">
                <a:latin typeface="Barlow"/>
                <a:cs typeface="Barlow"/>
              </a:rPr>
              <a:t>krakelerede  strukturer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superbløde, vamsede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glatte </a:t>
            </a:r>
            <a:r>
              <a:rPr dirty="0" sz="900" spc="-10">
                <a:latin typeface="Barlow"/>
                <a:cs typeface="Barlow"/>
              </a:rPr>
              <a:t>overflader, </a:t>
            </a:r>
            <a:r>
              <a:rPr dirty="0" sz="900">
                <a:latin typeface="Barlow"/>
                <a:cs typeface="Barlow"/>
              </a:rPr>
              <a:t>der  samtidig </a:t>
            </a:r>
            <a:r>
              <a:rPr dirty="0" sz="900" spc="-5">
                <a:latin typeface="Barlow"/>
                <a:cs typeface="Barlow"/>
              </a:rPr>
              <a:t>omfavner det ærlige, </a:t>
            </a:r>
            <a:r>
              <a:rPr dirty="0" sz="900" spc="-10">
                <a:latin typeface="Barlow"/>
                <a:cs typeface="Barlow"/>
              </a:rPr>
              <a:t>æstetiske </a:t>
            </a:r>
            <a:r>
              <a:rPr dirty="0" sz="900">
                <a:latin typeface="Barlow"/>
                <a:cs typeface="Barlow"/>
              </a:rPr>
              <a:t>og bløde udtryk,  </a:t>
            </a:r>
            <a:r>
              <a:rPr dirty="0" sz="900" spc="-5">
                <a:latin typeface="Barlow"/>
                <a:cs typeface="Barlow"/>
              </a:rPr>
              <a:t>står stadig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betydningsfulde parametre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10">
                <a:latin typeface="Barlow"/>
                <a:cs typeface="Barlow"/>
              </a:rPr>
              <a:t>forbrugerne,  </a:t>
            </a:r>
            <a:r>
              <a:rPr dirty="0" sz="900">
                <a:latin typeface="Barlow"/>
                <a:cs typeface="Barlow"/>
              </a:rPr>
              <a:t>der vil </a:t>
            </a:r>
            <a:r>
              <a:rPr dirty="0" sz="900" spc="-10">
                <a:latin typeface="Barlow"/>
                <a:cs typeface="Barlow"/>
              </a:rPr>
              <a:t>have </a:t>
            </a:r>
            <a:r>
              <a:rPr dirty="0" sz="900" spc="-5">
                <a:latin typeface="Barlow"/>
                <a:cs typeface="Barlow"/>
              </a:rPr>
              <a:t>ro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kaos. Samtidig bliver vores </a:t>
            </a:r>
            <a:r>
              <a:rPr dirty="0" sz="900">
                <a:latin typeface="Barlow"/>
                <a:cs typeface="Barlow"/>
              </a:rPr>
              <a:t>hjem og beklæd-  ning kun </a:t>
            </a:r>
            <a:r>
              <a:rPr dirty="0" sz="900" spc="-5">
                <a:latin typeface="Barlow"/>
                <a:cs typeface="Barlow"/>
              </a:rPr>
              <a:t>mere ’smart’,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fremtidens materialeinnovationer  </a:t>
            </a:r>
            <a:r>
              <a:rPr dirty="0" sz="900">
                <a:latin typeface="Barlow"/>
                <a:cs typeface="Barlow"/>
              </a:rPr>
              <a:t>bugner </a:t>
            </a:r>
            <a:r>
              <a:rPr dirty="0" sz="900" spc="-10">
                <a:latin typeface="Barlow"/>
                <a:cs typeface="Barlow"/>
              </a:rPr>
              <a:t>derfor </a:t>
            </a:r>
            <a:r>
              <a:rPr dirty="0" sz="900" spc="-5">
                <a:latin typeface="Barlow"/>
                <a:cs typeface="Barlow"/>
              </a:rPr>
              <a:t>af intelligente, selvrensende materialer </a:t>
            </a:r>
            <a:r>
              <a:rPr dirty="0" sz="900">
                <a:latin typeface="Barlow"/>
                <a:cs typeface="Barlow"/>
              </a:rPr>
              <a:t>med  kloge iboende </a:t>
            </a:r>
            <a:r>
              <a:rPr dirty="0" sz="900" spc="-5">
                <a:latin typeface="Barlow"/>
                <a:cs typeface="Barlow"/>
              </a:rPr>
              <a:t>funktioner, </a:t>
            </a:r>
            <a:r>
              <a:rPr dirty="0" sz="900">
                <a:latin typeface="Barlow"/>
                <a:cs typeface="Barlow"/>
              </a:rPr>
              <a:t>der både gør </a:t>
            </a:r>
            <a:r>
              <a:rPr dirty="0" sz="900" spc="-5">
                <a:latin typeface="Barlow"/>
                <a:cs typeface="Barlow"/>
              </a:rPr>
              <a:t>vores </a:t>
            </a:r>
            <a:r>
              <a:rPr dirty="0" sz="900" spc="-10">
                <a:latin typeface="Barlow"/>
                <a:cs typeface="Barlow"/>
              </a:rPr>
              <a:t>hverdag </a:t>
            </a:r>
            <a:r>
              <a:rPr dirty="0" sz="900">
                <a:latin typeface="Barlow"/>
                <a:cs typeface="Barlow"/>
              </a:rPr>
              <a:t>nem-  </a:t>
            </a:r>
            <a:r>
              <a:rPr dirty="0" sz="900" spc="-5">
                <a:latin typeface="Barlow"/>
                <a:cs typeface="Barlow"/>
              </a:rPr>
              <a:t>mere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hjælper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os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med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at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spare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på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jordens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ressourcer.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Den  gode samvittighed </a:t>
            </a:r>
            <a:r>
              <a:rPr dirty="0" sz="900" spc="-10">
                <a:latin typeface="Barlow"/>
                <a:cs typeface="Barlow"/>
              </a:rPr>
              <a:t>forbliver </a:t>
            </a:r>
            <a:r>
              <a:rPr dirty="0" sz="900" spc="-5">
                <a:latin typeface="Barlow"/>
                <a:cs typeface="Barlow"/>
              </a:rPr>
              <a:t>essentiel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10">
                <a:latin typeface="Barlow"/>
                <a:cs typeface="Barlow"/>
              </a:rPr>
              <a:t>oplyste </a:t>
            </a:r>
            <a:r>
              <a:rPr dirty="0" sz="900">
                <a:latin typeface="Barlow"/>
                <a:cs typeface="Barlow"/>
              </a:rPr>
              <a:t>og nu  </a:t>
            </a:r>
            <a:r>
              <a:rPr dirty="0" sz="900" spc="-5">
                <a:latin typeface="Barlow"/>
                <a:cs typeface="Barlow"/>
              </a:rPr>
              <a:t>mere realistiske </a:t>
            </a:r>
            <a:r>
              <a:rPr dirty="0" sz="900" spc="-10">
                <a:latin typeface="Barlow"/>
                <a:cs typeface="Barlow"/>
              </a:rPr>
              <a:t>forbruger, </a:t>
            </a:r>
            <a:r>
              <a:rPr dirty="0" sz="900">
                <a:latin typeface="Barlow"/>
                <a:cs typeface="Barlow"/>
              </a:rPr>
              <a:t>som finder </a:t>
            </a:r>
            <a:r>
              <a:rPr dirty="0" sz="900" spc="-5">
                <a:latin typeface="Barlow"/>
                <a:cs typeface="Barlow"/>
              </a:rPr>
              <a:t>værdi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materialers  unikke </a:t>
            </a:r>
            <a:r>
              <a:rPr dirty="0" sz="900">
                <a:latin typeface="Barlow"/>
                <a:cs typeface="Barlow"/>
              </a:rPr>
              <a:t>iboende udtryk. </a:t>
            </a:r>
            <a:r>
              <a:rPr dirty="0" sz="900" spc="-5">
                <a:latin typeface="Barlow"/>
                <a:cs typeface="Barlow"/>
              </a:rPr>
              <a:t>Forbrugeren </a:t>
            </a:r>
            <a:r>
              <a:rPr dirty="0" sz="900">
                <a:latin typeface="Barlow"/>
                <a:cs typeface="Barlow"/>
              </a:rPr>
              <a:t>ser </a:t>
            </a:r>
            <a:r>
              <a:rPr dirty="0" sz="900" spc="-10">
                <a:latin typeface="Barlow"/>
                <a:cs typeface="Barlow"/>
              </a:rPr>
              <a:t>fremover </a:t>
            </a:r>
            <a:r>
              <a:rPr dirty="0" sz="900" spc="-5">
                <a:latin typeface="Barlow"/>
                <a:cs typeface="Barlow"/>
              </a:rPr>
              <a:t>’repur-  </a:t>
            </a:r>
            <a:r>
              <a:rPr dirty="0" sz="900">
                <a:latin typeface="Barlow"/>
                <a:cs typeface="Barlow"/>
              </a:rPr>
              <a:t>posed’ </a:t>
            </a:r>
            <a:r>
              <a:rPr dirty="0" sz="900" spc="-5">
                <a:latin typeface="Barlow"/>
                <a:cs typeface="Barlow"/>
              </a:rPr>
              <a:t>materialer, mindre belastende værdikæder, </a:t>
            </a:r>
            <a:r>
              <a:rPr dirty="0" sz="900">
                <a:latin typeface="Barlow"/>
                <a:cs typeface="Barlow"/>
              </a:rPr>
              <a:t>bioned-  brydelige </a:t>
            </a:r>
            <a:r>
              <a:rPr dirty="0" sz="900" spc="-5">
                <a:latin typeface="Barlow"/>
                <a:cs typeface="Barlow"/>
              </a:rPr>
              <a:t>alternativer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certificerede naturmaterialer </a:t>
            </a:r>
            <a:r>
              <a:rPr dirty="0" sz="900">
                <a:latin typeface="Barlow"/>
                <a:cs typeface="Barlow"/>
              </a:rPr>
              <a:t>som  normen i </a:t>
            </a:r>
            <a:r>
              <a:rPr dirty="0" sz="900" spc="-5">
                <a:latin typeface="Barlow"/>
                <a:cs typeface="Barlow"/>
              </a:rPr>
              <a:t>et produktudvalg.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67300" y="5520103"/>
            <a:ext cx="2941955" cy="3049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continues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various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sensory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tactile mate-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rial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textures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speak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physical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mental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senses.  Everything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rustic, grainy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crackled structures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super-soft,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fluffy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smooth surfaces,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also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embrace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honest, aesthetic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soft expression are still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important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parameters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want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calm in the chaos.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same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time,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our home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clothing 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only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becom-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‘smarter’ and, consequently, future material innovations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abound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intelligent, self-cleansing materials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clever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inherent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functions 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make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our daily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easier and help  us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save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earth’s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resources.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good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conscience remains  essential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informed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now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realistic consumer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who finds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value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unique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inherent expression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materials.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repurposed  materials, less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impacting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value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chains,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biodegradable alter-  natives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certified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natural materials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the norm in a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product selection.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51265" y="1812553"/>
            <a:ext cx="2941955" cy="322707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420"/>
              </a:spcBef>
            </a:pPr>
            <a:r>
              <a:rPr dirty="0" sz="900" b="1">
                <a:latin typeface="Gotham"/>
                <a:cs typeface="Gotham"/>
              </a:rPr>
              <a:t>C</a:t>
            </a:r>
            <a:r>
              <a:rPr dirty="0" sz="900" spc="-114" b="1">
                <a:latin typeface="Gotham"/>
                <a:cs typeface="Gotham"/>
              </a:rPr>
              <a:t> </a:t>
            </a:r>
            <a:r>
              <a:rPr dirty="0" sz="900" spc="160" b="1">
                <a:latin typeface="Gotham"/>
                <a:cs typeface="Gotham"/>
              </a:rPr>
              <a:t>ONSUMPTION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algn="just" marL="12700" marR="5080">
              <a:lnSpc>
                <a:spcPct val="129700"/>
              </a:lnSpc>
            </a:pPr>
            <a:r>
              <a:rPr dirty="0" sz="900" spc="-5">
                <a:latin typeface="Barlow"/>
                <a:cs typeface="Barlow"/>
              </a:rPr>
              <a:t>Flere forbrugere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mere bevidste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opmærksomme </a:t>
            </a:r>
            <a:r>
              <a:rPr dirty="0" sz="900">
                <a:latin typeface="Barlow"/>
                <a:cs typeface="Barlow"/>
              </a:rPr>
              <a:t>på,  </a:t>
            </a:r>
            <a:r>
              <a:rPr dirty="0" sz="900" spc="-10">
                <a:latin typeface="Barlow"/>
                <a:cs typeface="Barlow"/>
              </a:rPr>
              <a:t>hvad, hvordan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10">
                <a:latin typeface="Barlow"/>
                <a:cs typeface="Barlow"/>
              </a:rPr>
              <a:t>køber. Derfor </a:t>
            </a:r>
            <a:r>
              <a:rPr dirty="0" sz="900" spc="-5">
                <a:latin typeface="Barlow"/>
                <a:cs typeface="Barlow"/>
              </a:rPr>
              <a:t>bliver </a:t>
            </a:r>
            <a:r>
              <a:rPr dirty="0" sz="900">
                <a:latin typeface="Barlow"/>
                <a:cs typeface="Barlow"/>
              </a:rPr>
              <a:t>særligt </a:t>
            </a:r>
            <a:r>
              <a:rPr dirty="0" sz="900" spc="-5">
                <a:latin typeface="Barlow"/>
                <a:cs typeface="Barlow"/>
              </a:rPr>
              <a:t>det  personaliserede, </a:t>
            </a:r>
            <a:r>
              <a:rPr dirty="0" sz="900" spc="-10">
                <a:latin typeface="Barlow"/>
                <a:cs typeface="Barlow"/>
              </a:rPr>
              <a:t>informative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stressfrie,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5">
                <a:latin typeface="Barlow"/>
                <a:cs typeface="Barlow"/>
              </a:rPr>
              <a:t>intelli-  gente teknologier står </a:t>
            </a:r>
            <a:r>
              <a:rPr dirty="0" sz="900">
                <a:latin typeface="Barlow"/>
                <a:cs typeface="Barlow"/>
              </a:rPr>
              <a:t>som en hjælpsom </a:t>
            </a:r>
            <a:r>
              <a:rPr dirty="0" sz="900" spc="-5">
                <a:latin typeface="Barlow"/>
                <a:cs typeface="Barlow"/>
              </a:rPr>
              <a:t>sparringspartner,  værdifuldt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5">
                <a:latin typeface="Barlow"/>
                <a:cs typeface="Barlow"/>
              </a:rPr>
              <a:t>tidspressede </a:t>
            </a:r>
            <a:r>
              <a:rPr dirty="0" sz="900" spc="-10">
                <a:latin typeface="Barlow"/>
                <a:cs typeface="Barlow"/>
              </a:rPr>
              <a:t>forbruger,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5">
                <a:latin typeface="Barlow"/>
                <a:cs typeface="Barlow"/>
              </a:rPr>
              <a:t>ønsker færre  </a:t>
            </a:r>
            <a:r>
              <a:rPr dirty="0" sz="900" spc="-15">
                <a:latin typeface="Barlow"/>
                <a:cs typeface="Barlow"/>
              </a:rPr>
              <a:t>valgmuligheder, </a:t>
            </a:r>
            <a:r>
              <a:rPr dirty="0" sz="900" spc="-10">
                <a:latin typeface="Barlow"/>
                <a:cs typeface="Barlow"/>
              </a:rPr>
              <a:t>men </a:t>
            </a:r>
            <a:r>
              <a:rPr dirty="0" sz="900" spc="-15">
                <a:latin typeface="Barlow"/>
                <a:cs typeface="Barlow"/>
              </a:rPr>
              <a:t>ikke </a:t>
            </a:r>
            <a:r>
              <a:rPr dirty="0" sz="900" spc="-10">
                <a:latin typeface="Barlow"/>
                <a:cs typeface="Barlow"/>
              </a:rPr>
              <a:t>vil </a:t>
            </a:r>
            <a:r>
              <a:rPr dirty="0" sz="900" spc="-5">
                <a:latin typeface="Barlow"/>
                <a:cs typeface="Barlow"/>
              </a:rPr>
              <a:t>gå på </a:t>
            </a:r>
            <a:r>
              <a:rPr dirty="0" sz="900" spc="-15">
                <a:latin typeface="Barlow"/>
                <a:cs typeface="Barlow"/>
              </a:rPr>
              <a:t>kompromis.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15">
                <a:latin typeface="Barlow"/>
                <a:cs typeface="Barlow"/>
              </a:rPr>
              <a:t>forlængelse  </a:t>
            </a:r>
            <a:r>
              <a:rPr dirty="0" sz="900" spc="-5">
                <a:latin typeface="Barlow"/>
                <a:cs typeface="Barlow"/>
              </a:rPr>
              <a:t>heraf stiger udbuddet også af </a:t>
            </a:r>
            <a:r>
              <a:rPr dirty="0" sz="900">
                <a:latin typeface="Barlow"/>
                <a:cs typeface="Barlow"/>
              </a:rPr>
              <a:t>lejeservices, </a:t>
            </a:r>
            <a:r>
              <a:rPr dirty="0" sz="900" spc="-5">
                <a:latin typeface="Barlow"/>
                <a:cs typeface="Barlow"/>
              </a:rPr>
              <a:t>genbrugs-  muligheder, abonnementstjenester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gensalgsplatforme. 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>
                <a:latin typeface="Barlow"/>
                <a:cs typeface="Barlow"/>
              </a:rPr>
              <a:t>muligheder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genbrug </a:t>
            </a:r>
            <a:r>
              <a:rPr dirty="0" sz="900">
                <a:latin typeface="Barlow"/>
                <a:cs typeface="Barlow"/>
              </a:rPr>
              <a:t>og gensalg </a:t>
            </a:r>
            <a:r>
              <a:rPr dirty="0" sz="900" spc="-5">
                <a:latin typeface="Barlow"/>
                <a:cs typeface="Barlow"/>
              </a:rPr>
              <a:t>bliver </a:t>
            </a:r>
            <a:r>
              <a:rPr dirty="0" sz="900">
                <a:latin typeface="Barlow"/>
                <a:cs typeface="Barlow"/>
              </a:rPr>
              <a:t>den  moderne </a:t>
            </a:r>
            <a:r>
              <a:rPr dirty="0" sz="900" spc="-5">
                <a:latin typeface="Barlow"/>
                <a:cs typeface="Barlow"/>
              </a:rPr>
              <a:t>forbrugers frelse,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5">
                <a:latin typeface="Barlow"/>
                <a:cs typeface="Barlow"/>
              </a:rPr>
              <a:t>kan </a:t>
            </a:r>
            <a:r>
              <a:rPr dirty="0" sz="900" spc="-10">
                <a:latin typeface="Barlow"/>
                <a:cs typeface="Barlow"/>
              </a:rPr>
              <a:t>fortsætte </a:t>
            </a:r>
            <a:r>
              <a:rPr dirty="0" sz="900" spc="-5">
                <a:latin typeface="Barlow"/>
                <a:cs typeface="Barlow"/>
              </a:rPr>
              <a:t>deres  fascination af ’use-once’ kulturen </a:t>
            </a:r>
            <a:r>
              <a:rPr dirty="0" sz="900">
                <a:latin typeface="Barlow"/>
                <a:cs typeface="Barlow"/>
              </a:rPr>
              <a:t>på sociale medier med  </a:t>
            </a:r>
            <a:r>
              <a:rPr dirty="0" sz="900" spc="-15">
                <a:latin typeface="Barlow"/>
                <a:cs typeface="Barlow"/>
              </a:rPr>
              <a:t>’god </a:t>
            </a:r>
            <a:r>
              <a:rPr dirty="0" sz="900">
                <a:latin typeface="Barlow"/>
                <a:cs typeface="Barlow"/>
              </a:rPr>
              <a:t>samvittighed’, da </a:t>
            </a:r>
            <a:r>
              <a:rPr dirty="0" sz="900" spc="-5">
                <a:latin typeface="Barlow"/>
                <a:cs typeface="Barlow"/>
              </a:rPr>
              <a:t>det kan afleveres </a:t>
            </a:r>
            <a:r>
              <a:rPr dirty="0" sz="900">
                <a:latin typeface="Barlow"/>
                <a:cs typeface="Barlow"/>
              </a:rPr>
              <a:t>tilbage eller sælges  </a:t>
            </a:r>
            <a:r>
              <a:rPr dirty="0" sz="900" spc="-5">
                <a:latin typeface="Barlow"/>
                <a:cs typeface="Barlow"/>
              </a:rPr>
              <a:t>videre efter </a:t>
            </a:r>
            <a:r>
              <a:rPr dirty="0" sz="900">
                <a:latin typeface="Barlow"/>
                <a:cs typeface="Barlow"/>
              </a:rPr>
              <a:t>brug. </a:t>
            </a:r>
            <a:r>
              <a:rPr dirty="0" sz="900" spc="-5">
                <a:latin typeface="Barlow"/>
                <a:cs typeface="Barlow"/>
              </a:rPr>
              <a:t>Generelt fortsætter bæredygtighed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5">
                <a:latin typeface="Barlow"/>
                <a:cs typeface="Barlow"/>
              </a:rPr>
              <a:t>etik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at være ’top-of-mind’, </a:t>
            </a:r>
            <a:r>
              <a:rPr dirty="0" sz="900">
                <a:latin typeface="Barlow"/>
                <a:cs typeface="Barlow"/>
              </a:rPr>
              <a:t>men de nu </a:t>
            </a:r>
            <a:r>
              <a:rPr dirty="0" sz="900" spc="-5">
                <a:latin typeface="Barlow"/>
                <a:cs typeface="Barlow"/>
              </a:rPr>
              <a:t>mere </a:t>
            </a:r>
            <a:r>
              <a:rPr dirty="0" sz="900" spc="-10">
                <a:latin typeface="Barlow"/>
                <a:cs typeface="Barlow"/>
              </a:rPr>
              <a:t>oplyste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5">
                <a:latin typeface="Barlow"/>
                <a:cs typeface="Barlow"/>
              </a:rPr>
              <a:t>realistiske forbrugerne </a:t>
            </a:r>
            <a:r>
              <a:rPr dirty="0" sz="900" spc="-10">
                <a:latin typeface="Barlow"/>
                <a:cs typeface="Barlow"/>
              </a:rPr>
              <a:t>forventer, </a:t>
            </a:r>
            <a:r>
              <a:rPr dirty="0" sz="900" spc="-5">
                <a:latin typeface="Barlow"/>
                <a:cs typeface="Barlow"/>
              </a:rPr>
              <a:t>at brands </a:t>
            </a:r>
            <a:r>
              <a:rPr dirty="0" sz="900" spc="-10">
                <a:latin typeface="Barlow"/>
                <a:cs typeface="Barlow"/>
              </a:rPr>
              <a:t>fremover </a:t>
            </a:r>
            <a:r>
              <a:rPr dirty="0" sz="900" spc="-5">
                <a:latin typeface="Barlow"/>
                <a:cs typeface="Barlow"/>
              </a:rPr>
              <a:t>evner  at navigere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informere </a:t>
            </a:r>
            <a:r>
              <a:rPr dirty="0" sz="900">
                <a:latin typeface="Barlow"/>
                <a:cs typeface="Barlow"/>
              </a:rPr>
              <a:t>dem – helt ærligt, uden </a:t>
            </a:r>
            <a:r>
              <a:rPr dirty="0" sz="900" spc="-5">
                <a:latin typeface="Barlow"/>
                <a:cs typeface="Barlow"/>
              </a:rPr>
              <a:t>green-  washing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fake</a:t>
            </a:r>
            <a:r>
              <a:rPr dirty="0" sz="90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news.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51265" y="5521817"/>
            <a:ext cx="2941955" cy="287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consumers are more aware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considerate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what,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how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they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buy. Therefore,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personalised,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informative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stress-free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intelligent technologies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helpful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sparring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partner, become valuable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sumer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pressed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time who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wants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fewer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options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but does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not want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compromise.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extension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this, the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offer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 rental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services,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recycling options, subscription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services  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resale platforms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also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increase.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possibilities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recycling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resale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become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modern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consumer’s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redemp-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tion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they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continue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fascination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the ‘use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once’ culture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social media with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‘good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conscience’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it  can 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returned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resold after use.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general, sustainability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ethics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continue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‘top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mind’ but 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now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informed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realistic consumers expect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future,  brands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navigate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inform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them -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completely honest,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without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greenwashing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fake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news.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04642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297" y="10397703"/>
            <a:ext cx="965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77891" y="10397703"/>
            <a:ext cx="1149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2108200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Hæklet &amp;</a:t>
            </a:r>
            <a:r>
              <a:rPr dirty="0" sz="1200" spc="-3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hjemmestrikket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Crochet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home-knitted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Abstrakte kunstværker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Abstract crafts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20">
                <a:latin typeface="Gotham"/>
                <a:cs typeface="Gotham"/>
              </a:rPr>
              <a:t>Tydelige</a:t>
            </a:r>
            <a:r>
              <a:rPr dirty="0" sz="1200" spc="-6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sammensætninger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Clear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compositions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Tilfældige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streger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Random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strokes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Optimistisk</a:t>
            </a:r>
            <a:r>
              <a:rPr dirty="0" sz="1200" spc="-10">
                <a:latin typeface="Gotham"/>
                <a:cs typeface="Gotham"/>
              </a:rPr>
              <a:t> farveunivers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Optimistic colour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universe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Ultrafeminint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Ultra feminine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Overdimensioneret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Oversized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Skummet </a:t>
            </a:r>
            <a:r>
              <a:rPr dirty="0" sz="1200" spc="-10">
                <a:latin typeface="Gotham"/>
                <a:cs typeface="Gotham"/>
              </a:rPr>
              <a:t>volumen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Foamy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volume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Ekstreme</a:t>
            </a:r>
            <a:r>
              <a:rPr dirty="0" sz="1200" spc="-5">
                <a:latin typeface="Gotham"/>
                <a:cs typeface="Gotham"/>
              </a:rPr>
              <a:t> syninger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Extreme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seams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Retro</a:t>
            </a:r>
            <a:r>
              <a:rPr dirty="0" sz="1200" spc="-9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kitsch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Retro</a:t>
            </a:r>
            <a:r>
              <a:rPr dirty="0" sz="1200" spc="-8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kitsch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Collager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udklip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Collages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cutouts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Chunky</a:t>
            </a:r>
            <a:r>
              <a:rPr dirty="0" sz="1200" spc="-8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kæder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Chunky</a:t>
            </a:r>
            <a:r>
              <a:rPr dirty="0" sz="1200" spc="-8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chains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983211"/>
            <a:ext cx="16402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229" b="1">
                <a:latin typeface="Gotham"/>
                <a:cs typeface="Gotham"/>
              </a:rPr>
              <a:t>EFFECT</a:t>
            </a:r>
            <a:r>
              <a:rPr dirty="0" sz="1400" spc="14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4001" y="1872005"/>
            <a:ext cx="3275998" cy="416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64001" y="6108003"/>
            <a:ext cx="3276003" cy="3899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9999" y="4896003"/>
            <a:ext cx="2951999" cy="3058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8026701"/>
            <a:ext cx="2952000" cy="19812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623299" y="5875102"/>
            <a:ext cx="7118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Hanna </a:t>
            </a:r>
            <a:r>
              <a:rPr dirty="0" sz="600" spc="-15">
                <a:latin typeface="Barlow"/>
                <a:cs typeface="Barlow"/>
              </a:rPr>
              <a:t>D’s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Whitehead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23299" y="9847103"/>
            <a:ext cx="5276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Gavin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Keightley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302" y="9847103"/>
            <a:ext cx="45783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Getty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Images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9302" y="7793818"/>
            <a:ext cx="4171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@luciazolea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8" y="10397703"/>
            <a:ext cx="1485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119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420488" y="10397703"/>
            <a:ext cx="1727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120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1811655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Surrealisme </a:t>
            </a:r>
            <a:r>
              <a:rPr dirty="0" sz="1200">
                <a:latin typeface="Gotham"/>
                <a:cs typeface="Gotham"/>
              </a:rPr>
              <a:t>&amp; pop</a:t>
            </a:r>
            <a:r>
              <a:rPr dirty="0" sz="1200" spc="-3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art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Surrealism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 pop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art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Unika </a:t>
            </a:r>
            <a:r>
              <a:rPr dirty="0" sz="1200" spc="-10">
                <a:latin typeface="Gotham"/>
                <a:cs typeface="Gotham"/>
              </a:rPr>
              <a:t>kunst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Unique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art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Fejl </a:t>
            </a:r>
            <a:r>
              <a:rPr dirty="0" sz="1200">
                <a:latin typeface="Gotham"/>
                <a:cs typeface="Gotham"/>
              </a:rPr>
              <a:t>er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gode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Mistakes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good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5">
                <a:latin typeface="Gotham"/>
                <a:cs typeface="Gotham"/>
              </a:rPr>
              <a:t>Provokerende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detaljer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Provocative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Abstrakte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penselstrøg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Abstract</a:t>
            </a:r>
            <a:r>
              <a:rPr dirty="0" sz="1200" spc="-4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brushstrokes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Insta-venligt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Insta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friendly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Feministisk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4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aktivistisk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Feministic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activistic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Lag på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lag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Layered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Skulpturelle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Sculptural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Streetwear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Streetwear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Upcycling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Upcycling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5">
                <a:latin typeface="Gotham"/>
                <a:cs typeface="Gotham"/>
              </a:rPr>
              <a:t>Patchwork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Patchwork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983211"/>
            <a:ext cx="162813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140" b="1">
                <a:latin typeface="Gotham"/>
                <a:cs typeface="Gotham"/>
              </a:rPr>
              <a:t>DE</a:t>
            </a:r>
            <a:r>
              <a:rPr dirty="0" sz="1400" spc="170" b="1">
                <a:latin typeface="Gotham"/>
                <a:cs typeface="Gotham"/>
              </a:rPr>
              <a:t> </a:t>
            </a:r>
            <a:r>
              <a:rPr dirty="0" sz="1400" spc="195" b="1">
                <a:latin typeface="Gotham"/>
                <a:cs typeface="Gotham"/>
              </a:rPr>
              <a:t>TAILS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4001" y="1872002"/>
            <a:ext cx="3276003" cy="518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64001" y="7128002"/>
            <a:ext cx="3275998" cy="2879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004" y="1871992"/>
            <a:ext cx="2951995" cy="2592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4535995"/>
            <a:ext cx="2951995" cy="2520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99299" y="4303103"/>
            <a:ext cx="10166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Jaime </a:t>
            </a:r>
            <a:r>
              <a:rPr dirty="0" sz="600" spc="-5">
                <a:latin typeface="Barlow"/>
                <a:cs typeface="Barlow"/>
              </a:rPr>
              <a:t>Hayon </a:t>
            </a:r>
            <a:r>
              <a:rPr dirty="0" sz="600">
                <a:latin typeface="Barlow"/>
                <a:cs typeface="Barlow"/>
              </a:rPr>
              <a:t>x Maison</a:t>
            </a:r>
            <a:r>
              <a:rPr dirty="0" sz="600" spc="-6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Matisse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23295" y="6895121"/>
            <a:ext cx="8134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Adam Nathaniel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Furman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299" y="6895121"/>
            <a:ext cx="5676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Gianluca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Senese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23295" y="9847110"/>
            <a:ext cx="5816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Ýr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Jóhannsdóttir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7" y="10397703"/>
            <a:ext cx="147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</a:t>
            </a:r>
            <a:r>
              <a:rPr dirty="0" sz="800" spc="-15">
                <a:latin typeface="Barlow"/>
                <a:cs typeface="Barlow"/>
              </a:rPr>
              <a:t>21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423434" y="10397703"/>
            <a:ext cx="1695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122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99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60005" y="10692003"/>
                </a:lnTo>
                <a:lnTo>
                  <a:pt x="756000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1B1B1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147299" y="2754611"/>
            <a:ext cx="1300480" cy="737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124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Fashion</a:t>
            </a:r>
            <a:r>
              <a:rPr dirty="0" sz="9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women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126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Fashion</a:t>
            </a:r>
            <a:r>
              <a:rPr dirty="0" sz="9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men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128 Shoes &amp;</a:t>
            </a:r>
            <a:r>
              <a:rPr dirty="0" sz="900" spc="-6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accessories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130</a:t>
            </a:r>
            <a:r>
              <a:rPr dirty="0" sz="900" spc="1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Kids</a:t>
            </a:r>
            <a:endParaRPr sz="900">
              <a:latin typeface="Barlow"/>
              <a:cs typeface="Barlow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1128249" y="4376567"/>
          <a:ext cx="1205230" cy="1090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395"/>
                <a:gridCol w="965835"/>
              </a:tblGrid>
              <a:tr h="189255">
                <a:tc>
                  <a:txBody>
                    <a:bodyPr/>
                    <a:lstStyle/>
                    <a:p>
                      <a:pPr algn="ctr" marR="50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130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3175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Kids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31750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algn="ctr" marR="82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132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Interior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objects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algn="ctr" marR="63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134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Furniture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algn="ctr" marR="107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136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Lighting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138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Art &amp;</a:t>
                      </a:r>
                      <a:r>
                        <a:rPr dirty="0" sz="900" spc="-3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architecture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  <a:tr h="189255"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139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Retail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1147299" y="6310941"/>
            <a:ext cx="98107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140 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10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directions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143 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6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concepts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79299" y="2772440"/>
            <a:ext cx="152400" cy="72644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50" b="1">
                <a:solidFill>
                  <a:srgbClr val="878787"/>
                </a:solidFill>
                <a:latin typeface="Gotham"/>
                <a:cs typeface="Gotham"/>
              </a:rPr>
              <a:t>FA</a:t>
            </a:r>
            <a:r>
              <a:rPr dirty="0" sz="900" spc="-13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40" b="1">
                <a:solidFill>
                  <a:srgbClr val="878787"/>
                </a:solidFill>
                <a:latin typeface="Gotham"/>
                <a:cs typeface="Gotham"/>
              </a:rPr>
              <a:t>SHION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79299" y="4414017"/>
            <a:ext cx="152400" cy="78867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155" b="1">
                <a:solidFill>
                  <a:srgbClr val="878787"/>
                </a:solidFill>
                <a:latin typeface="Gotham"/>
                <a:cs typeface="Gotham"/>
              </a:rPr>
              <a:t>INTERIOR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9299" y="6358031"/>
            <a:ext cx="152400" cy="87249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b="1">
                <a:solidFill>
                  <a:srgbClr val="878787"/>
                </a:solidFill>
                <a:latin typeface="Gotham"/>
                <a:cs typeface="Gotham"/>
              </a:rPr>
              <a:t>O</a:t>
            </a:r>
            <a:r>
              <a:rPr dirty="0" sz="900" spc="-16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20" b="1">
                <a:solidFill>
                  <a:srgbClr val="878787"/>
                </a:solidFill>
                <a:latin typeface="Gotham"/>
                <a:cs typeface="Gotham"/>
              </a:rPr>
              <a:t>VER</a:t>
            </a:r>
            <a:r>
              <a:rPr dirty="0" sz="900" spc="-14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35" b="1">
                <a:solidFill>
                  <a:srgbClr val="878787"/>
                </a:solidFill>
                <a:latin typeface="Gotham"/>
                <a:cs typeface="Gotham"/>
              </a:rPr>
              <a:t>VIEW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004" y="1872018"/>
            <a:ext cx="2987992" cy="298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0004" y="6263995"/>
            <a:ext cx="2987992" cy="2988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51999" y="1872005"/>
            <a:ext cx="2987991" cy="2987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851999" y="6263995"/>
            <a:ext cx="2987991" cy="2988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27300" y="4948543"/>
            <a:ext cx="1311275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Skitseagtige</a:t>
            </a:r>
            <a:r>
              <a:rPr dirty="0" sz="1200" spc="-8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tern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06F6F"/>
                </a:solidFill>
                <a:latin typeface="Gotham-BookItalic"/>
                <a:cs typeface="Gotham-BookItalic"/>
              </a:rPr>
              <a:t>Sketched</a:t>
            </a:r>
            <a:r>
              <a:rPr dirty="0" sz="1200" spc="-30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checks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5607787"/>
            <a:ext cx="17824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AD21S683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300" y="9995307"/>
            <a:ext cx="17449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LW21S07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39257" y="5607787"/>
            <a:ext cx="18110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VB19SM04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9257" y="9995307"/>
            <a:ext cx="18072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VB19SM03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300" y="9336058"/>
            <a:ext cx="761365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Papirsklip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Papercut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39257" y="4948614"/>
            <a:ext cx="594995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5">
                <a:latin typeface="Gotham"/>
                <a:cs typeface="Gotham"/>
              </a:rPr>
              <a:t>C</a:t>
            </a:r>
            <a:r>
              <a:rPr dirty="0" sz="1200">
                <a:latin typeface="Gotham"/>
                <a:cs typeface="Gotham"/>
              </a:rPr>
              <a:t>ollage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Collage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39257" y="9336210"/>
            <a:ext cx="1504950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Grafisk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abstraktion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Graphic</a:t>
            </a:r>
            <a:r>
              <a:rPr dirty="0" sz="1200" spc="-55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abstraction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300" y="983211"/>
            <a:ext cx="14490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220" b="1">
                <a:latin typeface="Gotham"/>
                <a:cs typeface="Gotham"/>
              </a:rPr>
              <a:t>PRINT</a:t>
            </a:r>
            <a:r>
              <a:rPr dirty="0" sz="1400" spc="14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401590" y="2759731"/>
            <a:ext cx="222250" cy="2553335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229" b="1">
                <a:solidFill>
                  <a:srgbClr val="FFFFFF"/>
                </a:solidFill>
                <a:latin typeface="Gotham"/>
                <a:cs typeface="Gotham"/>
              </a:rPr>
              <a:t>DESIGN</a:t>
            </a:r>
            <a:r>
              <a:rPr dirty="0" sz="1400" spc="51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400" spc="250" b="1">
                <a:solidFill>
                  <a:srgbClr val="FFFFFF"/>
                </a:solidFill>
                <a:latin typeface="Gotham"/>
                <a:cs typeface="Gotham"/>
              </a:rPr>
              <a:t>DIRECTIONS</a:t>
            </a:r>
            <a:r>
              <a:rPr dirty="0" sz="1400" spc="-14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878787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878787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878787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297" y="10397703"/>
            <a:ext cx="1663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</a:t>
            </a:r>
            <a:r>
              <a:rPr dirty="0" sz="800" spc="-5">
                <a:latin typeface="Barlow"/>
                <a:cs typeface="Barlow"/>
              </a:rPr>
              <a:t>23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421907" y="10397707"/>
            <a:ext cx="1708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124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1399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latin typeface="Gotham"/>
                <a:cs typeface="Gotham"/>
              </a:rPr>
              <a:t>FA </a:t>
            </a:r>
            <a:r>
              <a:rPr dirty="0" sz="1400" spc="220" b="1">
                <a:latin typeface="Gotham"/>
                <a:cs typeface="Gotham"/>
              </a:rPr>
              <a:t>SHION </a:t>
            </a:r>
            <a:r>
              <a:rPr dirty="0" sz="1400" b="1">
                <a:latin typeface="Gotham"/>
                <a:cs typeface="Gotham"/>
              </a:rPr>
              <a:t>W</a:t>
            </a:r>
            <a:r>
              <a:rPr dirty="0" sz="1400" spc="-15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OMEN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90907" y="8143743"/>
            <a:ext cx="1189355" cy="1393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dirty="0" sz="1200">
                <a:latin typeface="Gotham"/>
                <a:cs typeface="Gotham"/>
              </a:rPr>
              <a:t>Hæklet &amp;  hjemme</a:t>
            </a:r>
            <a:r>
              <a:rPr dirty="0" sz="1200" spc="-15">
                <a:latin typeface="Gotham"/>
                <a:cs typeface="Gotham"/>
              </a:rPr>
              <a:t>s</a:t>
            </a:r>
            <a:r>
              <a:rPr dirty="0" sz="1200">
                <a:latin typeface="Gotham"/>
                <a:cs typeface="Gotham"/>
              </a:rPr>
              <a:t>trik</a:t>
            </a:r>
            <a:r>
              <a:rPr dirty="0" sz="1200" spc="-30">
                <a:latin typeface="Gotham"/>
                <a:cs typeface="Gotham"/>
              </a:rPr>
              <a:t>k</a:t>
            </a:r>
            <a:r>
              <a:rPr dirty="0" sz="1200">
                <a:latin typeface="Gotham"/>
                <a:cs typeface="Gotham"/>
              </a:rPr>
              <a:t>et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Crochet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home-knitted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Fnugget</a:t>
            </a:r>
            <a:r>
              <a:rPr dirty="0" sz="1200" spc="-10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garn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Fluffy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yarn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254" y="1812284"/>
            <a:ext cx="116840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5">
                <a:latin typeface="Gotham"/>
                <a:cs typeface="Gotham"/>
              </a:rPr>
              <a:t>Patchwork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Patchwork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Abstrakte</a:t>
            </a:r>
            <a:r>
              <a:rPr dirty="0" sz="1200" spc="-9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print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Abstract</a:t>
            </a:r>
            <a:r>
              <a:rPr dirty="0" sz="1200" spc="-9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prints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Retro</a:t>
            </a:r>
            <a:r>
              <a:rPr dirty="0" sz="1200" spc="-9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kitsch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Retro</a:t>
            </a:r>
            <a:r>
              <a:rPr dirty="0" sz="1200" spc="-8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kitsch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28003" y="5976036"/>
            <a:ext cx="2052002" cy="4031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88001" y="1872043"/>
            <a:ext cx="2051989" cy="5837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03992" y="5976036"/>
            <a:ext cx="2052002" cy="40319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4002" y="1872056"/>
            <a:ext cx="2051989" cy="40319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4002" y="5976036"/>
            <a:ext cx="2051989" cy="40319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528003" y="1872056"/>
            <a:ext cx="2052002" cy="4031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0004" y="5976036"/>
            <a:ext cx="2052002" cy="40319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03992" y="1872056"/>
            <a:ext cx="2052002" cy="40319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0004" y="1872056"/>
            <a:ext cx="2052002" cy="40319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79993" y="3959999"/>
            <a:ext cx="2052002" cy="60479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5743102"/>
            <a:ext cx="8064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TRE </a:t>
            </a:r>
            <a:r>
              <a:rPr dirty="0" sz="600" spc="-5">
                <a:latin typeface="Barlow"/>
                <a:cs typeface="Barlow"/>
              </a:rPr>
              <a:t>by Natalie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Ratabesi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23297" y="5743102"/>
            <a:ext cx="2101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Gu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ci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7296" y="7549119"/>
            <a:ext cx="1930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Akris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299" y="9847082"/>
            <a:ext cx="271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Joseph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23297" y="9847082"/>
            <a:ext cx="6896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Natasha Zinko </a:t>
            </a:r>
            <a:r>
              <a:rPr dirty="0" sz="600">
                <a:latin typeface="Barlow"/>
                <a:cs typeface="Barlow"/>
              </a:rPr>
              <a:t>x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Duo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9847082"/>
            <a:ext cx="6896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Natasha Zinko </a:t>
            </a:r>
            <a:r>
              <a:rPr dirty="0" sz="600">
                <a:latin typeface="Barlow"/>
                <a:cs typeface="Barlow"/>
              </a:rPr>
              <a:t>x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Duo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63312" y="9847082"/>
            <a:ext cx="4559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Lee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Mathews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87311" y="9847082"/>
            <a:ext cx="4679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3.1 Phillip</a:t>
            </a:r>
            <a:r>
              <a:rPr dirty="0" sz="600" spc="-7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Lim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87311" y="5743102"/>
            <a:ext cx="3663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The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Attico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463312" y="5743102"/>
            <a:ext cx="2444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La</a:t>
            </a:r>
            <a:r>
              <a:rPr dirty="0" sz="600" spc="-10">
                <a:latin typeface="Barlow"/>
                <a:cs typeface="Barlow"/>
              </a:rPr>
              <a:t>n</a:t>
            </a:r>
            <a:r>
              <a:rPr dirty="0" sz="600">
                <a:latin typeface="Barlow"/>
                <a:cs typeface="Barlow"/>
              </a:rPr>
              <a:t>vin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7" y="10397703"/>
            <a:ext cx="1676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125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25567" y="10397703"/>
            <a:ext cx="1676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126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7252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latin typeface="Gotham"/>
                <a:cs typeface="Gotham"/>
              </a:rPr>
              <a:t>FA </a:t>
            </a:r>
            <a:r>
              <a:rPr dirty="0" sz="1400" spc="220" b="1">
                <a:latin typeface="Gotham"/>
                <a:cs typeface="Gotham"/>
              </a:rPr>
              <a:t>SHION</a:t>
            </a:r>
            <a:r>
              <a:rPr dirty="0" sz="1400" spc="270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MEN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07300" y="8431742"/>
            <a:ext cx="1532890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Kreativt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sammensat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Creative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composed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Vintage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70">
                <a:latin typeface="Gotham"/>
                <a:cs typeface="Gotham"/>
              </a:rPr>
              <a:t> </a:t>
            </a:r>
            <a:r>
              <a:rPr dirty="0" sz="1200" spc="-15">
                <a:latin typeface="Gotham"/>
                <a:cs typeface="Gotham"/>
              </a:rPr>
              <a:t>retro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Vintage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8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retro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3293" y="1812095"/>
            <a:ext cx="1210945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Synlige</a:t>
            </a:r>
            <a:r>
              <a:rPr dirty="0" sz="1200" spc="-4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sømme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Visible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seams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Stofrester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Fabric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scraps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Hjemme</a:t>
            </a:r>
            <a:r>
              <a:rPr dirty="0" sz="1200" spc="-15">
                <a:latin typeface="Gotham"/>
                <a:cs typeface="Gotham"/>
              </a:rPr>
              <a:t>s</a:t>
            </a:r>
            <a:r>
              <a:rPr dirty="0" sz="1200">
                <a:latin typeface="Gotham"/>
                <a:cs typeface="Gotham"/>
              </a:rPr>
              <a:t>trik</a:t>
            </a:r>
            <a:r>
              <a:rPr dirty="0" sz="1200" spc="-30">
                <a:latin typeface="Gotham"/>
                <a:cs typeface="Gotham"/>
              </a:rPr>
              <a:t>k</a:t>
            </a:r>
            <a:r>
              <a:rPr dirty="0" sz="1200">
                <a:latin typeface="Gotham"/>
                <a:cs typeface="Gotham"/>
              </a:rPr>
              <a:t>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Home-knitted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4002" y="5976036"/>
            <a:ext cx="2051989" cy="4031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279993" y="1872056"/>
            <a:ext cx="2052002" cy="40319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64002" y="1872056"/>
            <a:ext cx="2051989" cy="40319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88001" y="4032043"/>
            <a:ext cx="2051989" cy="5975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403992" y="1872056"/>
            <a:ext cx="2052002" cy="6119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528003" y="1872056"/>
            <a:ext cx="2052002" cy="40319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5976036"/>
            <a:ext cx="2052002" cy="40319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0004" y="1872056"/>
            <a:ext cx="2052002" cy="40319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528003" y="5976036"/>
            <a:ext cx="2052002" cy="40319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0004" y="5976010"/>
            <a:ext cx="2052002" cy="40319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5743102"/>
            <a:ext cx="5518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Yohji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Yamamoto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23297" y="5743102"/>
            <a:ext cx="7010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Comme </a:t>
            </a:r>
            <a:r>
              <a:rPr dirty="0" sz="600">
                <a:latin typeface="Barlow"/>
                <a:cs typeface="Barlow"/>
              </a:rPr>
              <a:t>des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Garçons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299" y="9847082"/>
            <a:ext cx="4648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Stefan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Cooke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297" y="9847082"/>
            <a:ext cx="7010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Comme </a:t>
            </a:r>
            <a:r>
              <a:rPr dirty="0" sz="600">
                <a:latin typeface="Barlow"/>
                <a:cs typeface="Barlow"/>
              </a:rPr>
              <a:t>des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Garçons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47296" y="9847082"/>
            <a:ext cx="2076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Barlow"/>
                <a:cs typeface="Barlow"/>
              </a:rPr>
              <a:t>F</a:t>
            </a:r>
            <a:r>
              <a:rPr dirty="0" sz="600">
                <a:latin typeface="Barlow"/>
                <a:cs typeface="Barlow"/>
              </a:rPr>
              <a:t>endi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9847082"/>
            <a:ext cx="2063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Marni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314" y="5743102"/>
            <a:ext cx="5492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Dries </a:t>
            </a:r>
            <a:r>
              <a:rPr dirty="0" sz="600" spc="-10">
                <a:latin typeface="Barlow"/>
                <a:cs typeface="Barlow"/>
              </a:rPr>
              <a:t>Van</a:t>
            </a:r>
            <a:r>
              <a:rPr dirty="0" sz="600" spc="-6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Noten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3312" y="7831135"/>
            <a:ext cx="1606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Dior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87311" y="5743102"/>
            <a:ext cx="2101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Gu</a:t>
            </a:r>
            <a:r>
              <a:rPr dirty="0" sz="600" spc="-5">
                <a:latin typeface="Barlow"/>
                <a:cs typeface="Barlow"/>
              </a:rPr>
              <a:t>c</a:t>
            </a:r>
            <a:r>
              <a:rPr dirty="0" sz="600">
                <a:latin typeface="Barlow"/>
                <a:cs typeface="Barlow"/>
              </a:rPr>
              <a:t>ci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7311" y="9847082"/>
            <a:ext cx="2197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No.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21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7" y="10397703"/>
            <a:ext cx="1631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127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25161" y="10397703"/>
            <a:ext cx="1676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128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0490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0" b="1">
                <a:latin typeface="Gotham"/>
                <a:cs typeface="Gotham"/>
              </a:rPr>
              <a:t>SHOES</a:t>
            </a:r>
            <a:r>
              <a:rPr dirty="0" sz="1400" spc="484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&amp;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5177" y="983211"/>
            <a:ext cx="17252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A</a:t>
            </a:r>
            <a:r>
              <a:rPr dirty="0" sz="1400" spc="-22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90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CES</a:t>
            </a:r>
            <a:r>
              <a:rPr dirty="0" sz="1400" spc="-170" b="1">
                <a:latin typeface="Gotham"/>
                <a:cs typeface="Gotham"/>
              </a:rPr>
              <a:t> </a:t>
            </a:r>
            <a:r>
              <a:rPr dirty="0" sz="1400" spc="229" b="1">
                <a:latin typeface="Gotham"/>
                <a:cs typeface="Gotham"/>
              </a:rPr>
              <a:t>SORIES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9299" y="8706058"/>
            <a:ext cx="110426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Søde</a:t>
            </a:r>
            <a:r>
              <a:rPr dirty="0" sz="1200" spc="-7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pasteller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Cute</a:t>
            </a:r>
            <a:r>
              <a:rPr dirty="0" sz="1200" spc="-9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pastels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Retro</a:t>
            </a:r>
            <a:r>
              <a:rPr dirty="0" sz="1200" spc="-9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kitsch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Retro</a:t>
            </a:r>
            <a:r>
              <a:rPr dirty="0" sz="1200" spc="-8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kitsch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39281" y="1812091"/>
            <a:ext cx="190373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Ekstremt</a:t>
            </a:r>
            <a:r>
              <a:rPr dirty="0" sz="1200" spc="-5">
                <a:latin typeface="Gotham"/>
                <a:cs typeface="Gotham"/>
              </a:rPr>
              <a:t> feminint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Extremely feminine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Kunstnerisk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6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skulpturelt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Artistic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sculptural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Hjemmestrikket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Home-knitted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88001" y="6689915"/>
            <a:ext cx="2051989" cy="331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79993" y="1871954"/>
            <a:ext cx="3150006" cy="4031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4002" y="1871954"/>
            <a:ext cx="2051989" cy="3245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4002" y="5189926"/>
            <a:ext cx="2051989" cy="3089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0004" y="1872056"/>
            <a:ext cx="2052002" cy="40319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788001" y="1871954"/>
            <a:ext cx="2051989" cy="25620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788001" y="4505998"/>
            <a:ext cx="2051989" cy="21119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0004" y="5976036"/>
            <a:ext cx="2052002" cy="40319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99299" y="5743102"/>
            <a:ext cx="3486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Roksanda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23297" y="4957099"/>
            <a:ext cx="51180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Henrik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Vibskov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99" y="9847082"/>
            <a:ext cx="2838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Yuul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Yie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3297" y="8119095"/>
            <a:ext cx="2444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La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n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vin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47296" y="4273128"/>
            <a:ext cx="3975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Saskia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Diez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47296" y="6457096"/>
            <a:ext cx="2063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</a:t>
            </a:r>
            <a:r>
              <a:rPr dirty="0" sz="600">
                <a:latin typeface="Barlow"/>
                <a:cs typeface="Barlow"/>
              </a:rPr>
              <a:t>acai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47296" y="9847082"/>
            <a:ext cx="196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Aal</a:t>
            </a:r>
            <a:r>
              <a:rPr dirty="0" sz="600" spc="-10">
                <a:latin typeface="Barlow"/>
                <a:cs typeface="Barlow"/>
              </a:rPr>
              <a:t>t</a:t>
            </a:r>
            <a:r>
              <a:rPr dirty="0" sz="600">
                <a:latin typeface="Barlow"/>
                <a:cs typeface="Barlow"/>
              </a:rPr>
              <a:t>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79998" y="5976036"/>
            <a:ext cx="3150000" cy="40319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501996" y="3887978"/>
            <a:ext cx="3030004" cy="61199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1561300" y="9847102"/>
            <a:ext cx="4038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Casablanca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39335" y="9847102"/>
            <a:ext cx="196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Bode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019594" y="5743123"/>
            <a:ext cx="3511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FFFFFF"/>
                </a:solidFill>
                <a:latin typeface="Barlow"/>
                <a:cs typeface="Barlow"/>
              </a:rPr>
              <a:t>F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ce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tasm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298" y="10397703"/>
            <a:ext cx="168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129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22521" y="10397703"/>
            <a:ext cx="170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5727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KID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6204058"/>
            <a:ext cx="174625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Finurlige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Quirky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Abstrakte</a:t>
            </a:r>
            <a:r>
              <a:rPr dirty="0" sz="1200" spc="-5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kunstværker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Abstract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crafts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Hæklet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Crochet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5276" y="8952134"/>
            <a:ext cx="196913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Alle følelser er</a:t>
            </a:r>
            <a:r>
              <a:rPr dirty="0" sz="1200" spc="-5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velkomne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All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emotions are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welcome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Collager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udklip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Collages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cutouts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1872005"/>
            <a:ext cx="2052002" cy="364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004" y="8491677"/>
            <a:ext cx="2052002" cy="1516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68883" y="6947044"/>
            <a:ext cx="2042232" cy="3060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8879" y="1871992"/>
            <a:ext cx="2042236" cy="5003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79999" y="1872002"/>
            <a:ext cx="3059999" cy="34918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88001" y="6947044"/>
            <a:ext cx="2051989" cy="3060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788001" y="1872005"/>
            <a:ext cx="2051989" cy="50030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412004" y="1872018"/>
            <a:ext cx="3167995" cy="2093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430000" y="4037241"/>
            <a:ext cx="3149999" cy="46387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80006" y="5435905"/>
            <a:ext cx="3060065" cy="4572635"/>
          </a:xfrm>
          <a:custGeom>
            <a:avLst/>
            <a:gdLst/>
            <a:ahLst/>
            <a:cxnLst/>
            <a:rect l="l" t="t" r="r" b="b"/>
            <a:pathLst>
              <a:path w="3060065" h="4572634">
                <a:moveTo>
                  <a:pt x="0" y="4572101"/>
                </a:moveTo>
                <a:lnTo>
                  <a:pt x="3060001" y="4572101"/>
                </a:lnTo>
                <a:lnTo>
                  <a:pt x="3060001" y="0"/>
                </a:lnTo>
                <a:lnTo>
                  <a:pt x="0" y="0"/>
                </a:lnTo>
                <a:lnTo>
                  <a:pt x="0" y="4572101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79993" y="5622649"/>
            <a:ext cx="3060001" cy="40973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99299" y="5359103"/>
            <a:ext cx="4432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Decio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8174" y="6714167"/>
            <a:ext cx="3314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Zara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Kids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8174" y="9847130"/>
            <a:ext cx="4362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Raduga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Grez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47296" y="9847130"/>
            <a:ext cx="5200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Trish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Andersen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47296" y="6714167"/>
            <a:ext cx="5308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Raspber</a:t>
            </a:r>
            <a:r>
              <a:rPr dirty="0" sz="600" spc="1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yPlum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299" y="9847130"/>
            <a:ext cx="5162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Manufacture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III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9314" y="5185138"/>
            <a:ext cx="4489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Lulu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Kaalund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80006" y="9847130"/>
            <a:ext cx="30600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Zig Zag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Zurich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489345" y="8515154"/>
            <a:ext cx="5715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Stella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Mccartney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489345" y="3804394"/>
            <a:ext cx="4267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Jean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Jullien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297" y="10397703"/>
            <a:ext cx="1466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</a:t>
            </a:r>
            <a:r>
              <a:rPr dirty="0" sz="800" spc="-10">
                <a:latin typeface="Barlow"/>
                <a:cs typeface="Barlow"/>
              </a:rPr>
              <a:t>31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25466" y="10397703"/>
            <a:ext cx="1676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3717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INTERIOR </a:t>
            </a:r>
            <a:r>
              <a:rPr dirty="0" sz="1400" spc="229" b="1">
                <a:latin typeface="Gotham"/>
                <a:cs typeface="Gotham"/>
              </a:rPr>
              <a:t>OBJECT</a:t>
            </a:r>
            <a:r>
              <a:rPr dirty="0" sz="1400" spc="7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85299" y="1812059"/>
            <a:ext cx="1837689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Insta-venlige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Insta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friendly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Genanvendte</a:t>
            </a:r>
            <a:r>
              <a:rPr dirty="0" sz="1200" spc="-4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Recycled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3341" y="1812210"/>
            <a:ext cx="173863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Abstrakt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kunst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Abstract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art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Overdimensioneret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Overdimensional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Håndlavet abstraktion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Handmade</a:t>
            </a:r>
            <a:r>
              <a:rPr dirty="0" sz="1200" spc="-6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abstraction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03992" y="6623990"/>
            <a:ext cx="4176001" cy="3384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279993" y="6624002"/>
            <a:ext cx="2052002" cy="3383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6340948"/>
            <a:ext cx="6300000" cy="36670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004" y="4216958"/>
            <a:ext cx="2052002" cy="2051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456007" y="4045064"/>
            <a:ext cx="2123998" cy="25069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80000" y="4045064"/>
            <a:ext cx="4103998" cy="25069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0004" y="1872018"/>
            <a:ext cx="2052002" cy="22729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64002" y="1872018"/>
            <a:ext cx="2051989" cy="1817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280000" y="1872005"/>
            <a:ext cx="3059995" cy="21010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664002" y="3762006"/>
            <a:ext cx="4175997" cy="25069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3984048"/>
            <a:ext cx="5251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Åsa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Jungnelius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23297" y="3529134"/>
            <a:ext cx="7715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Christiane</a:t>
            </a:r>
            <a:r>
              <a:rPr dirty="0" sz="600" spc="-1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Spangsberg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3297" y="6108047"/>
            <a:ext cx="3695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Erin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Smith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299" y="6108047"/>
            <a:ext cx="5245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Jessilla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Rogers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9299" y="9847105"/>
            <a:ext cx="3924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Peter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Shire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9847105"/>
            <a:ext cx="6686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Elisabeth</a:t>
            </a:r>
            <a:r>
              <a:rPr dirty="0" sz="600" spc="-1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Bukanova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63312" y="9847105"/>
            <a:ext cx="5200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Colapso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9314" y="6391130"/>
            <a:ext cx="6184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Fabrique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Publique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15302" y="6391130"/>
            <a:ext cx="4946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Attua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Aparicio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39314" y="3812217"/>
            <a:ext cx="43243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Jochen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Holz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7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23942" y="10397703"/>
            <a:ext cx="1689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42303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FURNITURE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91299" y="6672058"/>
            <a:ext cx="1453515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Abstrakte</a:t>
            </a:r>
            <a:r>
              <a:rPr dirty="0" sz="1200" spc="-9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udklip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Abstract</a:t>
            </a:r>
            <a:r>
              <a:rPr dirty="0" sz="1200" spc="-7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cutouts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Industrimaterialer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Industrial</a:t>
            </a:r>
            <a:r>
              <a:rPr dirty="0" sz="1200" spc="-4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Tilfældige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streger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Random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strokes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Kunstskulpturer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Art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sculptures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Skummet</a:t>
            </a:r>
            <a:r>
              <a:rPr dirty="0" sz="1200" spc="-3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volumen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Foamy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volume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004" y="7329309"/>
            <a:ext cx="2044941" cy="2678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4002" y="7329309"/>
            <a:ext cx="4176001" cy="2678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004" y="4716005"/>
            <a:ext cx="3709797" cy="2541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23043" y="4282922"/>
            <a:ext cx="2516948" cy="29743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321797" y="1872005"/>
            <a:ext cx="2518410" cy="2339340"/>
          </a:xfrm>
          <a:custGeom>
            <a:avLst/>
            <a:gdLst/>
            <a:ahLst/>
            <a:cxnLst/>
            <a:rect l="l" t="t" r="r" b="b"/>
            <a:pathLst>
              <a:path w="2518409" h="2339340">
                <a:moveTo>
                  <a:pt x="0" y="2338908"/>
                </a:moveTo>
                <a:lnTo>
                  <a:pt x="2518206" y="2338908"/>
                </a:lnTo>
                <a:lnTo>
                  <a:pt x="2518206" y="0"/>
                </a:lnTo>
                <a:lnTo>
                  <a:pt x="0" y="0"/>
                </a:lnTo>
                <a:lnTo>
                  <a:pt x="0" y="2338908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75999" y="1871992"/>
            <a:ext cx="1910516" cy="2235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0004" y="1872005"/>
            <a:ext cx="3710304" cy="2772410"/>
          </a:xfrm>
          <a:custGeom>
            <a:avLst/>
            <a:gdLst/>
            <a:ahLst/>
            <a:cxnLst/>
            <a:rect l="l" t="t" r="r" b="b"/>
            <a:pathLst>
              <a:path w="3710304" h="2772410">
                <a:moveTo>
                  <a:pt x="0" y="2772003"/>
                </a:moveTo>
                <a:lnTo>
                  <a:pt x="3709797" y="2772003"/>
                </a:lnTo>
                <a:lnTo>
                  <a:pt x="3709797" y="0"/>
                </a:lnTo>
                <a:lnTo>
                  <a:pt x="0" y="0"/>
                </a:lnTo>
                <a:lnTo>
                  <a:pt x="0" y="2772003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0004" y="1957846"/>
            <a:ext cx="3709797" cy="26003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79993" y="1872005"/>
            <a:ext cx="2853689" cy="4175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205679" y="1872005"/>
            <a:ext cx="3374313" cy="21959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205692" y="4068000"/>
            <a:ext cx="3374390" cy="2586990"/>
          </a:xfrm>
          <a:custGeom>
            <a:avLst/>
            <a:gdLst/>
            <a:ahLst/>
            <a:cxnLst/>
            <a:rect l="l" t="t" r="r" b="b"/>
            <a:pathLst>
              <a:path w="3374390" h="2586990">
                <a:moveTo>
                  <a:pt x="0" y="2586977"/>
                </a:moveTo>
                <a:lnTo>
                  <a:pt x="3374313" y="2586977"/>
                </a:lnTo>
                <a:lnTo>
                  <a:pt x="3374313" y="0"/>
                </a:lnTo>
                <a:lnTo>
                  <a:pt x="0" y="0"/>
                </a:lnTo>
                <a:lnTo>
                  <a:pt x="0" y="2586977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351175" y="4290105"/>
            <a:ext cx="3092262" cy="23648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205679" y="6726961"/>
            <a:ext cx="3374313" cy="32810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40004" y="4483102"/>
            <a:ext cx="371030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Lyk Carpet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21797" y="4049982"/>
            <a:ext cx="25184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Elisa Uberti x </a:t>
            </a:r>
            <a:r>
              <a:rPr dirty="0" sz="600" spc="-5">
                <a:latin typeface="Barlow"/>
                <a:cs typeface="Barlow"/>
              </a:rPr>
              <a:t>Cedric Breisacher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9299" y="7096381"/>
            <a:ext cx="8731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Studio </a:t>
            </a:r>
            <a:r>
              <a:rPr dirty="0" sz="600" spc="-5">
                <a:latin typeface="Barlow"/>
                <a:cs typeface="Barlow"/>
              </a:rPr>
              <a:t>Proba </a:t>
            </a:r>
            <a:r>
              <a:rPr dirty="0" sz="600">
                <a:latin typeface="Barlow"/>
                <a:cs typeface="Barlow"/>
              </a:rPr>
              <a:t>x</a:t>
            </a:r>
            <a:r>
              <a:rPr dirty="0" sz="600" spc="-6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Nortstudio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81105" y="7096381"/>
            <a:ext cx="5340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Studio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Mignone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299" y="9847049"/>
            <a:ext cx="8134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Adam Nathaniel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Furman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23297" y="9847049"/>
            <a:ext cx="3924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Franz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West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39314" y="5887011"/>
            <a:ext cx="5308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Bond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Hardware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265013" y="3909087"/>
            <a:ext cx="51815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Kelly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Wearstler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205692" y="6493944"/>
            <a:ext cx="33743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The Silent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World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265013" y="9846973"/>
            <a:ext cx="3962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Virgil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Abloh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7297" y="10397703"/>
            <a:ext cx="165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427599" y="10397703"/>
            <a:ext cx="165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2090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LIGHTING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54907" y="7554059"/>
            <a:ext cx="1510030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Modulærbart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Modular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Organiske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kurver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Organic</a:t>
            </a:r>
            <a:r>
              <a:rPr dirty="0" sz="1200" spc="-7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curves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Kraftige</a:t>
            </a:r>
            <a:r>
              <a:rPr dirty="0" sz="1200" spc="-8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kæder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Chunky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chains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Vintagefund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Vintage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finds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Personlig</a:t>
            </a:r>
            <a:r>
              <a:rPr dirty="0" sz="1200" spc="-5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tilpasning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Customisation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004" y="1872005"/>
            <a:ext cx="2798991" cy="3689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10991" y="1872005"/>
            <a:ext cx="3429008" cy="3689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10991" y="5633999"/>
            <a:ext cx="3429012" cy="2268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10991" y="7974000"/>
            <a:ext cx="3429012" cy="2033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004" y="5633999"/>
            <a:ext cx="2798991" cy="43740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412004" y="1872018"/>
            <a:ext cx="3167989" cy="38879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79993" y="1871992"/>
            <a:ext cx="3060001" cy="33552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5299214"/>
            <a:ext cx="3060001" cy="19241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412004" y="5831992"/>
            <a:ext cx="3167997" cy="41760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99299" y="5405303"/>
            <a:ext cx="5010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Craft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Combine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9299" y="9847077"/>
            <a:ext cx="565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Wall for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Apricots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7677" y="7741061"/>
            <a:ext cx="3536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Studio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Ilio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77677" y="9847077"/>
            <a:ext cx="5657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Wall for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Apricots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9314" y="7062500"/>
            <a:ext cx="4210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Studio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MVW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9314" y="5066289"/>
            <a:ext cx="5962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Apparatus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943671" y="5599079"/>
            <a:ext cx="5772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Merve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Kahraman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489345" y="9847077"/>
            <a:ext cx="5861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Shamshiri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77754" y="5405303"/>
            <a:ext cx="4387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High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Society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297" y="10397703"/>
            <a:ext cx="1612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427193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618" y="983211"/>
            <a:ext cx="26276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185" b="1">
                <a:latin typeface="Gotham"/>
                <a:cs typeface="Gotham"/>
              </a:rPr>
              <a:t>OUR </a:t>
            </a:r>
            <a:r>
              <a:rPr dirty="0" sz="1400" spc="220" b="1">
                <a:latin typeface="Gotham"/>
                <a:cs typeface="Gotham"/>
              </a:rPr>
              <a:t>TREND</a:t>
            </a:r>
            <a:r>
              <a:rPr dirty="0" sz="1400" spc="1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35300" y="1851530"/>
            <a:ext cx="95694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35" b="1">
                <a:latin typeface="Gotham"/>
                <a:cs typeface="Gotham"/>
              </a:rPr>
              <a:t>ICEY </a:t>
            </a:r>
            <a:r>
              <a:rPr dirty="0" sz="900" spc="90" b="1">
                <a:latin typeface="Gotham"/>
                <a:cs typeface="Gotham"/>
              </a:rPr>
              <a:t>BL</a:t>
            </a:r>
            <a:r>
              <a:rPr dirty="0" sz="900" spc="40" b="1">
                <a:latin typeface="Gotham"/>
                <a:cs typeface="Gotham"/>
              </a:rPr>
              <a:t> </a:t>
            </a:r>
            <a:r>
              <a:rPr dirty="0" sz="900" spc="120" b="1">
                <a:latin typeface="Gotham"/>
                <a:cs typeface="Gotham"/>
              </a:rPr>
              <a:t>UES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35300" y="2166427"/>
            <a:ext cx="261810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Efter et </a:t>
            </a:r>
            <a:r>
              <a:rPr dirty="0" sz="900">
                <a:latin typeface="Barlow"/>
                <a:cs typeface="Barlow"/>
              </a:rPr>
              <a:t>par sæsoner i baggrunden </a:t>
            </a:r>
            <a:r>
              <a:rPr dirty="0" sz="900" spc="-5">
                <a:latin typeface="Barlow"/>
                <a:cs typeface="Barlow"/>
              </a:rPr>
              <a:t>vender </a:t>
            </a:r>
            <a:r>
              <a:rPr dirty="0" sz="900">
                <a:latin typeface="Barlow"/>
                <a:cs typeface="Barlow"/>
              </a:rPr>
              <a:t>de blå  </a:t>
            </a:r>
            <a:r>
              <a:rPr dirty="0" sz="900" spc="-5">
                <a:latin typeface="Barlow"/>
                <a:cs typeface="Barlow"/>
              </a:rPr>
              <a:t>nuancer </a:t>
            </a:r>
            <a:r>
              <a:rPr dirty="0" sz="900">
                <a:latin typeface="Barlow"/>
                <a:cs typeface="Barlow"/>
              </a:rPr>
              <a:t>tilbage som en klar </a:t>
            </a:r>
            <a:r>
              <a:rPr dirty="0" sz="900" spc="-10">
                <a:latin typeface="Barlow"/>
                <a:cs typeface="Barlow"/>
              </a:rPr>
              <a:t>favorit. </a:t>
            </a:r>
            <a:r>
              <a:rPr dirty="0" sz="900">
                <a:latin typeface="Barlow"/>
                <a:cs typeface="Barlow"/>
              </a:rPr>
              <a:t>Denne gang i  </a:t>
            </a:r>
            <a:r>
              <a:rPr dirty="0" sz="900" spc="-15">
                <a:latin typeface="Barlow"/>
                <a:cs typeface="Barlow"/>
              </a:rPr>
              <a:t>form </a:t>
            </a:r>
            <a:r>
              <a:rPr dirty="0" sz="900" spc="-5">
                <a:latin typeface="Barlow"/>
                <a:cs typeface="Barlow"/>
              </a:rPr>
              <a:t>af rolige </a:t>
            </a:r>
            <a:r>
              <a:rPr dirty="0" sz="900">
                <a:latin typeface="Barlow"/>
                <a:cs typeface="Barlow"/>
              </a:rPr>
              <a:t>isblå </a:t>
            </a:r>
            <a:r>
              <a:rPr dirty="0" sz="900" spc="-10">
                <a:latin typeface="Barlow"/>
                <a:cs typeface="Barlow"/>
              </a:rPr>
              <a:t>toner,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et køligt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nærmest  </a:t>
            </a:r>
            <a:r>
              <a:rPr dirty="0" sz="900">
                <a:latin typeface="Barlow"/>
                <a:cs typeface="Barlow"/>
              </a:rPr>
              <a:t>arktisk </a:t>
            </a:r>
            <a:r>
              <a:rPr dirty="0" sz="900" spc="-10">
                <a:latin typeface="Barlow"/>
                <a:cs typeface="Barlow"/>
              </a:rPr>
              <a:t>skær,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10">
                <a:latin typeface="Barlow"/>
                <a:cs typeface="Barlow"/>
              </a:rPr>
              <a:t>føles </a:t>
            </a:r>
            <a:r>
              <a:rPr dirty="0" sz="900">
                <a:latin typeface="Barlow"/>
                <a:cs typeface="Barlow"/>
              </a:rPr>
              <a:t>både bløde og </a:t>
            </a:r>
            <a:r>
              <a:rPr dirty="0" sz="900" spc="-5">
                <a:latin typeface="Barlow"/>
                <a:cs typeface="Barlow"/>
              </a:rPr>
              <a:t>behagelige,  </a:t>
            </a:r>
            <a:r>
              <a:rPr dirty="0" sz="900">
                <a:latin typeface="Barlow"/>
                <a:cs typeface="Barlow"/>
              </a:rPr>
              <a:t>og som leder </a:t>
            </a:r>
            <a:r>
              <a:rPr dirty="0" sz="900" spc="-5">
                <a:latin typeface="Barlow"/>
                <a:cs typeface="Barlow"/>
              </a:rPr>
              <a:t>tankerne </a:t>
            </a:r>
            <a:r>
              <a:rPr dirty="0" sz="900">
                <a:latin typeface="Barlow"/>
                <a:cs typeface="Barlow"/>
              </a:rPr>
              <a:t>hen på </a:t>
            </a:r>
            <a:r>
              <a:rPr dirty="0" sz="900" spc="-5">
                <a:latin typeface="Barlow"/>
                <a:cs typeface="Barlow"/>
              </a:rPr>
              <a:t>rensende</a:t>
            </a:r>
            <a:r>
              <a:rPr dirty="0" sz="900" spc="1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wellness-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35300" y="3096372"/>
            <a:ext cx="26174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oplevelser</a:t>
            </a:r>
            <a:r>
              <a:rPr dirty="0" sz="900" spc="3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3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komplet</a:t>
            </a:r>
            <a:r>
              <a:rPr dirty="0" sz="900" spc="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stilhed</a:t>
            </a:r>
            <a:r>
              <a:rPr dirty="0" sz="900" spc="3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3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den</a:t>
            </a:r>
            <a:r>
              <a:rPr dirty="0" sz="900" spc="3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vinterlige</a:t>
            </a:r>
            <a:r>
              <a:rPr dirty="0" sz="900" spc="3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natur.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35300" y="3411267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After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couple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seasons 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background,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blue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shades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back as a clear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favourite.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This time in the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form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calming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ice-blue tones,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cool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almost  Arctic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glow,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feel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soft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pleasant and lead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your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thoughts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cleansing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wellness experiences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com-  plete silence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wintry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nature.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75353" y="1851987"/>
            <a:ext cx="1133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20" b="1">
                <a:latin typeface="Gotham"/>
                <a:cs typeface="Gotham"/>
              </a:rPr>
              <a:t>NEW</a:t>
            </a:r>
            <a:r>
              <a:rPr dirty="0" sz="900" spc="310" b="1">
                <a:latin typeface="Gotham"/>
                <a:cs typeface="Gotham"/>
              </a:rPr>
              <a:t> </a:t>
            </a:r>
            <a:r>
              <a:rPr dirty="0" sz="900" spc="150" b="1">
                <a:latin typeface="Gotham"/>
                <a:cs typeface="Gotham"/>
              </a:rPr>
              <a:t>GREIGES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75353" y="2166884"/>
            <a:ext cx="261810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>
                <a:latin typeface="Barlow"/>
                <a:cs typeface="Barlow"/>
              </a:rPr>
              <a:t>Fremover </a:t>
            </a:r>
            <a:r>
              <a:rPr dirty="0" sz="900" spc="-5">
                <a:latin typeface="Barlow"/>
                <a:cs typeface="Barlow"/>
              </a:rPr>
              <a:t>fusioneres grå nuancer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andre farve-  toner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skaber grobund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en </a:t>
            </a:r>
            <a:r>
              <a:rPr dirty="0" sz="900" spc="-5">
                <a:latin typeface="Barlow"/>
                <a:cs typeface="Barlow"/>
              </a:rPr>
              <a:t>ny palette af kom-  mercielle grå: greiges.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stedet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mere </a:t>
            </a:r>
            <a:r>
              <a:rPr dirty="0" sz="900">
                <a:latin typeface="Barlow"/>
                <a:cs typeface="Barlow"/>
              </a:rPr>
              <a:t>tågede og  </a:t>
            </a:r>
            <a:r>
              <a:rPr dirty="0" sz="900" spc="-5">
                <a:latin typeface="Barlow"/>
                <a:cs typeface="Barlow"/>
              </a:rPr>
              <a:t>æteriske grå skabes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 spc="-5">
                <a:latin typeface="Barlow"/>
                <a:cs typeface="Barlow"/>
              </a:rPr>
              <a:t>grå hybrider </a:t>
            </a:r>
            <a:r>
              <a:rPr dirty="0" sz="900">
                <a:latin typeface="Barlow"/>
                <a:cs typeface="Barlow"/>
              </a:rPr>
              <a:t>med brunlig  </a:t>
            </a:r>
            <a:r>
              <a:rPr dirty="0" sz="900" spc="-10">
                <a:latin typeface="Barlow"/>
                <a:cs typeface="Barlow"/>
              </a:rPr>
              <a:t>karakter, </a:t>
            </a:r>
            <a:r>
              <a:rPr dirty="0" sz="900">
                <a:latin typeface="Barlow"/>
                <a:cs typeface="Barlow"/>
              </a:rPr>
              <a:t>som emmer </a:t>
            </a:r>
            <a:r>
              <a:rPr dirty="0" sz="900" spc="-5">
                <a:latin typeface="Barlow"/>
                <a:cs typeface="Barlow"/>
              </a:rPr>
              <a:t>af varme, mineraler,</a:t>
            </a:r>
            <a:r>
              <a:rPr dirty="0" sz="900" spc="15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taktilitet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75353" y="3096828"/>
            <a:ext cx="12477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jordagtige</a:t>
            </a:r>
            <a:r>
              <a:rPr dirty="0" sz="900" spc="-5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referencer.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75353" y="3411725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shades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grey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will be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merged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other  colour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tones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create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foundation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palette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 commercial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grey: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greiges. Instead of more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foggy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ethereal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grey,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grey hybrids 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being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brownish character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 oozes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warmth,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minerals,  tactility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earthy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references.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35300" y="6370495"/>
            <a:ext cx="13335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20" b="1">
                <a:latin typeface="Gotham"/>
                <a:cs typeface="Gotham"/>
              </a:rPr>
              <a:t>DUS TED</a:t>
            </a:r>
            <a:r>
              <a:rPr dirty="0" sz="900" spc="60" b="1">
                <a:latin typeface="Gotham"/>
                <a:cs typeface="Gotham"/>
              </a:rPr>
              <a:t> </a:t>
            </a:r>
            <a:r>
              <a:rPr dirty="0" sz="900" spc="150" b="1">
                <a:latin typeface="Gotham"/>
                <a:cs typeface="Gotham"/>
              </a:rPr>
              <a:t>GREENS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35300" y="6685391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5">
                <a:latin typeface="Barlow"/>
                <a:cs typeface="Barlow"/>
              </a:rPr>
              <a:t>grønne </a:t>
            </a:r>
            <a:r>
              <a:rPr dirty="0" sz="900">
                <a:latin typeface="Barlow"/>
                <a:cs typeface="Barlow"/>
              </a:rPr>
              <a:t>bølge </a:t>
            </a:r>
            <a:r>
              <a:rPr dirty="0" sz="900" spc="-10">
                <a:latin typeface="Barlow"/>
                <a:cs typeface="Barlow"/>
              </a:rPr>
              <a:t>fortsætter, </a:t>
            </a:r>
            <a:r>
              <a:rPr dirty="0" sz="900">
                <a:latin typeface="Barlow"/>
                <a:cs typeface="Barlow"/>
              </a:rPr>
              <a:t>men </a:t>
            </a:r>
            <a:r>
              <a:rPr dirty="0" sz="900" spc="-5">
                <a:latin typeface="Barlow"/>
                <a:cs typeface="Barlow"/>
              </a:rPr>
              <a:t>bevæger </a:t>
            </a:r>
            <a:r>
              <a:rPr dirty="0" sz="900">
                <a:latin typeface="Barlow"/>
                <a:cs typeface="Barlow"/>
              </a:rPr>
              <a:t>sig  </a:t>
            </a:r>
            <a:r>
              <a:rPr dirty="0" sz="900" spc="-10">
                <a:latin typeface="Barlow"/>
                <a:cs typeface="Barlow"/>
              </a:rPr>
              <a:t>fremover </a:t>
            </a:r>
            <a:r>
              <a:rPr dirty="0" sz="900">
                <a:latin typeface="Barlow"/>
                <a:cs typeface="Barlow"/>
              </a:rPr>
              <a:t>ind i </a:t>
            </a:r>
            <a:r>
              <a:rPr dirty="0" sz="900" spc="-5">
                <a:latin typeface="Barlow"/>
                <a:cs typeface="Barlow"/>
              </a:rPr>
              <a:t>et mere mystisk, lindrende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støvet  </a:t>
            </a:r>
            <a:r>
              <a:rPr dirty="0" sz="900" spc="-5">
                <a:latin typeface="Barlow"/>
                <a:cs typeface="Barlow"/>
              </a:rPr>
              <a:t>univers.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5">
                <a:latin typeface="Barlow"/>
                <a:cs typeface="Barlow"/>
              </a:rPr>
              <a:t>grønne farver </a:t>
            </a:r>
            <a:r>
              <a:rPr dirty="0" sz="900">
                <a:latin typeface="Barlow"/>
                <a:cs typeface="Barlow"/>
              </a:rPr>
              <a:t>emmer </a:t>
            </a:r>
            <a:r>
              <a:rPr dirty="0" sz="900" spc="-5">
                <a:latin typeface="Barlow"/>
                <a:cs typeface="Barlow"/>
              </a:rPr>
              <a:t>stadig af naturlig-  hed, </a:t>
            </a:r>
            <a:r>
              <a:rPr dirty="0" sz="900">
                <a:latin typeface="Barlow"/>
                <a:cs typeface="Barlow"/>
              </a:rPr>
              <a:t>men kigger </a:t>
            </a:r>
            <a:r>
              <a:rPr dirty="0" sz="900" spc="-5">
                <a:latin typeface="Barlow"/>
                <a:cs typeface="Barlow"/>
              </a:rPr>
              <a:t>også </a:t>
            </a:r>
            <a:r>
              <a:rPr dirty="0" sz="900">
                <a:latin typeface="Barlow"/>
                <a:cs typeface="Barlow"/>
              </a:rPr>
              <a:t>mod </a:t>
            </a:r>
            <a:r>
              <a:rPr dirty="0" sz="900" spc="-5">
                <a:latin typeface="Barlow"/>
                <a:cs typeface="Barlow"/>
              </a:rPr>
              <a:t>andre </a:t>
            </a:r>
            <a:r>
              <a:rPr dirty="0" sz="900" spc="-10">
                <a:latin typeface="Barlow"/>
                <a:cs typeface="Barlow"/>
              </a:rPr>
              <a:t>former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vegeta-  </a:t>
            </a:r>
            <a:r>
              <a:rPr dirty="0" sz="900">
                <a:latin typeface="Barlow"/>
                <a:cs typeface="Barlow"/>
              </a:rPr>
              <a:t>tion i alt </a:t>
            </a:r>
            <a:r>
              <a:rPr dirty="0" sz="900" spc="-5">
                <a:latin typeface="Barlow"/>
                <a:cs typeface="Barlow"/>
              </a:rPr>
              <a:t>fra undersøiske </a:t>
            </a:r>
            <a:r>
              <a:rPr dirty="0" sz="900" spc="-10">
                <a:latin typeface="Barlow"/>
                <a:cs typeface="Barlow"/>
              </a:rPr>
              <a:t>tangskove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10">
                <a:latin typeface="Barlow"/>
                <a:cs typeface="Barlow"/>
              </a:rPr>
              <a:t>overjordiske  eventyruniverser.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35300" y="7930233"/>
            <a:ext cx="261810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green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wave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continues, but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will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moving into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more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mystical,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soothing and dusty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universe.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green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colours still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exude naturalness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but also look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toward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other</a:t>
            </a:r>
            <a:r>
              <a:rPr dirty="0" sz="900" spc="-5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forms</a:t>
            </a:r>
            <a:r>
              <a:rPr dirty="0" sz="900" spc="-5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of</a:t>
            </a:r>
            <a:r>
              <a:rPr dirty="0" sz="900" spc="-5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vegetation</a:t>
            </a:r>
            <a:r>
              <a:rPr dirty="0" sz="900" spc="-5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</a:t>
            </a:r>
            <a:r>
              <a:rPr dirty="0" sz="900" spc="-5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everything</a:t>
            </a:r>
            <a:r>
              <a:rPr dirty="0" sz="900" spc="-5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from</a:t>
            </a:r>
            <a:r>
              <a:rPr dirty="0" sz="900" spc="-5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submerged  seaweed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forests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otherworldly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universes.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75353" y="6370952"/>
            <a:ext cx="12052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35" b="1">
                <a:latin typeface="Gotham"/>
                <a:cs typeface="Gotham"/>
              </a:rPr>
              <a:t>CALM </a:t>
            </a:r>
            <a:r>
              <a:rPr dirty="0" sz="900" spc="120" b="1">
                <a:latin typeface="Gotham"/>
                <a:cs typeface="Gotham"/>
              </a:rPr>
              <a:t>BRO</a:t>
            </a:r>
            <a:r>
              <a:rPr dirty="0" sz="900" spc="20" b="1">
                <a:latin typeface="Gotham"/>
                <a:cs typeface="Gotham"/>
              </a:rPr>
              <a:t> </a:t>
            </a:r>
            <a:r>
              <a:rPr dirty="0" sz="900" spc="120" b="1">
                <a:latin typeface="Gotham"/>
                <a:cs typeface="Gotham"/>
              </a:rPr>
              <a:t>WNS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75353" y="6685849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De brune </a:t>
            </a:r>
            <a:r>
              <a:rPr dirty="0" sz="900" spc="-5">
                <a:latin typeface="Barlow"/>
                <a:cs typeface="Barlow"/>
              </a:rPr>
              <a:t>nuancer </a:t>
            </a:r>
            <a:r>
              <a:rPr dirty="0" sz="900">
                <a:latin typeface="Barlow"/>
                <a:cs typeface="Barlow"/>
              </a:rPr>
              <a:t>fylder </a:t>
            </a:r>
            <a:r>
              <a:rPr dirty="0" sz="900" spc="-5">
                <a:latin typeface="Barlow"/>
                <a:cs typeface="Barlow"/>
              </a:rPr>
              <a:t>stadig </a:t>
            </a:r>
            <a:r>
              <a:rPr dirty="0" sz="900">
                <a:latin typeface="Barlow"/>
                <a:cs typeface="Barlow"/>
              </a:rPr>
              <a:t>sæsonens </a:t>
            </a:r>
            <a:r>
              <a:rPr dirty="0" sz="900" spc="-5">
                <a:latin typeface="Barlow"/>
                <a:cs typeface="Barlow"/>
              </a:rPr>
              <a:t>farvekort  </a:t>
            </a: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deres klassiske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varme </a:t>
            </a:r>
            <a:r>
              <a:rPr dirty="0" sz="900" spc="-10">
                <a:latin typeface="Barlow"/>
                <a:cs typeface="Barlow"/>
              </a:rPr>
              <a:t>toner. </a:t>
            </a:r>
            <a:r>
              <a:rPr dirty="0" sz="900">
                <a:latin typeface="Barlow"/>
                <a:cs typeface="Barlow"/>
              </a:rPr>
              <a:t>Dog har de </a:t>
            </a:r>
            <a:r>
              <a:rPr dirty="0" sz="900" spc="-5">
                <a:latin typeface="Barlow"/>
                <a:cs typeface="Barlow"/>
              </a:rPr>
              <a:t>ikke  længere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så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stor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nyhedsværdi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som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tidligere</a:t>
            </a:r>
            <a:r>
              <a:rPr dirty="0" sz="900" spc="-3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sæsoner,  </a:t>
            </a:r>
            <a:r>
              <a:rPr dirty="0" sz="900">
                <a:latin typeface="Barlow"/>
                <a:cs typeface="Barlow"/>
              </a:rPr>
              <a:t>men </a:t>
            </a:r>
            <a:r>
              <a:rPr dirty="0" sz="900" spc="-5">
                <a:latin typeface="Barlow"/>
                <a:cs typeface="Barlow"/>
              </a:rPr>
              <a:t>står </a:t>
            </a:r>
            <a:r>
              <a:rPr dirty="0" sz="900">
                <a:latin typeface="Barlow"/>
                <a:cs typeface="Barlow"/>
              </a:rPr>
              <a:t>nu som </a:t>
            </a:r>
            <a:r>
              <a:rPr dirty="0" sz="900" spc="-5">
                <a:latin typeface="Barlow"/>
                <a:cs typeface="Barlow"/>
              </a:rPr>
              <a:t>sikre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luksuriøse sidespillere </a:t>
            </a:r>
            <a:r>
              <a:rPr dirty="0" sz="900">
                <a:latin typeface="Barlow"/>
                <a:cs typeface="Barlow"/>
              </a:rPr>
              <a:t>med  </a:t>
            </a:r>
            <a:r>
              <a:rPr dirty="0" sz="900" spc="-5">
                <a:latin typeface="Barlow"/>
                <a:cs typeface="Barlow"/>
              </a:rPr>
              <a:t>naturlige træsorter, rolig </a:t>
            </a:r>
            <a:r>
              <a:rPr dirty="0" sz="900" spc="-10">
                <a:latin typeface="Barlow"/>
                <a:cs typeface="Barlow"/>
              </a:rPr>
              <a:t>livsstil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historisk patina  </a:t>
            </a:r>
            <a:r>
              <a:rPr dirty="0" sz="900">
                <a:latin typeface="Barlow"/>
                <a:cs typeface="Barlow"/>
              </a:rPr>
              <a:t>som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referencepunkter.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75353" y="7930690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shades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brown still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fill 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season’s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colour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chart  with 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classic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warm tones.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However,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are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no longer as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newsworthy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previous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seasons but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now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safe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luxurious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juxtaposed players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natural woods,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calm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lifestyle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historical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patina as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reference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points.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0004" y="1871992"/>
            <a:ext cx="1588541" cy="1584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280000" y="1871992"/>
            <a:ext cx="1588547" cy="1584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0004" y="6390005"/>
            <a:ext cx="1588541" cy="15841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279993" y="6390005"/>
            <a:ext cx="1588554" cy="1584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91448" y="1872002"/>
            <a:ext cx="1588554" cy="15842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931451" y="1871992"/>
            <a:ext cx="1588548" cy="15842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91455" y="6390005"/>
            <a:ext cx="1588546" cy="1584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931451" y="6390005"/>
            <a:ext cx="1588548" cy="1584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0004" y="3527806"/>
            <a:ext cx="1588541" cy="1584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280000" y="3527806"/>
            <a:ext cx="1588547" cy="15841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40004" y="8045801"/>
            <a:ext cx="1588541" cy="15842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279993" y="8045793"/>
            <a:ext cx="1588554" cy="15842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191455" y="3527806"/>
            <a:ext cx="1588546" cy="15841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931451" y="3527806"/>
            <a:ext cx="1588554" cy="15841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91448" y="8045793"/>
            <a:ext cx="1588554" cy="15842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931451" y="8045793"/>
            <a:ext cx="1588554" cy="158421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279993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C19D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8490715" y="9818498"/>
            <a:ext cx="3371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16-1317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191461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6B70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2387239" y="9818498"/>
            <a:ext cx="3670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18-0</a:t>
            </a:r>
            <a:r>
              <a:rPr dirty="0" sz="800" spc="-10">
                <a:solidFill>
                  <a:srgbClr val="FFFFFF"/>
                </a:solidFill>
                <a:latin typeface="Barlow"/>
                <a:cs typeface="Barlow"/>
              </a:rPr>
              <a:t>5</a:t>
            </a: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10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107995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B38A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9319581" y="9818498"/>
            <a:ext cx="3575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17-1328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112542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9483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9321533" y="5300473"/>
            <a:ext cx="3403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17-1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2</a:t>
            </a: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759452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5D3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0967022" y="9818498"/>
            <a:ext cx="3409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19-13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21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931451" y="5183568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6A60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0129726" y="5300076"/>
            <a:ext cx="3619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18-0</a:t>
            </a:r>
            <a:r>
              <a:rPr dirty="0" sz="800" spc="-10">
                <a:solidFill>
                  <a:srgbClr val="FFFFFF"/>
                </a:solidFill>
                <a:latin typeface="Barlow"/>
                <a:cs typeface="Barlow"/>
              </a:rPr>
              <a:t>5</a:t>
            </a: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931451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8A70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0126169" y="9818498"/>
            <a:ext cx="3689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18-1022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023997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474F4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3222780" y="9818498"/>
            <a:ext cx="3829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19-0307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40004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C5C0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734867" y="9818498"/>
            <a:ext cx="3689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14-0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2</a:t>
            </a: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279993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A08F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8487415" y="5300473"/>
            <a:ext cx="3435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17-1109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367993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6474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555654" y="9818498"/>
            <a:ext cx="3829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17-6009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759452" y="5183568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78666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0956252" y="5300076"/>
            <a:ext cx="3644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18-1306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40004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92A0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722878" y="5300473"/>
            <a:ext cx="3924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16-4404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367993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90A7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1566524" y="5300473"/>
            <a:ext cx="361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16-</a:t>
            </a:r>
            <a:r>
              <a:rPr dirty="0" sz="800" spc="-10">
                <a:solidFill>
                  <a:srgbClr val="FFFFFF"/>
                </a:solidFill>
                <a:latin typeface="Barlow"/>
                <a:cs typeface="Barlow"/>
              </a:rPr>
              <a:t>5</a:t>
            </a: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106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191461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5B72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2388863" y="5300473"/>
            <a:ext cx="3632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18-4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6</a:t>
            </a: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023997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70A2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3221608" y="5300473"/>
            <a:ext cx="3632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16-4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6</a:t>
            </a: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99299" y="3295301"/>
            <a:ext cx="5340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Bottega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Veneta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339314" y="3295301"/>
            <a:ext cx="2832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eDone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250781" y="4951128"/>
            <a:ext cx="3994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Eudon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Choi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990796" y="4951128"/>
            <a:ext cx="2984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Lemaire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99375" y="7813352"/>
            <a:ext cx="3803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A.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Teodoro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339390" y="7813352"/>
            <a:ext cx="5784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Camilla </a:t>
            </a:r>
            <a:r>
              <a:rPr dirty="0" sz="600">
                <a:latin typeface="Barlow"/>
                <a:cs typeface="Barlow"/>
              </a:rPr>
              <a:t>and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Marc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99375" y="9469178"/>
            <a:ext cx="5187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Erik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Östensson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339390" y="9469178"/>
            <a:ext cx="51815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Kelly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Wearstler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250857" y="7813352"/>
            <a:ext cx="4273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FADD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9990873" y="7813352"/>
            <a:ext cx="5949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Giorgio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Bonaguro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250857" y="9469178"/>
            <a:ext cx="4121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Jacquemus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990873" y="9469178"/>
            <a:ext cx="3473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Of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f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-Whi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250857" y="3295378"/>
            <a:ext cx="2317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o-Ap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990873" y="3191365"/>
            <a:ext cx="8883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Leeton Pointon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Architects 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&amp; Allison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Pye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99451" y="4951128"/>
            <a:ext cx="5956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Nathan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Anderson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339466" y="4951128"/>
            <a:ext cx="4387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High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Society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2404642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27297" y="10397703"/>
            <a:ext cx="1130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476367" y="10397703"/>
            <a:ext cx="1168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7289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ART</a:t>
            </a:r>
            <a:r>
              <a:rPr dirty="0" sz="1400" spc="47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&amp;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55314" y="983211"/>
            <a:ext cx="19100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54" b="1">
                <a:latin typeface="Gotham"/>
                <a:cs typeface="Gotham"/>
              </a:rPr>
              <a:t>ARCHITECTURE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289" y="983211"/>
            <a:ext cx="8959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40" b="1">
                <a:latin typeface="Gotham"/>
                <a:cs typeface="Gotham"/>
              </a:rPr>
              <a:t>RE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175" b="1">
                <a:latin typeface="Gotham"/>
                <a:cs typeface="Gotham"/>
              </a:rPr>
              <a:t>TAIL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63299" y="1812059"/>
            <a:ext cx="1625600" cy="24726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Kunstudstillinger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Art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exhibitions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Retro</a:t>
            </a:r>
            <a:r>
              <a:rPr dirty="0" sz="1200" spc="-9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kitsch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Retro</a:t>
            </a:r>
            <a:r>
              <a:rPr dirty="0" sz="1200" spc="-8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kitsch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Søde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pasteller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Cute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pastels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Abstrakt</a:t>
            </a:r>
            <a:r>
              <a:rPr dirty="0" sz="1200" spc="-3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mønsterleg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Abstract pattern</a:t>
            </a:r>
            <a:r>
              <a:rPr dirty="0" sz="1200" spc="-7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play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Kompositmaterialer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Composite</a:t>
            </a:r>
            <a:r>
              <a:rPr dirty="0" sz="1200" spc="-3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7335367"/>
            <a:ext cx="4175995" cy="2672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88001" y="7335367"/>
            <a:ext cx="2051989" cy="2672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88001" y="4597819"/>
            <a:ext cx="2051989" cy="2665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4487" y="1872018"/>
            <a:ext cx="4171505" cy="53913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80000" y="1872018"/>
            <a:ext cx="4176000" cy="3055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528003" y="1872018"/>
            <a:ext cx="2052002" cy="3055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80000" y="4999431"/>
            <a:ext cx="3389571" cy="50085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741569" y="4999442"/>
            <a:ext cx="2838437" cy="50085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99299" y="1931303"/>
            <a:ext cx="4559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MDDM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299" y="7394690"/>
            <a:ext cx="9105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Abel Iglesias x </a:t>
            </a:r>
            <a:r>
              <a:rPr dirty="0" sz="600" spc="-5">
                <a:latin typeface="Barlow"/>
                <a:cs typeface="Barlow"/>
              </a:rPr>
              <a:t>Adda</a:t>
            </a:r>
            <a:r>
              <a:rPr dirty="0" sz="600" spc="-7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Gallery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7296" y="9847111"/>
            <a:ext cx="13030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Brdr. </a:t>
            </a:r>
            <a:r>
              <a:rPr dirty="0" sz="600">
                <a:latin typeface="Barlow"/>
                <a:cs typeface="Barlow"/>
              </a:rPr>
              <a:t>Krüger </a:t>
            </a:r>
            <a:r>
              <a:rPr dirty="0" sz="600" spc="-5">
                <a:latin typeface="Barlow"/>
                <a:cs typeface="Barlow"/>
              </a:rPr>
              <a:t>Showroom by Bunn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7296" y="4657129"/>
            <a:ext cx="5245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Marie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Chanteur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39314" y="4767238"/>
            <a:ext cx="5962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Haddou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Dufourcq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87311" y="4767238"/>
            <a:ext cx="14446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Tina </a:t>
            </a:r>
            <a:r>
              <a:rPr dirty="0" sz="600">
                <a:latin typeface="Barlow"/>
                <a:cs typeface="Barlow"/>
              </a:rPr>
              <a:t>Kim gallery x Charlap Hyman &amp;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Herrero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9847111"/>
            <a:ext cx="6477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Opening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Ceremony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800851" y="9847111"/>
            <a:ext cx="7334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Natalia Ortega</a:t>
            </a:r>
            <a:r>
              <a:rPr dirty="0" sz="600" spc="-1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Gamez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298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139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418964" y="10397703"/>
            <a:ext cx="1739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140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111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</a:t>
            </a:r>
            <a:r>
              <a:rPr dirty="0" sz="1400" spc="505" b="1">
                <a:latin typeface="Gotham"/>
                <a:cs typeface="Gotham"/>
              </a:rPr>
              <a:t> </a:t>
            </a:r>
            <a:r>
              <a:rPr dirty="0" sz="1400" spc="250" b="1">
                <a:latin typeface="Gotham"/>
                <a:cs typeface="Gotham"/>
              </a:rPr>
              <a:t>DIRECTIONS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98" y="1836432"/>
            <a:ext cx="152400" cy="194627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01 </a:t>
            </a:r>
            <a:r>
              <a:rPr dirty="0" sz="900" spc="120" b="1">
                <a:latin typeface="Gotham"/>
                <a:cs typeface="Gotham"/>
              </a:rPr>
              <a:t>ABS TRA </a:t>
            </a:r>
            <a:r>
              <a:rPr dirty="0" sz="900" spc="90" b="1">
                <a:latin typeface="Gotham"/>
                <a:cs typeface="Gotham"/>
              </a:rPr>
              <a:t>CT </a:t>
            </a:r>
            <a:r>
              <a:rPr dirty="0" sz="900" b="1">
                <a:latin typeface="Gotham"/>
                <a:cs typeface="Gotham"/>
              </a:rPr>
              <a:t>P</a:t>
            </a:r>
            <a:r>
              <a:rPr dirty="0" sz="900" spc="-160" b="1">
                <a:latin typeface="Gotham"/>
                <a:cs typeface="Gotham"/>
              </a:rPr>
              <a:t> </a:t>
            </a:r>
            <a:r>
              <a:rPr dirty="0" sz="900" spc="140" b="1">
                <a:latin typeface="Gotham"/>
                <a:cs typeface="Gotham"/>
              </a:rPr>
              <a:t>ATTERNS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298" y="6846379"/>
            <a:ext cx="152400" cy="69405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02 </a:t>
            </a:r>
            <a:r>
              <a:rPr dirty="0" sz="900" spc="120" b="1">
                <a:latin typeface="Gotham"/>
                <a:cs typeface="Gotham"/>
              </a:rPr>
              <a:t>BOD</a:t>
            </a:r>
            <a:r>
              <a:rPr dirty="0" sz="900" spc="35" b="1">
                <a:latin typeface="Gotham"/>
                <a:cs typeface="Gotham"/>
              </a:rPr>
              <a:t> </a:t>
            </a:r>
            <a:r>
              <a:rPr dirty="0" sz="900" b="1">
                <a:latin typeface="Gotham"/>
                <a:cs typeface="Gotham"/>
              </a:rPr>
              <a:t>Y</a:t>
            </a:r>
            <a:endParaRPr sz="9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298" y="6354432"/>
            <a:ext cx="152400" cy="43751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b="1">
                <a:latin typeface="Gotham"/>
                <a:cs typeface="Gotham"/>
              </a:rPr>
              <a:t>L</a:t>
            </a:r>
            <a:r>
              <a:rPr dirty="0" sz="900" spc="-155" b="1">
                <a:latin typeface="Gotham"/>
                <a:cs typeface="Gotham"/>
              </a:rPr>
              <a:t> </a:t>
            </a:r>
            <a:r>
              <a:rPr dirty="0" sz="900" b="1">
                <a:latin typeface="Gotham"/>
                <a:cs typeface="Gotham"/>
              </a:rPr>
              <a:t>O</a:t>
            </a:r>
            <a:r>
              <a:rPr dirty="0" sz="900" spc="-160" b="1">
                <a:latin typeface="Gotham"/>
                <a:cs typeface="Gotham"/>
              </a:rPr>
              <a:t> </a:t>
            </a:r>
            <a:r>
              <a:rPr dirty="0" sz="900" spc="90" b="1">
                <a:latin typeface="Gotham"/>
                <a:cs typeface="Gotham"/>
              </a:rPr>
              <a:t>VE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351" y="1836382"/>
            <a:ext cx="152400" cy="115506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03 </a:t>
            </a:r>
            <a:r>
              <a:rPr dirty="0" sz="900" b="1">
                <a:latin typeface="Gotham"/>
                <a:cs typeface="Gotham"/>
              </a:rPr>
              <a:t>C </a:t>
            </a:r>
            <a:r>
              <a:rPr dirty="0" sz="900" spc="135" b="1">
                <a:latin typeface="Gotham"/>
                <a:cs typeface="Gotham"/>
              </a:rPr>
              <a:t>OMPO</a:t>
            </a:r>
            <a:r>
              <a:rPr dirty="0" sz="900" spc="-10" b="1">
                <a:latin typeface="Gotham"/>
                <a:cs typeface="Gotham"/>
              </a:rPr>
              <a:t> </a:t>
            </a:r>
            <a:r>
              <a:rPr dirty="0" sz="900" spc="120" b="1">
                <a:latin typeface="Gotham"/>
                <a:cs typeface="Gotham"/>
              </a:rPr>
              <a:t>SED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7351" y="6354432"/>
            <a:ext cx="152400" cy="125857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90" b="1">
                <a:solidFill>
                  <a:srgbClr val="9D9D9C"/>
                </a:solidFill>
                <a:latin typeface="Gotham"/>
                <a:cs typeface="Gotham"/>
              </a:rPr>
              <a:t>04</a:t>
            </a:r>
            <a:r>
              <a:rPr dirty="0" sz="900" spc="290" b="1">
                <a:solidFill>
                  <a:srgbClr val="9D9D9C"/>
                </a:solidFill>
                <a:latin typeface="Gotham"/>
                <a:cs typeface="Gotham"/>
              </a:rPr>
              <a:t> </a:t>
            </a:r>
            <a:r>
              <a:rPr dirty="0" sz="900" spc="160" b="1">
                <a:latin typeface="Gotham"/>
                <a:cs typeface="Gotham"/>
              </a:rPr>
              <a:t>HOME-MADE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79995" y="1872005"/>
            <a:ext cx="1512011" cy="3257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79995" y="6390030"/>
            <a:ext cx="1512011" cy="3257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819997" y="1872005"/>
            <a:ext cx="1512011" cy="3257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819997" y="6390030"/>
            <a:ext cx="1512011" cy="3257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64002" y="1871992"/>
            <a:ext cx="2052002" cy="16305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64002" y="6390017"/>
            <a:ext cx="2052002" cy="1630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403992" y="1871992"/>
            <a:ext cx="2052002" cy="10259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403992" y="6390030"/>
            <a:ext cx="2052002" cy="19365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664002" y="3571418"/>
            <a:ext cx="2052002" cy="15585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664002" y="8089442"/>
            <a:ext cx="2052002" cy="15585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403992" y="2970009"/>
            <a:ext cx="2052002" cy="21599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403992" y="8395437"/>
            <a:ext cx="2052002" cy="12525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88001" y="1872005"/>
            <a:ext cx="2052002" cy="32579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788001" y="6390030"/>
            <a:ext cx="2052002" cy="32579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528003" y="1872005"/>
            <a:ext cx="2052002" cy="325799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528003" y="6390030"/>
            <a:ext cx="2052002" cy="325799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139299" y="4969102"/>
            <a:ext cx="84899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Charles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Jeffrey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Loverboy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39299" y="9487076"/>
            <a:ext cx="4432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Marc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Jacobs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23268" y="9487076"/>
            <a:ext cx="6686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Elisabeth</a:t>
            </a:r>
            <a:r>
              <a:rPr dirty="0" sz="600" spc="-1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Bukanova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23268" y="7859673"/>
            <a:ext cx="50863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Carne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Bollente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44829" y="9487076"/>
            <a:ext cx="8134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Adam Nathaniel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Furman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79237" y="9487076"/>
            <a:ext cx="5245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Marie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Chanteur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463207" y="9487076"/>
            <a:ext cx="7658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NikeCraft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x 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Tom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Sachs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463207" y="8165616"/>
            <a:ext cx="7823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Stephanie Hoff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Clayton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879237" y="4969026"/>
            <a:ext cx="2393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Nomia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463207" y="4969026"/>
            <a:ext cx="5162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Zuza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Mengham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87206" y="4969026"/>
            <a:ext cx="5676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Gianluca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Senese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63207" y="2737052"/>
            <a:ext cx="7835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New Age </a:t>
            </a:r>
            <a:r>
              <a:rPr dirty="0" sz="600">
                <a:latin typeface="Barlow"/>
                <a:cs typeface="Barlow"/>
              </a:rPr>
              <a:t>Design</a:t>
            </a:r>
            <a:r>
              <a:rPr dirty="0" sz="600" spc="-6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587206" y="9487076"/>
            <a:ext cx="6261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Studio Bertjan</a:t>
            </a:r>
            <a:r>
              <a:rPr dirty="0" sz="600" spc="-6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Pot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23192" y="4969102"/>
            <a:ext cx="9144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Proba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x</a:t>
            </a:r>
            <a:r>
              <a:rPr dirty="0" sz="600" spc="-6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Northstudio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23192" y="3340099"/>
            <a:ext cx="3492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Ports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1961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51480" y="4969102"/>
            <a:ext cx="2292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Kap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k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27297" y="10397703"/>
            <a:ext cx="1339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</a:t>
            </a:r>
            <a:r>
              <a:rPr dirty="0" sz="800" spc="-70">
                <a:latin typeface="Barlow"/>
                <a:cs typeface="Barlow"/>
              </a:rPr>
              <a:t>41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421910" y="10397703"/>
            <a:ext cx="1708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142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7300" y="983211"/>
            <a:ext cx="18611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229" b="1">
                <a:latin typeface="Gotham"/>
                <a:cs typeface="Gotham"/>
              </a:rPr>
              <a:t>ONCEPT</a:t>
            </a:r>
            <a:r>
              <a:rPr dirty="0" sz="1400" spc="-3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7300" y="1812059"/>
            <a:ext cx="4526280" cy="3264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104139" indent="-360045">
              <a:lnSpc>
                <a:spcPct val="118100"/>
              </a:lnSpc>
              <a:spcBef>
                <a:spcPts val="1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dirty="0" sz="1200">
                <a:latin typeface="Gotham"/>
                <a:cs typeface="Gotham"/>
              </a:rPr>
              <a:t>Arbejd med design, </a:t>
            </a:r>
            <a:r>
              <a:rPr dirty="0" sz="1200" spc="-10">
                <a:latin typeface="Gotham"/>
                <a:cs typeface="Gotham"/>
              </a:rPr>
              <a:t>farver </a:t>
            </a:r>
            <a:r>
              <a:rPr dirty="0" sz="1200">
                <a:latin typeface="Gotham"/>
                <a:cs typeface="Gotham"/>
              </a:rPr>
              <a:t>og udtryk, der skiller sig  ud </a:t>
            </a:r>
            <a:r>
              <a:rPr dirty="0" sz="1200" spc="-10">
                <a:latin typeface="Gotham"/>
                <a:cs typeface="Gotham"/>
              </a:rPr>
              <a:t>fra </a:t>
            </a:r>
            <a:r>
              <a:rPr dirty="0" sz="1200">
                <a:latin typeface="Gotham"/>
                <a:cs typeface="Gotham"/>
              </a:rPr>
              <a:t>mængden på sociale </a:t>
            </a:r>
            <a:r>
              <a:rPr dirty="0" sz="1200" spc="-20">
                <a:latin typeface="Gotham"/>
                <a:cs typeface="Gotham"/>
              </a:rPr>
              <a:t>medier, </a:t>
            </a:r>
            <a:r>
              <a:rPr dirty="0" sz="1200">
                <a:latin typeface="Gotham"/>
                <a:cs typeface="Gotham"/>
              </a:rPr>
              <a:t>åbner op </a:t>
            </a:r>
            <a:r>
              <a:rPr dirty="0" sz="1200" spc="-5">
                <a:latin typeface="Gotham"/>
                <a:cs typeface="Gotham"/>
              </a:rPr>
              <a:t>for </a:t>
            </a:r>
            <a:r>
              <a:rPr dirty="0" sz="1200" spc="-20">
                <a:latin typeface="Gotham"/>
                <a:cs typeface="Gotham"/>
              </a:rPr>
              <a:t>nye  debatter, </a:t>
            </a:r>
            <a:r>
              <a:rPr dirty="0" sz="1200">
                <a:latin typeface="Gotham"/>
                <a:cs typeface="Gotham"/>
              </a:rPr>
              <a:t>har </a:t>
            </a:r>
            <a:r>
              <a:rPr dirty="0" sz="1200" spc="-5">
                <a:latin typeface="Gotham"/>
                <a:cs typeface="Gotham"/>
              </a:rPr>
              <a:t>masser </a:t>
            </a:r>
            <a:r>
              <a:rPr dirty="0" sz="1200">
                <a:latin typeface="Gotham"/>
                <a:cs typeface="Gotham"/>
              </a:rPr>
              <a:t>af </a:t>
            </a:r>
            <a:r>
              <a:rPr dirty="0" sz="1200" spc="-5">
                <a:latin typeface="Gotham"/>
                <a:cs typeface="Gotham"/>
              </a:rPr>
              <a:t>kunstnerisk identitet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10">
                <a:latin typeface="Gotham"/>
                <a:cs typeface="Gotham"/>
              </a:rPr>
              <a:t>virker  </a:t>
            </a:r>
            <a:r>
              <a:rPr dirty="0" sz="1200">
                <a:latin typeface="Gotham"/>
                <a:cs typeface="Gotham"/>
              </a:rPr>
              <a:t>alt andet end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mainstream.</a:t>
            </a:r>
            <a:endParaRPr sz="1200">
              <a:latin typeface="Gotham"/>
              <a:cs typeface="Gotham"/>
            </a:endParaRPr>
          </a:p>
          <a:p>
            <a:pPr marL="372110" marR="5080">
              <a:lnSpc>
                <a:spcPct val="118100"/>
              </a:lnSpc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Work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 design,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expressions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that stand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out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from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crowd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on social media, opens up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for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new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debates,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have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plenty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of artistic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identity and seem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to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be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anything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but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mainstream.</a:t>
            </a:r>
            <a:endParaRPr sz="1200">
              <a:latin typeface="Gotham-BookItalic"/>
              <a:cs typeface="Gotham-BookItal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Gotham-BookItalic"/>
              <a:cs typeface="Gotham-BookItalic"/>
            </a:endParaRPr>
          </a:p>
          <a:p>
            <a:pPr marL="372110" marR="130810" indent="-360045">
              <a:lnSpc>
                <a:spcPct val="118100"/>
              </a:lnSpc>
              <a:buAutoNum type="arabicPeriod" startAt="2"/>
              <a:tabLst>
                <a:tab pos="372110" algn="l"/>
                <a:tab pos="372745" algn="l"/>
              </a:tabLst>
            </a:pPr>
            <a:r>
              <a:rPr dirty="0" sz="1200">
                <a:latin typeface="Gotham"/>
                <a:cs typeface="Gotham"/>
              </a:rPr>
              <a:t>Find </a:t>
            </a:r>
            <a:r>
              <a:rPr dirty="0" sz="1200" spc="-5">
                <a:latin typeface="Gotham"/>
                <a:cs typeface="Gotham"/>
              </a:rPr>
              <a:t>inspiration </a:t>
            </a:r>
            <a:r>
              <a:rPr dirty="0" sz="1200">
                <a:latin typeface="Gotham"/>
                <a:cs typeface="Gotham"/>
              </a:rPr>
              <a:t>i et barnligt </a:t>
            </a:r>
            <a:r>
              <a:rPr dirty="0" sz="1200" spc="-5">
                <a:latin typeface="Gotham"/>
                <a:cs typeface="Gotham"/>
              </a:rPr>
              <a:t>stilunivers </a:t>
            </a:r>
            <a:r>
              <a:rPr dirty="0" sz="1200">
                <a:latin typeface="Gotham"/>
                <a:cs typeface="Gotham"/>
              </a:rPr>
              <a:t>fyldt med  finurlige vintagefund, </a:t>
            </a:r>
            <a:r>
              <a:rPr dirty="0" sz="1200" spc="-15">
                <a:latin typeface="Gotham"/>
                <a:cs typeface="Gotham"/>
              </a:rPr>
              <a:t>excentriske </a:t>
            </a:r>
            <a:r>
              <a:rPr dirty="0" sz="1200" spc="-5">
                <a:latin typeface="Gotham"/>
                <a:cs typeface="Gotham"/>
              </a:rPr>
              <a:t>kunsthåndværk,  surrealistisk </a:t>
            </a:r>
            <a:r>
              <a:rPr dirty="0" sz="1200" spc="-10">
                <a:latin typeface="Gotham"/>
                <a:cs typeface="Gotham"/>
              </a:rPr>
              <a:t>verdenskunst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10">
                <a:latin typeface="Gotham"/>
                <a:cs typeface="Gotham"/>
              </a:rPr>
              <a:t>abstrakte </a:t>
            </a:r>
            <a:r>
              <a:rPr dirty="0" sz="1200">
                <a:latin typeface="Gotham"/>
                <a:cs typeface="Gotham"/>
              </a:rPr>
              <a:t>designudtryk. </a:t>
            </a:r>
            <a:r>
              <a:rPr dirty="0" sz="1200">
                <a:solidFill>
                  <a:srgbClr val="7C7B7B"/>
                </a:solidFill>
                <a:latin typeface="Gotham"/>
                <a:cs typeface="Gotham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inspiration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 a childish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style universe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filled with  whimsical, vintage finds,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eccentric crafts, surrealistic  world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art 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abstract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design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expressions.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7300" y="5266966"/>
            <a:ext cx="4312285" cy="1753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5080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 spc="-10">
                <a:latin typeface="Gotham"/>
                <a:cs typeface="Gotham"/>
              </a:rPr>
              <a:t>03	</a:t>
            </a:r>
            <a:r>
              <a:rPr dirty="0" sz="1200">
                <a:latin typeface="Gotham"/>
                <a:cs typeface="Gotham"/>
              </a:rPr>
              <a:t>Arbejd med </a:t>
            </a:r>
            <a:r>
              <a:rPr dirty="0" sz="1200" spc="-5">
                <a:latin typeface="Gotham"/>
                <a:cs typeface="Gotham"/>
              </a:rPr>
              <a:t>cirkulære </a:t>
            </a:r>
            <a:r>
              <a:rPr dirty="0" sz="1200">
                <a:latin typeface="Gotham"/>
                <a:cs typeface="Gotham"/>
              </a:rPr>
              <a:t>design-, </a:t>
            </a:r>
            <a:r>
              <a:rPr dirty="0" sz="1200" spc="-5">
                <a:latin typeface="Gotham"/>
                <a:cs typeface="Gotham"/>
              </a:rPr>
              <a:t>materiale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15">
                <a:latin typeface="Gotham"/>
                <a:cs typeface="Gotham"/>
              </a:rPr>
              <a:t>værdi-  </a:t>
            </a:r>
            <a:r>
              <a:rPr dirty="0" sz="1200" spc="-10">
                <a:latin typeface="Gotham"/>
                <a:cs typeface="Gotham"/>
              </a:rPr>
              <a:t>kædevalg, </a:t>
            </a:r>
            <a:r>
              <a:rPr dirty="0" sz="1200" spc="-20">
                <a:latin typeface="Gotham"/>
                <a:cs typeface="Gotham"/>
              </a:rPr>
              <a:t>hvor </a:t>
            </a:r>
            <a:r>
              <a:rPr dirty="0" sz="1200">
                <a:latin typeface="Gotham"/>
                <a:cs typeface="Gotham"/>
              </a:rPr>
              <a:t>genbrugs- og </a:t>
            </a:r>
            <a:r>
              <a:rPr dirty="0" sz="1200" spc="-5">
                <a:latin typeface="Gotham"/>
                <a:cs typeface="Gotham"/>
              </a:rPr>
              <a:t>kompositmaterialer  skaber kvalitetsdesign, </a:t>
            </a:r>
            <a:r>
              <a:rPr dirty="0" sz="1200">
                <a:latin typeface="Gotham"/>
                <a:cs typeface="Gotham"/>
              </a:rPr>
              <a:t>der emmer af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’one-of-a-kind’ 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5">
                <a:latin typeface="Gotham"/>
                <a:cs typeface="Gotham"/>
              </a:rPr>
              <a:t>kan </a:t>
            </a:r>
            <a:r>
              <a:rPr dirty="0" sz="1200">
                <a:latin typeface="Gotham"/>
                <a:cs typeface="Gotham"/>
              </a:rPr>
              <a:t>sælges </a:t>
            </a:r>
            <a:r>
              <a:rPr dirty="0" sz="1200" spc="-5">
                <a:latin typeface="Gotham"/>
                <a:cs typeface="Gotham"/>
              </a:rPr>
              <a:t>videre efter </a:t>
            </a:r>
            <a:r>
              <a:rPr dirty="0" sz="1200">
                <a:latin typeface="Gotham"/>
                <a:cs typeface="Gotham"/>
              </a:rPr>
              <a:t>brug.</a:t>
            </a:r>
            <a:endParaRPr sz="1200">
              <a:latin typeface="Gotham"/>
              <a:cs typeface="Gotham"/>
            </a:endParaRPr>
          </a:p>
          <a:p>
            <a:pPr marL="372110" marR="5715">
              <a:lnSpc>
                <a:spcPct val="118100"/>
              </a:lnSpc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Work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circular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design,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value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chain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choices where recycling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composite materials 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create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quality design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that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exudes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‘one of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 kind’ and  can be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resold after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use.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7300" y="7426322"/>
            <a:ext cx="4456430" cy="1753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93345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>
                <a:latin typeface="Gotham"/>
                <a:cs typeface="Gotham"/>
              </a:rPr>
              <a:t>04	</a:t>
            </a:r>
            <a:r>
              <a:rPr dirty="0" sz="1200" spc="-40">
                <a:latin typeface="Gotham"/>
                <a:cs typeface="Gotham"/>
              </a:rPr>
              <a:t>Tænk </a:t>
            </a:r>
            <a:r>
              <a:rPr dirty="0" sz="1200">
                <a:latin typeface="Gotham"/>
                <a:cs typeface="Gotham"/>
              </a:rPr>
              <a:t>i </a:t>
            </a:r>
            <a:r>
              <a:rPr dirty="0" sz="1200" spc="-10">
                <a:latin typeface="Gotham"/>
                <a:cs typeface="Gotham"/>
              </a:rPr>
              <a:t>farverigt </a:t>
            </a:r>
            <a:r>
              <a:rPr dirty="0" sz="1200" spc="-5">
                <a:latin typeface="Gotham"/>
                <a:cs typeface="Gotham"/>
              </a:rPr>
              <a:t>kunsthåndværk </a:t>
            </a:r>
            <a:r>
              <a:rPr dirty="0" sz="1200">
                <a:latin typeface="Gotham"/>
                <a:cs typeface="Gotham"/>
              </a:rPr>
              <a:t>med et </a:t>
            </a:r>
            <a:r>
              <a:rPr dirty="0" sz="1200" spc="-10">
                <a:latin typeface="Gotham"/>
                <a:cs typeface="Gotham"/>
              </a:rPr>
              <a:t>hjemmelavet  </a:t>
            </a:r>
            <a:r>
              <a:rPr dirty="0" sz="1200">
                <a:latin typeface="Gotham"/>
                <a:cs typeface="Gotham"/>
              </a:rPr>
              <a:t>og kitschet udtryk, der </a:t>
            </a:r>
            <a:r>
              <a:rPr dirty="0" sz="1200" spc="-15">
                <a:latin typeface="Gotham"/>
                <a:cs typeface="Gotham"/>
              </a:rPr>
              <a:t>ved </a:t>
            </a:r>
            <a:r>
              <a:rPr dirty="0" sz="1200" spc="-5">
                <a:latin typeface="Gotham"/>
                <a:cs typeface="Gotham"/>
              </a:rPr>
              <a:t>at hylde </a:t>
            </a:r>
            <a:r>
              <a:rPr dirty="0" sz="1200" spc="-15">
                <a:latin typeface="Gotham"/>
                <a:cs typeface="Gotham"/>
              </a:rPr>
              <a:t>excentrisk </a:t>
            </a:r>
            <a:r>
              <a:rPr dirty="0" sz="1200" spc="-5">
                <a:latin typeface="Gotham"/>
                <a:cs typeface="Gotham"/>
              </a:rPr>
              <a:t>form  </a:t>
            </a:r>
            <a:r>
              <a:rPr dirty="0" sz="1200">
                <a:latin typeface="Gotham"/>
                <a:cs typeface="Gotham"/>
              </a:rPr>
              <a:t>og emotionel </a:t>
            </a:r>
            <a:r>
              <a:rPr dirty="0" sz="1200" spc="-15">
                <a:latin typeface="Gotham"/>
                <a:cs typeface="Gotham"/>
              </a:rPr>
              <a:t>værdi </a:t>
            </a:r>
            <a:r>
              <a:rPr dirty="0" sz="1200" spc="-10">
                <a:latin typeface="Gotham"/>
                <a:cs typeface="Gotham"/>
              </a:rPr>
              <a:t>fremfor </a:t>
            </a:r>
            <a:r>
              <a:rPr dirty="0" sz="1200" spc="-5">
                <a:latin typeface="Gotham"/>
                <a:cs typeface="Gotham"/>
              </a:rPr>
              <a:t>funktion </a:t>
            </a:r>
            <a:r>
              <a:rPr dirty="0" sz="1200" spc="-10">
                <a:latin typeface="Gotham"/>
                <a:cs typeface="Gotham"/>
              </a:rPr>
              <a:t>nyfortolker </a:t>
            </a:r>
            <a:r>
              <a:rPr dirty="0" sz="1200">
                <a:latin typeface="Gotham"/>
                <a:cs typeface="Gotham"/>
              </a:rPr>
              <a:t>det  </a:t>
            </a:r>
            <a:r>
              <a:rPr dirty="0" sz="1200" spc="-5">
                <a:latin typeface="Gotham"/>
                <a:cs typeface="Gotham"/>
              </a:rPr>
              <a:t>populære </a:t>
            </a:r>
            <a:r>
              <a:rPr dirty="0" sz="1200" spc="-10">
                <a:latin typeface="Gotham"/>
                <a:cs typeface="Gotham"/>
              </a:rPr>
              <a:t>skandinaviske</a:t>
            </a:r>
            <a:r>
              <a:rPr dirty="0" sz="1200">
                <a:latin typeface="Gotham"/>
                <a:cs typeface="Gotham"/>
              </a:rPr>
              <a:t> dna.</a:t>
            </a:r>
            <a:endParaRPr sz="1200">
              <a:latin typeface="Gotham"/>
              <a:cs typeface="Gotham"/>
            </a:endParaRPr>
          </a:p>
          <a:p>
            <a:pPr marL="372110" marR="5080">
              <a:lnSpc>
                <a:spcPct val="118100"/>
              </a:lnSpc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Think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along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the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lines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of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colourful crafts with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home-  made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kitsch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expression,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which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reinterpret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the  popular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Scandinavian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DNA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by paying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homage to 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eccentric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form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emotional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value instead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of</a:t>
            </a:r>
            <a:r>
              <a:rPr dirty="0" sz="1200" spc="-8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function.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38495" y="7342788"/>
            <a:ext cx="3901495" cy="2665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689" y="5433745"/>
            <a:ext cx="2325128" cy="3489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9999" y="1872002"/>
            <a:ext cx="2326495" cy="3489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38487" y="1872002"/>
            <a:ext cx="3901503" cy="539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99986" y="5200846"/>
            <a:ext cx="5988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Renee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Verhoeven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9986" y="8762587"/>
            <a:ext cx="5080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Bari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Ziperstein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97771" y="7109885"/>
            <a:ext cx="3702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Art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School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97771" y="9847065"/>
            <a:ext cx="40703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Hilary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Lloyd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7297" y="10397703"/>
            <a:ext cx="1689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143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420386" y="10397703"/>
            <a:ext cx="1727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144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010" cy="10692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399645" y="6237409"/>
            <a:ext cx="8694420" cy="18103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68455"/>
              </a:lnSpc>
            </a:pPr>
            <a:r>
              <a:rPr dirty="0" sz="64300" spc="-33490">
                <a:solidFill>
                  <a:srgbClr val="FFFFFF"/>
                </a:solidFill>
                <a:latin typeface="Gotham Light"/>
                <a:cs typeface="Gotham Light"/>
              </a:rPr>
              <a:t>4</a:t>
            </a:r>
            <a:r>
              <a:rPr dirty="0" sz="1800" spc="360" b="1">
                <a:solidFill>
                  <a:srgbClr val="FFFFFF"/>
                </a:solidFill>
                <a:latin typeface="Gotham"/>
                <a:cs typeface="Gotham"/>
              </a:rPr>
              <a:t>TH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E</a:t>
            </a:r>
            <a:r>
              <a:rPr dirty="0" sz="1800" spc="-18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8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531972" y="4847292"/>
            <a:ext cx="278765" cy="13017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140"/>
              </a:lnSpc>
            </a:pPr>
            <a:r>
              <a:rPr dirty="0" sz="1800" spc="285" b="1">
                <a:solidFill>
                  <a:srgbClr val="FFFFFF"/>
                </a:solidFill>
                <a:latin typeface="Gotham"/>
                <a:cs typeface="Gotham"/>
              </a:rPr>
              <a:t>PURIS</a:t>
            </a:r>
            <a:r>
              <a:rPr dirty="0" sz="1800" spc="-25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T</a:t>
            </a:r>
            <a:r>
              <a:rPr dirty="0" sz="1800" spc="-24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S</a:t>
            </a:r>
            <a:endParaRPr sz="18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3299" y="10320804"/>
            <a:ext cx="4622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Christian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Lue</a:t>
            </a:r>
            <a:endParaRPr sz="6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7298" y="1780278"/>
            <a:ext cx="2472690" cy="60769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400" spc="140" b="1">
                <a:solidFill>
                  <a:srgbClr val="9D9D9C"/>
                </a:solidFill>
                <a:latin typeface="Gotham"/>
                <a:cs typeface="Gotham"/>
              </a:rPr>
              <a:t>04</a:t>
            </a:r>
            <a:r>
              <a:rPr dirty="0" sz="1400" spc="-140" b="1">
                <a:solidFill>
                  <a:srgbClr val="9D9D9C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tabLst>
                <a:tab pos="900430" algn="l"/>
              </a:tabLst>
            </a:pPr>
            <a:r>
              <a:rPr dirty="0" sz="2200" spc="290" b="1">
                <a:latin typeface="Gotham"/>
                <a:cs typeface="Gotham"/>
              </a:rPr>
              <a:t>THE	</a:t>
            </a:r>
            <a:r>
              <a:rPr dirty="0" sz="2200" spc="350" b="1">
                <a:latin typeface="Gotham"/>
                <a:cs typeface="Gotham"/>
              </a:rPr>
              <a:t>PURIS</a:t>
            </a:r>
            <a:r>
              <a:rPr dirty="0" sz="2200" spc="-295" b="1">
                <a:latin typeface="Gotham"/>
                <a:cs typeface="Gotham"/>
              </a:rPr>
              <a:t> </a:t>
            </a:r>
            <a:r>
              <a:rPr dirty="0" sz="2200" b="1">
                <a:latin typeface="Gotham"/>
                <a:cs typeface="Gotham"/>
              </a:rPr>
              <a:t>T</a:t>
            </a:r>
            <a:r>
              <a:rPr dirty="0" sz="2200" spc="-295" b="1">
                <a:latin typeface="Gotham"/>
                <a:cs typeface="Gotham"/>
              </a:rPr>
              <a:t> </a:t>
            </a:r>
            <a:r>
              <a:rPr dirty="0" sz="2200" b="1">
                <a:latin typeface="Gotham"/>
                <a:cs typeface="Gotham"/>
              </a:rPr>
              <a:t>S</a:t>
            </a:r>
            <a:endParaRPr sz="22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301" y="3060613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viden,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det meste stammer fra </a:t>
            </a:r>
            <a:r>
              <a:rPr dirty="0" sz="900">
                <a:latin typeface="Barlow"/>
                <a:cs typeface="Barlow"/>
              </a:rPr>
              <a:t>sund </a:t>
            </a:r>
            <a:r>
              <a:rPr dirty="0" sz="900" spc="-10">
                <a:latin typeface="Barlow"/>
                <a:cs typeface="Barlow"/>
              </a:rPr>
              <a:t>fornuft </a:t>
            </a:r>
            <a:r>
              <a:rPr dirty="0" sz="900">
                <a:latin typeface="Barlow"/>
                <a:cs typeface="Barlow"/>
              </a:rPr>
              <a:t>og  </a:t>
            </a:r>
            <a:r>
              <a:rPr dirty="0" sz="900" spc="-5">
                <a:latin typeface="Barlow"/>
                <a:cs typeface="Barlow"/>
              </a:rPr>
              <a:t>beviselige fakta, stiller Puristerne </a:t>
            </a:r>
            <a:r>
              <a:rPr dirty="0" sz="900">
                <a:latin typeface="Barlow"/>
                <a:cs typeface="Barlow"/>
              </a:rPr>
              <a:t>sig </a:t>
            </a:r>
            <a:r>
              <a:rPr dirty="0" sz="900" spc="-5">
                <a:latin typeface="Barlow"/>
                <a:cs typeface="Barlow"/>
              </a:rPr>
              <a:t>kritiske </a:t>
            </a:r>
            <a:r>
              <a:rPr dirty="0" sz="900" spc="-10">
                <a:latin typeface="Barlow"/>
                <a:cs typeface="Barlow"/>
              </a:rPr>
              <a:t>over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10">
                <a:latin typeface="Barlow"/>
                <a:cs typeface="Barlow"/>
              </a:rPr>
              <a:t>fake  news, </a:t>
            </a:r>
            <a:r>
              <a:rPr dirty="0" sz="900" spc="-5">
                <a:latin typeface="Barlow"/>
                <a:cs typeface="Barlow"/>
              </a:rPr>
              <a:t>døgnfluetrends, greenwashing </a:t>
            </a:r>
            <a:r>
              <a:rPr dirty="0" sz="900">
                <a:latin typeface="Barlow"/>
                <a:cs typeface="Barlow"/>
              </a:rPr>
              <a:t>og spontane </a:t>
            </a:r>
            <a:r>
              <a:rPr dirty="0" sz="900" spc="-5">
                <a:latin typeface="Barlow"/>
                <a:cs typeface="Barlow"/>
              </a:rPr>
              <a:t>politiske  bevægelser. </a:t>
            </a:r>
            <a:r>
              <a:rPr dirty="0" sz="900">
                <a:latin typeface="Barlow"/>
                <a:cs typeface="Barlow"/>
              </a:rPr>
              <a:t>Med en </a:t>
            </a:r>
            <a:r>
              <a:rPr dirty="0" sz="900" spc="-5">
                <a:latin typeface="Barlow"/>
                <a:cs typeface="Barlow"/>
              </a:rPr>
              <a:t>tilbageholdenhed </a:t>
            </a:r>
            <a:r>
              <a:rPr dirty="0" sz="900" spc="-10">
                <a:latin typeface="Barlow"/>
                <a:cs typeface="Barlow"/>
              </a:rPr>
              <a:t>over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fremtidens  progressive </a:t>
            </a:r>
            <a:r>
              <a:rPr dirty="0" sz="900">
                <a:latin typeface="Barlow"/>
                <a:cs typeface="Barlow"/>
              </a:rPr>
              <a:t>udvikling vælger de i </a:t>
            </a:r>
            <a:r>
              <a:rPr dirty="0" sz="900" spc="-5">
                <a:latin typeface="Barlow"/>
                <a:cs typeface="Barlow"/>
              </a:rPr>
              <a:t>stedet at opretholde  status </a:t>
            </a:r>
            <a:r>
              <a:rPr dirty="0" sz="900">
                <a:latin typeface="Barlow"/>
                <a:cs typeface="Barlow"/>
              </a:rPr>
              <a:t>quo og finde mening i </a:t>
            </a:r>
            <a:r>
              <a:rPr dirty="0" sz="900" spc="-5">
                <a:latin typeface="Barlow"/>
                <a:cs typeface="Barlow"/>
              </a:rPr>
              <a:t>fortidens </a:t>
            </a:r>
            <a:r>
              <a:rPr dirty="0" sz="900">
                <a:latin typeface="Barlow"/>
                <a:cs typeface="Barlow"/>
              </a:rPr>
              <a:t>og nutidens </a:t>
            </a:r>
            <a:r>
              <a:rPr dirty="0" sz="900" spc="-5">
                <a:latin typeface="Barlow"/>
                <a:cs typeface="Barlow"/>
              </a:rPr>
              <a:t>normer, 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5">
                <a:latin typeface="Barlow"/>
                <a:cs typeface="Barlow"/>
              </a:rPr>
              <a:t>stilrenhed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enkelthed giver </a:t>
            </a:r>
            <a:r>
              <a:rPr dirty="0" sz="900">
                <a:latin typeface="Barlow"/>
                <a:cs typeface="Barlow"/>
              </a:rPr>
              <a:t>plads til </a:t>
            </a:r>
            <a:r>
              <a:rPr dirty="0" sz="900" spc="-10">
                <a:latin typeface="Barlow"/>
                <a:cs typeface="Barlow"/>
              </a:rPr>
              <a:t>fordybelse </a:t>
            </a:r>
            <a:r>
              <a:rPr dirty="0" sz="900">
                <a:latin typeface="Barlow"/>
                <a:cs typeface="Barlow"/>
              </a:rPr>
              <a:t>og  grundig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omtanke.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301" y="4661155"/>
            <a:ext cx="29419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5">
                <a:latin typeface="Barlow"/>
                <a:cs typeface="Barlow"/>
              </a:rPr>
              <a:t>Puristerne </a:t>
            </a:r>
            <a:r>
              <a:rPr dirty="0" sz="900" spc="-10">
                <a:latin typeface="Barlow"/>
                <a:cs typeface="Barlow"/>
              </a:rPr>
              <a:t>drømmer </a:t>
            </a:r>
            <a:r>
              <a:rPr dirty="0" sz="900" spc="-5">
                <a:latin typeface="Barlow"/>
                <a:cs typeface="Barlow"/>
              </a:rPr>
              <a:t>om </a:t>
            </a:r>
            <a:r>
              <a:rPr dirty="0" sz="900" spc="-10">
                <a:latin typeface="Barlow"/>
                <a:cs typeface="Barlow"/>
              </a:rPr>
              <a:t>et simplere moderne liv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omgiver  </a:t>
            </a:r>
            <a:r>
              <a:rPr dirty="0" sz="900" spc="-10">
                <a:latin typeface="Barlow"/>
                <a:cs typeface="Barlow"/>
              </a:rPr>
              <a:t>sig med nøje </a:t>
            </a:r>
            <a:r>
              <a:rPr dirty="0" sz="900" spc="-15">
                <a:latin typeface="Barlow"/>
                <a:cs typeface="Barlow"/>
              </a:rPr>
              <a:t>udvalgte produkter, </a:t>
            </a:r>
            <a:r>
              <a:rPr dirty="0" sz="900" spc="-10">
                <a:latin typeface="Barlow"/>
                <a:cs typeface="Barlow"/>
              </a:rPr>
              <a:t>der har et </a:t>
            </a:r>
            <a:r>
              <a:rPr dirty="0" sz="900" spc="-15">
                <a:latin typeface="Barlow"/>
                <a:cs typeface="Barlow"/>
              </a:rPr>
              <a:t>enkelt, </a:t>
            </a:r>
            <a:r>
              <a:rPr dirty="0" sz="900" spc="-10">
                <a:latin typeface="Barlow"/>
                <a:cs typeface="Barlow"/>
              </a:rPr>
              <a:t>grafisk og  </a:t>
            </a:r>
            <a:r>
              <a:rPr dirty="0" sz="900" spc="-15">
                <a:latin typeface="Barlow"/>
                <a:cs typeface="Barlow"/>
              </a:rPr>
              <a:t>arkitektonisk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udtryk.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stedet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25">
                <a:latin typeface="Barlow"/>
                <a:cs typeface="Barlow"/>
              </a:rPr>
              <a:t>for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at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have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en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masse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ting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opma-  </a:t>
            </a:r>
            <a:r>
              <a:rPr dirty="0" sz="900" spc="-15">
                <a:latin typeface="Barlow"/>
                <a:cs typeface="Barlow"/>
              </a:rPr>
              <a:t>gasineret </a:t>
            </a:r>
            <a:r>
              <a:rPr dirty="0" sz="900" spc="-10">
                <a:latin typeface="Barlow"/>
                <a:cs typeface="Barlow"/>
              </a:rPr>
              <a:t>omkring sig, </a:t>
            </a:r>
            <a:r>
              <a:rPr dirty="0" sz="900" spc="-15">
                <a:latin typeface="Barlow"/>
                <a:cs typeface="Barlow"/>
              </a:rPr>
              <a:t>fokuserer </a:t>
            </a:r>
            <a:r>
              <a:rPr dirty="0" sz="900" spc="-5">
                <a:latin typeface="Barlow"/>
                <a:cs typeface="Barlow"/>
              </a:rPr>
              <a:t>de på </a:t>
            </a:r>
            <a:r>
              <a:rPr dirty="0" sz="900" spc="-15">
                <a:latin typeface="Barlow"/>
                <a:cs typeface="Barlow"/>
              </a:rPr>
              <a:t>simple, </a:t>
            </a:r>
            <a:r>
              <a:rPr dirty="0" sz="900" spc="-10">
                <a:latin typeface="Barlow"/>
                <a:cs typeface="Barlow"/>
              </a:rPr>
              <a:t>funktionelle  </a:t>
            </a:r>
            <a:r>
              <a:rPr dirty="0" sz="900" spc="-15">
                <a:latin typeface="Barlow"/>
                <a:cs typeface="Barlow"/>
              </a:rPr>
              <a:t>designløsninger, </a:t>
            </a:r>
            <a:r>
              <a:rPr dirty="0" sz="900" spc="-10">
                <a:latin typeface="Barlow"/>
                <a:cs typeface="Barlow"/>
              </a:rPr>
              <a:t>godt håndværk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kvalitetsrige materialer,  </a:t>
            </a:r>
            <a:r>
              <a:rPr dirty="0" sz="900" spc="-10">
                <a:latin typeface="Barlow"/>
                <a:cs typeface="Barlow"/>
              </a:rPr>
              <a:t>som </a:t>
            </a:r>
            <a:r>
              <a:rPr dirty="0" sz="900" spc="-15">
                <a:latin typeface="Barlow"/>
                <a:cs typeface="Barlow"/>
              </a:rPr>
              <a:t>afspejler </a:t>
            </a:r>
            <a:r>
              <a:rPr dirty="0" sz="900" spc="-5">
                <a:latin typeface="Barlow"/>
                <a:cs typeface="Barlow"/>
              </a:rPr>
              <a:t>en </a:t>
            </a:r>
            <a:r>
              <a:rPr dirty="0" sz="900" spc="-25">
                <a:latin typeface="Barlow"/>
                <a:cs typeface="Barlow"/>
              </a:rPr>
              <a:t>ny, </a:t>
            </a:r>
            <a:r>
              <a:rPr dirty="0" sz="900" spc="-10">
                <a:latin typeface="Barlow"/>
                <a:cs typeface="Barlow"/>
              </a:rPr>
              <a:t>eksklusiv luksuskultur med </a:t>
            </a:r>
            <a:r>
              <a:rPr dirty="0" sz="900" spc="-15">
                <a:latin typeface="Barlow"/>
                <a:cs typeface="Barlow"/>
              </a:rPr>
              <a:t>overskud </a:t>
            </a:r>
            <a:r>
              <a:rPr dirty="0" sz="900" spc="-10">
                <a:latin typeface="Barlow"/>
                <a:cs typeface="Barlow"/>
              </a:rPr>
              <a:t>og  </a:t>
            </a:r>
            <a:r>
              <a:rPr dirty="0" sz="900" spc="-15">
                <a:latin typeface="Barlow"/>
                <a:cs typeface="Barlow"/>
              </a:rPr>
              <a:t>livskvalitet.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01" y="6083846"/>
            <a:ext cx="2941955" cy="1804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>
                <a:latin typeface="Barlow"/>
                <a:cs typeface="Barlow"/>
              </a:rPr>
              <a:t>Hjemmet </a:t>
            </a:r>
            <a:r>
              <a:rPr dirty="0" sz="900" spc="-15">
                <a:latin typeface="Barlow"/>
                <a:cs typeface="Barlow"/>
              </a:rPr>
              <a:t>dyrkes </a:t>
            </a:r>
            <a:r>
              <a:rPr dirty="0" sz="900" spc="-10">
                <a:latin typeface="Barlow"/>
                <a:cs typeface="Barlow"/>
              </a:rPr>
              <a:t>som et </a:t>
            </a:r>
            <a:r>
              <a:rPr dirty="0" sz="900" spc="-15">
                <a:latin typeface="Barlow"/>
                <a:cs typeface="Barlow"/>
              </a:rPr>
              <a:t>fristed </a:t>
            </a:r>
            <a:r>
              <a:rPr dirty="0" sz="900" spc="-5">
                <a:latin typeface="Barlow"/>
                <a:cs typeface="Barlow"/>
              </a:rPr>
              <a:t>og er </a:t>
            </a:r>
            <a:r>
              <a:rPr dirty="0" sz="900" spc="-20">
                <a:latin typeface="Barlow"/>
                <a:cs typeface="Barlow"/>
              </a:rPr>
              <a:t>støvsuget </a:t>
            </a:r>
            <a:r>
              <a:rPr dirty="0" sz="900" spc="-25">
                <a:latin typeface="Barlow"/>
                <a:cs typeface="Barlow"/>
              </a:rPr>
              <a:t>for </a:t>
            </a:r>
            <a:r>
              <a:rPr dirty="0" sz="900" spc="-15">
                <a:latin typeface="Barlow"/>
                <a:cs typeface="Barlow"/>
              </a:rPr>
              <a:t>unødven-  </a:t>
            </a:r>
            <a:r>
              <a:rPr dirty="0" sz="900" spc="-10">
                <a:latin typeface="Barlow"/>
                <a:cs typeface="Barlow"/>
              </a:rPr>
              <a:t>dige ting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20">
                <a:latin typeface="Barlow"/>
                <a:cs typeface="Barlow"/>
              </a:rPr>
              <a:t>stressfaktorer, </a:t>
            </a:r>
            <a:r>
              <a:rPr dirty="0" sz="900" spc="-10">
                <a:latin typeface="Barlow"/>
                <a:cs typeface="Barlow"/>
              </a:rPr>
              <a:t>som </a:t>
            </a:r>
            <a:r>
              <a:rPr dirty="0" sz="900" spc="-15">
                <a:latin typeface="Barlow"/>
                <a:cs typeface="Barlow"/>
              </a:rPr>
              <a:t>forhindrer Puristerne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10">
                <a:latin typeface="Barlow"/>
                <a:cs typeface="Barlow"/>
              </a:rPr>
              <a:t>at  </a:t>
            </a:r>
            <a:r>
              <a:rPr dirty="0" sz="900" spc="-15">
                <a:latin typeface="Barlow"/>
                <a:cs typeface="Barlow"/>
              </a:rPr>
              <a:t>nyde </a:t>
            </a:r>
            <a:r>
              <a:rPr dirty="0" sz="900" spc="-5">
                <a:latin typeface="Barlow"/>
                <a:cs typeface="Barlow"/>
              </a:rPr>
              <a:t>de </a:t>
            </a:r>
            <a:r>
              <a:rPr dirty="0" sz="900" spc="-10">
                <a:latin typeface="Barlow"/>
                <a:cs typeface="Barlow"/>
              </a:rPr>
              <a:t>gode </a:t>
            </a:r>
            <a:r>
              <a:rPr dirty="0" sz="900" spc="-15">
                <a:latin typeface="Barlow"/>
                <a:cs typeface="Barlow"/>
              </a:rPr>
              <a:t>øjeblikke. </a:t>
            </a:r>
            <a:r>
              <a:rPr dirty="0" sz="900" spc="-10">
                <a:latin typeface="Barlow"/>
                <a:cs typeface="Barlow"/>
              </a:rPr>
              <a:t>Med </a:t>
            </a:r>
            <a:r>
              <a:rPr dirty="0" sz="900" spc="-20">
                <a:latin typeface="Barlow"/>
                <a:cs typeface="Barlow"/>
              </a:rPr>
              <a:t>fokus </a:t>
            </a:r>
            <a:r>
              <a:rPr dirty="0" sz="900" spc="-5">
                <a:latin typeface="Barlow"/>
                <a:cs typeface="Barlow"/>
              </a:rPr>
              <a:t>på </a:t>
            </a:r>
            <a:r>
              <a:rPr dirty="0" sz="900" spc="-15">
                <a:latin typeface="Barlow"/>
                <a:cs typeface="Barlow"/>
              </a:rPr>
              <a:t>ro, </a:t>
            </a:r>
            <a:r>
              <a:rPr dirty="0" sz="900" spc="-10">
                <a:latin typeface="Barlow"/>
                <a:cs typeface="Barlow"/>
              </a:rPr>
              <a:t>nemhed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visuel  lindring </a:t>
            </a:r>
            <a:r>
              <a:rPr dirty="0" sz="900" spc="-15">
                <a:latin typeface="Barlow"/>
                <a:cs typeface="Barlow"/>
              </a:rPr>
              <a:t>eksperimenterer </a:t>
            </a:r>
            <a:r>
              <a:rPr dirty="0" sz="900" spc="-5">
                <a:latin typeface="Barlow"/>
                <a:cs typeface="Barlow"/>
              </a:rPr>
              <a:t>de </a:t>
            </a:r>
            <a:r>
              <a:rPr dirty="0" sz="900" spc="-10">
                <a:latin typeface="Barlow"/>
                <a:cs typeface="Barlow"/>
              </a:rPr>
              <a:t>dog stadig med </a:t>
            </a:r>
            <a:r>
              <a:rPr dirty="0" sz="900" spc="-15">
                <a:latin typeface="Barlow"/>
                <a:cs typeface="Barlow"/>
              </a:rPr>
              <a:t>nye teknikker 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formsprog, </a:t>
            </a:r>
            <a:r>
              <a:rPr dirty="0" sz="900" spc="-10">
                <a:latin typeface="Barlow"/>
                <a:cs typeface="Barlow"/>
              </a:rPr>
              <a:t>som </a:t>
            </a:r>
            <a:r>
              <a:rPr dirty="0" sz="900" spc="-15">
                <a:latin typeface="Barlow"/>
                <a:cs typeface="Barlow"/>
              </a:rPr>
              <a:t>aktiverer negative </a:t>
            </a:r>
            <a:r>
              <a:rPr dirty="0" sz="900" spc="-10">
                <a:latin typeface="Barlow"/>
                <a:cs typeface="Barlow"/>
              </a:rPr>
              <a:t>rum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20">
                <a:latin typeface="Barlow"/>
                <a:cs typeface="Barlow"/>
              </a:rPr>
              <a:t>udforsker  </a:t>
            </a:r>
            <a:r>
              <a:rPr dirty="0" sz="900" spc="-10">
                <a:latin typeface="Barlow"/>
                <a:cs typeface="Barlow"/>
              </a:rPr>
              <a:t>det enkle designsprog. </a:t>
            </a:r>
            <a:r>
              <a:rPr dirty="0" sz="900" spc="-15">
                <a:latin typeface="Barlow"/>
                <a:cs typeface="Barlow"/>
              </a:rPr>
              <a:t>Skræddersyede silhuetter, smukke  detaljer, </a:t>
            </a:r>
            <a:r>
              <a:rPr dirty="0" sz="900" spc="-10">
                <a:latin typeface="Barlow"/>
                <a:cs typeface="Barlow"/>
              </a:rPr>
              <a:t>beroligende farver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sanselige </a:t>
            </a:r>
            <a:r>
              <a:rPr dirty="0" sz="900" spc="-15">
                <a:latin typeface="Barlow"/>
                <a:cs typeface="Barlow"/>
              </a:rPr>
              <a:t>teksturer afspejler  </a:t>
            </a:r>
            <a:r>
              <a:rPr dirty="0" sz="900" spc="-10">
                <a:latin typeface="Barlow"/>
                <a:cs typeface="Barlow"/>
              </a:rPr>
              <a:t>det langsommelige </a:t>
            </a:r>
            <a:r>
              <a:rPr dirty="0" sz="900" spc="-5">
                <a:latin typeface="Barlow"/>
                <a:cs typeface="Barlow"/>
              </a:rPr>
              <a:t>udtryk, </a:t>
            </a:r>
            <a:r>
              <a:rPr dirty="0" sz="900" spc="-15">
                <a:latin typeface="Barlow"/>
                <a:cs typeface="Barlow"/>
              </a:rPr>
              <a:t>hvor klassiske, </a:t>
            </a:r>
            <a:r>
              <a:rPr dirty="0" sz="900" spc="-10">
                <a:latin typeface="Barlow"/>
                <a:cs typeface="Barlow"/>
              </a:rPr>
              <a:t>rene </a:t>
            </a:r>
            <a:r>
              <a:rPr dirty="0" sz="900" spc="-15">
                <a:latin typeface="Barlow"/>
                <a:cs typeface="Barlow"/>
              </a:rPr>
              <a:t>naturmate-  rialer, </a:t>
            </a:r>
            <a:r>
              <a:rPr dirty="0" sz="900" spc="-10">
                <a:latin typeface="Barlow"/>
                <a:cs typeface="Barlow"/>
              </a:rPr>
              <a:t>oprindelige håndværk </a:t>
            </a:r>
            <a:r>
              <a:rPr dirty="0" sz="900" spc="-5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bløde, geometriske </a:t>
            </a:r>
            <a:r>
              <a:rPr dirty="0" sz="900" spc="-20">
                <a:latin typeface="Barlow"/>
                <a:cs typeface="Barlow"/>
              </a:rPr>
              <a:t>form-  </a:t>
            </a:r>
            <a:r>
              <a:rPr dirty="0" sz="900" spc="-10">
                <a:latin typeface="Barlow"/>
                <a:cs typeface="Barlow"/>
              </a:rPr>
              <a:t>sprog skaber </a:t>
            </a:r>
            <a:r>
              <a:rPr dirty="0" sz="900" spc="-15">
                <a:latin typeface="Barlow"/>
                <a:cs typeface="Barlow"/>
              </a:rPr>
              <a:t>simplicitet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en </a:t>
            </a:r>
            <a:r>
              <a:rPr dirty="0" sz="900" spc="-15">
                <a:latin typeface="Barlow"/>
                <a:cs typeface="Barlow"/>
              </a:rPr>
              <a:t>kaotisk</a:t>
            </a:r>
            <a:r>
              <a:rPr dirty="0" sz="900" spc="-85">
                <a:latin typeface="Barlow"/>
                <a:cs typeface="Barlow"/>
              </a:rPr>
              <a:t> </a:t>
            </a:r>
            <a:r>
              <a:rPr dirty="0" sz="900" spc="-15">
                <a:latin typeface="Barlow"/>
                <a:cs typeface="Barlow"/>
              </a:rPr>
              <a:t>verden.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301" y="8040092"/>
            <a:ext cx="2941955" cy="1626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Med en </a:t>
            </a:r>
            <a:r>
              <a:rPr dirty="0" sz="900" spc="-10">
                <a:latin typeface="Barlow"/>
                <a:cs typeface="Barlow"/>
              </a:rPr>
              <a:t>afdæmpet </a:t>
            </a:r>
            <a:r>
              <a:rPr dirty="0" sz="900">
                <a:latin typeface="Barlow"/>
                <a:cs typeface="Barlow"/>
              </a:rPr>
              <a:t>og selektiv tilgang til </a:t>
            </a:r>
            <a:r>
              <a:rPr dirty="0" sz="900" spc="-5">
                <a:latin typeface="Barlow"/>
                <a:cs typeface="Barlow"/>
              </a:rPr>
              <a:t>luksus,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5">
                <a:latin typeface="Barlow"/>
                <a:cs typeface="Barlow"/>
              </a:rPr>
              <a:t>‘less </a:t>
            </a:r>
            <a:r>
              <a:rPr dirty="0" sz="900">
                <a:latin typeface="Barlow"/>
                <a:cs typeface="Barlow"/>
              </a:rPr>
              <a:t>is  </a:t>
            </a:r>
            <a:r>
              <a:rPr dirty="0" sz="900" spc="-5">
                <a:latin typeface="Barlow"/>
                <a:cs typeface="Barlow"/>
              </a:rPr>
              <a:t>more’,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5">
                <a:latin typeface="Barlow"/>
                <a:cs typeface="Barlow"/>
              </a:rPr>
              <a:t>kvalitet prioriteres </a:t>
            </a:r>
            <a:r>
              <a:rPr dirty="0" sz="900" spc="-10">
                <a:latin typeface="Barlow"/>
                <a:cs typeface="Barlow"/>
              </a:rPr>
              <a:t>fremfor </a:t>
            </a:r>
            <a:r>
              <a:rPr dirty="0" sz="900" spc="-5">
                <a:latin typeface="Barlow"/>
                <a:cs typeface="Barlow"/>
              </a:rPr>
              <a:t>kvantitet, værd-  sætter Puristerne det </a:t>
            </a:r>
            <a:r>
              <a:rPr dirty="0" sz="900" spc="-10">
                <a:latin typeface="Barlow"/>
                <a:cs typeface="Barlow"/>
              </a:rPr>
              <a:t>velkendte, </a:t>
            </a:r>
            <a:r>
              <a:rPr dirty="0" sz="900" spc="-5">
                <a:latin typeface="Barlow"/>
                <a:cs typeface="Barlow"/>
              </a:rPr>
              <a:t>relaterbare </a:t>
            </a:r>
            <a:r>
              <a:rPr dirty="0" sz="900">
                <a:latin typeface="Barlow"/>
                <a:cs typeface="Barlow"/>
              </a:rPr>
              <a:t>og specifikt  </a:t>
            </a:r>
            <a:r>
              <a:rPr dirty="0" sz="900" spc="-5">
                <a:latin typeface="Barlow"/>
                <a:cs typeface="Barlow"/>
              </a:rPr>
              <a:t>udvalgte, </a:t>
            </a:r>
            <a:r>
              <a:rPr dirty="0" sz="900">
                <a:latin typeface="Barlow"/>
                <a:cs typeface="Barlow"/>
              </a:rPr>
              <a:t>som emmer </a:t>
            </a:r>
            <a:r>
              <a:rPr dirty="0" sz="900" spc="-5">
                <a:latin typeface="Barlow"/>
                <a:cs typeface="Barlow"/>
              </a:rPr>
              <a:t>af autenticitet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0">
                <a:latin typeface="Barlow"/>
                <a:cs typeface="Barlow"/>
              </a:rPr>
              <a:t>overskud. </a:t>
            </a:r>
            <a:r>
              <a:rPr dirty="0" sz="900">
                <a:latin typeface="Barlow"/>
                <a:cs typeface="Barlow"/>
              </a:rPr>
              <a:t>De søger  </a:t>
            </a:r>
            <a:r>
              <a:rPr dirty="0" sz="900" spc="-10">
                <a:latin typeface="Barlow"/>
                <a:cs typeface="Barlow"/>
              </a:rPr>
              <a:t>derfor </a:t>
            </a:r>
            <a:r>
              <a:rPr dirty="0" sz="900">
                <a:latin typeface="Barlow"/>
                <a:cs typeface="Barlow"/>
              </a:rPr>
              <a:t>design og </a:t>
            </a:r>
            <a:r>
              <a:rPr dirty="0" sz="900" spc="-5">
                <a:latin typeface="Barlow"/>
                <a:cs typeface="Barlow"/>
              </a:rPr>
              <a:t>shoppingoplevelser, </a:t>
            </a:r>
            <a:r>
              <a:rPr dirty="0" sz="900">
                <a:latin typeface="Barlow"/>
                <a:cs typeface="Barlow"/>
              </a:rPr>
              <a:t>der frigør </a:t>
            </a:r>
            <a:r>
              <a:rPr dirty="0" sz="900" spc="-5">
                <a:latin typeface="Barlow"/>
                <a:cs typeface="Barlow"/>
              </a:rPr>
              <a:t>værdifuld  </a:t>
            </a:r>
            <a:r>
              <a:rPr dirty="0" sz="900">
                <a:latin typeface="Barlow"/>
                <a:cs typeface="Barlow"/>
              </a:rPr>
              <a:t>tid og gør </a:t>
            </a:r>
            <a:r>
              <a:rPr dirty="0" sz="900" spc="-5">
                <a:latin typeface="Barlow"/>
                <a:cs typeface="Barlow"/>
              </a:rPr>
              <a:t>hverdagen </a:t>
            </a:r>
            <a:r>
              <a:rPr dirty="0" sz="900" spc="-10">
                <a:latin typeface="Barlow"/>
                <a:cs typeface="Barlow"/>
              </a:rPr>
              <a:t>lettere. Derfor </a:t>
            </a:r>
            <a:r>
              <a:rPr dirty="0" sz="900">
                <a:latin typeface="Barlow"/>
                <a:cs typeface="Barlow"/>
              </a:rPr>
              <a:t>søger de </a:t>
            </a:r>
            <a:r>
              <a:rPr dirty="0" sz="900" spc="-5">
                <a:latin typeface="Barlow"/>
                <a:cs typeface="Barlow"/>
              </a:rPr>
              <a:t>et </a:t>
            </a:r>
            <a:r>
              <a:rPr dirty="0" sz="900" spc="-10">
                <a:latin typeface="Barlow"/>
                <a:cs typeface="Barlow"/>
              </a:rPr>
              <a:t>‘ordentligt’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tidløst stilunivers </a:t>
            </a:r>
            <a:r>
              <a:rPr dirty="0" sz="900" spc="-10">
                <a:latin typeface="Barlow"/>
                <a:cs typeface="Barlow"/>
              </a:rPr>
              <a:t>udført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lindrende farvenuancer </a:t>
            </a:r>
            <a:r>
              <a:rPr dirty="0" sz="900">
                <a:latin typeface="Barlow"/>
                <a:cs typeface="Barlow"/>
              </a:rPr>
              <a:t>med  </a:t>
            </a:r>
            <a:r>
              <a:rPr dirty="0" sz="900" spc="-10">
                <a:latin typeface="Barlow"/>
                <a:cs typeface="Barlow"/>
              </a:rPr>
              <a:t>fuld </a:t>
            </a:r>
            <a:r>
              <a:rPr dirty="0" sz="900" spc="-20">
                <a:latin typeface="Barlow"/>
                <a:cs typeface="Barlow"/>
              </a:rPr>
              <a:t>fokus </a:t>
            </a:r>
            <a:r>
              <a:rPr dirty="0" sz="900" spc="-5">
                <a:latin typeface="Barlow"/>
                <a:cs typeface="Barlow"/>
              </a:rPr>
              <a:t>på </a:t>
            </a:r>
            <a:r>
              <a:rPr dirty="0" sz="900" spc="-20">
                <a:latin typeface="Barlow"/>
                <a:cs typeface="Barlow"/>
              </a:rPr>
              <a:t>form, </a:t>
            </a:r>
            <a:r>
              <a:rPr dirty="0" sz="900" spc="-15">
                <a:latin typeface="Barlow"/>
                <a:cs typeface="Barlow"/>
              </a:rPr>
              <a:t>håndværksmæssige detaljer, materialers  </a:t>
            </a:r>
            <a:r>
              <a:rPr dirty="0" sz="900" spc="-5">
                <a:latin typeface="Barlow"/>
                <a:cs typeface="Barlow"/>
              </a:rPr>
              <a:t>renhed </a:t>
            </a:r>
            <a:r>
              <a:rPr dirty="0" sz="900">
                <a:latin typeface="Barlow"/>
                <a:cs typeface="Barlow"/>
              </a:rPr>
              <a:t>og sanselige </a:t>
            </a:r>
            <a:r>
              <a:rPr dirty="0" sz="900" spc="-10">
                <a:latin typeface="Barlow"/>
                <a:cs typeface="Barlow"/>
              </a:rPr>
              <a:t>teksturer.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51267" y="3062097"/>
            <a:ext cx="2941955" cy="144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knowledge,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which mostly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originates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from common sense  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verifiable facts,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Purists are critical of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fake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news,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one-  day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wonder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trends,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greenwashing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spontaneous political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movements.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With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restraint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towards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progressive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development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of the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future, they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choose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instead to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maintain the status quo  and find meaning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norms of the past and present where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pureness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of and simplicity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make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room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contemplation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 thorough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reflection.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51267" y="4662641"/>
            <a:ext cx="29419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Purists dream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more simple modern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surround  themselves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carefully selected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products that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have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sim-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ple,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graphic 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architectonic expression. Instead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of having  plenty of things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stored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around them,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they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focus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on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simple,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functional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design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solutions,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good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craftsmanship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materials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rich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quality,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which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reflect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new,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exclusive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luxury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culture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with  energy and quality of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life.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51267" y="6085333"/>
            <a:ext cx="2941955" cy="1804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home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cultivated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sanctuary and unnecessary things  and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stress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factors,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which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prevent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Purists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from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enjoying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 good moments, are not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be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found.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focus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on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peace,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ease  and visual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relief,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they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do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however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still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experiment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new  techniques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design,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which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activate negative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spaces and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explore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 simple design idiom.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Tailored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silhouettes,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beauti-  ful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details,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calming colours and sensuous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textures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reflect the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slow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expression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where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classic,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clean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natural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materials,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original  craftsmanship and soft, geometric idioms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create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simplicity in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chaotic</a:t>
            </a:r>
            <a:r>
              <a:rPr dirty="0" sz="900" spc="-4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world.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51267" y="8041577"/>
            <a:ext cx="2941955" cy="1626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muted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selective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approach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luxury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where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‘less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is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more’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where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quality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is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prioritised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over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quantity,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Purists 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appreciate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well-known,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relatable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specifically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selected, </a:t>
            </a:r>
            <a:r>
              <a:rPr dirty="0" sz="900" spc="1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which oozes authenticity and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energy. Therefore,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they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seek  design and shopping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experiences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that free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up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valuable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time  and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make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daily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life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easier. Consequently, they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seek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‘neat’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timeless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style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universe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soothing colour shades with full 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focus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on </a:t>
            </a:r>
            <a:r>
              <a:rPr dirty="0" sz="900" spc="-20" i="1">
                <a:solidFill>
                  <a:srgbClr val="646363"/>
                </a:solidFill>
                <a:latin typeface="Barlow"/>
                <a:cs typeface="Barlow"/>
              </a:rPr>
              <a:t>form,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craftsmanship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details,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purity of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material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and  sensuous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textures.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0004" y="2919590"/>
            <a:ext cx="4680000" cy="7088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99299" y="9847102"/>
            <a:ext cx="1593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T</a:t>
            </a:r>
            <a:r>
              <a:rPr dirty="0" sz="600">
                <a:latin typeface="Barlow"/>
                <a:cs typeface="Barlow"/>
              </a:rPr>
              <a:t>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423637" y="10397703"/>
            <a:ext cx="1695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148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808250" y="186700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30" y="983211"/>
            <a:ext cx="7632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10" b="1">
                <a:latin typeface="Gotham"/>
                <a:cs typeface="Gotham"/>
              </a:rPr>
              <a:t>MOOD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79820" y="3112561"/>
            <a:ext cx="920750" cy="381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7155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Linoleum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from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Forbo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Flooring</a:t>
            </a:r>
            <a:r>
              <a:rPr dirty="0" sz="900" spc="-8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A/S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229" y="1871992"/>
            <a:ext cx="2052764" cy="3744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4002" y="1872005"/>
            <a:ext cx="2051989" cy="3743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88001" y="1871992"/>
            <a:ext cx="2051989" cy="5483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88001" y="7428001"/>
            <a:ext cx="2051989" cy="2579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004" y="5688003"/>
            <a:ext cx="4176001" cy="4319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79998" y="1872018"/>
            <a:ext cx="3275998" cy="29519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80000" y="4896002"/>
            <a:ext cx="2447999" cy="31103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8078406"/>
            <a:ext cx="2448013" cy="19295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800003" y="4895989"/>
            <a:ext cx="1565998" cy="51120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446990" y="4895989"/>
            <a:ext cx="2133003" cy="51120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723300" y="5455103"/>
            <a:ext cx="44830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Ivania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Carpio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301" y="9847119"/>
            <a:ext cx="48323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Second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White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301" y="5455103"/>
            <a:ext cx="4826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Unika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Auction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7299" y="9847119"/>
            <a:ext cx="10096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Raw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Edges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for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Iwona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Blazwick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47299" y="7195130"/>
            <a:ext cx="4121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Jacquemus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316" y="4663156"/>
            <a:ext cx="748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Ex.t. </a:t>
            </a:r>
            <a:r>
              <a:rPr dirty="0" sz="600">
                <a:latin typeface="Barlow"/>
                <a:cs typeface="Barlow"/>
              </a:rPr>
              <a:t>x </a:t>
            </a:r>
            <a:r>
              <a:rPr dirty="0" sz="600" spc="-5">
                <a:latin typeface="Barlow"/>
                <a:cs typeface="Barlow"/>
              </a:rPr>
              <a:t>Marcante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Testa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6" y="7845573"/>
            <a:ext cx="3536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Nina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Ricci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316" y="9847195"/>
            <a:ext cx="5594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Philippe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Malouin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859327" y="9847195"/>
            <a:ext cx="2603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</a:t>
            </a:r>
            <a:r>
              <a:rPr dirty="0" sz="600">
                <a:latin typeface="Barlow"/>
                <a:cs typeface="Barlow"/>
              </a:rPr>
              <a:t>and</a:t>
            </a: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06313" y="9847195"/>
            <a:ext cx="577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Stella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McCartney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/>
              <a:t>14</a:t>
            </a:r>
            <a:r>
              <a:rPr dirty="0"/>
              <a:t>9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4422724" y="10397703"/>
            <a:ext cx="170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1960245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Moderne</a:t>
            </a:r>
            <a:r>
              <a:rPr dirty="0" sz="1200" spc="-5">
                <a:latin typeface="Gotham"/>
                <a:cs typeface="Gotham"/>
              </a:rPr>
              <a:t> Kinfolk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Modern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Kinfolk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Simple</a:t>
            </a:r>
            <a:r>
              <a:rPr dirty="0" sz="1200" spc="-10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living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Simple</a:t>
            </a:r>
            <a:r>
              <a:rPr dirty="0" sz="1200" spc="-1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living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Skræddersyede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detaljer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Tailored</a:t>
            </a:r>
            <a:r>
              <a:rPr dirty="0" sz="1200" spc="-7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Enkelthed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80">
                <a:latin typeface="Gotham"/>
                <a:cs typeface="Gotham"/>
              </a:rPr>
              <a:t> </a:t>
            </a:r>
            <a:r>
              <a:rPr dirty="0" sz="1200" spc="-15">
                <a:latin typeface="Gotham"/>
                <a:cs typeface="Gotham"/>
              </a:rPr>
              <a:t>ro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Simplicity &amp;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calmness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20">
                <a:latin typeface="Gotham"/>
                <a:cs typeface="Gotham"/>
              </a:rPr>
              <a:t>Kvalitet </a:t>
            </a:r>
            <a:r>
              <a:rPr dirty="0" sz="1200" spc="-10">
                <a:latin typeface="Gotham"/>
                <a:cs typeface="Gotham"/>
              </a:rPr>
              <a:t>fremfor</a:t>
            </a:r>
            <a:r>
              <a:rPr dirty="0" sz="1200" spc="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kvantitet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Quality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over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quantity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5">
                <a:latin typeface="Gotham"/>
                <a:cs typeface="Gotham"/>
              </a:rPr>
              <a:t>Traditionelt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Traditional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Tidløse </a:t>
            </a:r>
            <a:r>
              <a:rPr dirty="0" sz="1200">
                <a:latin typeface="Gotham"/>
                <a:cs typeface="Gotham"/>
              </a:rPr>
              <a:t>design &amp;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Timeless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design &amp;</a:t>
            </a:r>
            <a:r>
              <a:rPr dirty="0" sz="1200" spc="-4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25">
                <a:latin typeface="Gotham"/>
                <a:cs typeface="Gotham"/>
              </a:rPr>
              <a:t>Taktile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overflader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Tactile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surfaces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Eftertænksomhed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Thoughtfulness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Dæmpet</a:t>
            </a:r>
            <a:r>
              <a:rPr dirty="0" sz="1200" spc="-10">
                <a:latin typeface="Gotham"/>
                <a:cs typeface="Gotham"/>
              </a:rPr>
              <a:t> farvebalance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Muted colour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balance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Sofistikeret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Sophisticated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Hyperorganiseret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Hyper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organised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300" y="983211"/>
            <a:ext cx="13703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</a:t>
            </a:r>
            <a:r>
              <a:rPr dirty="0" sz="1400" spc="-20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W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ORD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0000" y="1008011"/>
            <a:ext cx="3816000" cy="54583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0004" y="6538353"/>
            <a:ext cx="3276003" cy="3469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195300" y="1227203"/>
            <a:ext cx="4730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Christian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Dior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291" y="9847099"/>
            <a:ext cx="7721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Martin </a:t>
            </a:r>
            <a:r>
              <a:rPr dirty="0" sz="600" spc="-5">
                <a:latin typeface="Barlow"/>
                <a:cs typeface="Barlow"/>
              </a:rPr>
              <a:t>Masse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Kolkhoze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/>
              <a:t>15</a:t>
            </a:r>
            <a:r>
              <a:rPr dirty="0"/>
              <a:t>9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4422724" y="10397703"/>
            <a:ext cx="170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69589" y="8836758"/>
            <a:ext cx="222250" cy="1184275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200" b="1">
                <a:latin typeface="Gotham"/>
                <a:cs typeface="Gotham"/>
              </a:rPr>
              <a:t>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OURS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48032" y="7998517"/>
            <a:ext cx="4161154" cy="3637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700">
                <a:solidFill>
                  <a:srgbClr val="E3E3E3"/>
                </a:solidFill>
                <a:latin typeface="Gotham Light"/>
                <a:cs typeface="Gotham Light"/>
              </a:rPr>
              <a:t>04</a:t>
            </a:r>
            <a:endParaRPr sz="23700">
              <a:latin typeface="Gotham Light"/>
              <a:cs typeface="Gotham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99300" y="9191183"/>
            <a:ext cx="198373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 trykte </a:t>
            </a:r>
            <a:r>
              <a:rPr dirty="0" sz="600" spc="-5">
                <a:latin typeface="Barlow"/>
                <a:cs typeface="Barlow"/>
              </a:rPr>
              <a:t>farver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til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99300" y="9282623"/>
            <a:ext cx="20237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</a:t>
            </a:r>
            <a:r>
              <a:rPr dirty="0" sz="600" spc="3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præcise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300" y="9374063"/>
            <a:ext cx="20269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</a:t>
            </a:r>
            <a:r>
              <a:rPr dirty="0" sz="600" spc="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tekstilfarver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9300" y="9465502"/>
            <a:ext cx="194881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(TCX). </a:t>
            </a: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Der tages </a:t>
            </a:r>
            <a:r>
              <a:rPr dirty="0" sz="600" spc="-5">
                <a:latin typeface="Barlow"/>
                <a:cs typeface="Barlow"/>
              </a:rPr>
              <a:t>forbehold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for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300" y="9556943"/>
            <a:ext cx="17272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mindre </a:t>
            </a:r>
            <a:r>
              <a:rPr dirty="0" sz="600" spc="-10">
                <a:latin typeface="Barlow"/>
                <a:cs typeface="Barlow"/>
              </a:rPr>
              <a:t>fejl.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/ 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printed colours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</a:t>
            </a:r>
            <a:r>
              <a:rPr dirty="0" sz="600" spc="3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indications.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300" y="9648383"/>
            <a:ext cx="17602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</a:t>
            </a:r>
            <a:r>
              <a:rPr dirty="0" sz="600" spc="2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Home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9300" y="9739823"/>
            <a:ext cx="18237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</a:t>
            </a:r>
            <a:r>
              <a:rPr dirty="0" sz="600" spc="3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9300" y="9831263"/>
            <a:ext cx="1964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</a:t>
            </a:r>
            <a:r>
              <a:rPr dirty="0" sz="600" spc="7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99300" y="9922702"/>
            <a:ext cx="18446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 May be subject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minor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12275" y="9644801"/>
            <a:ext cx="20910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Bestil </a:t>
            </a:r>
            <a:r>
              <a:rPr dirty="0" sz="600">
                <a:latin typeface="Barlow"/>
                <a:cs typeface="Barlow"/>
              </a:rPr>
              <a:t>originale </a:t>
            </a:r>
            <a:r>
              <a:rPr dirty="0" sz="600" spc="-5">
                <a:latin typeface="Barlow"/>
                <a:cs typeface="Barlow"/>
              </a:rPr>
              <a:t>Pantone-farv</a:t>
            </a:r>
            <a:r>
              <a:rPr dirty="0" sz="600" spc="-5">
                <a:latin typeface="Barlow"/>
                <a:cs typeface="Barlow"/>
                <a:hlinkClick r:id="rId2"/>
              </a:rPr>
              <a:t>er </a:t>
            </a:r>
            <a:r>
              <a:rPr dirty="0" sz="600">
                <a:latin typeface="Barlow"/>
                <a:cs typeface="Barlow"/>
                <a:hlinkClick r:id="rId2"/>
              </a:rPr>
              <a:t>på</a:t>
            </a:r>
            <a:r>
              <a:rPr dirty="0" sz="600" spc="-25">
                <a:latin typeface="Barlow"/>
                <a:cs typeface="Barlow"/>
                <a:hlinkClick r:id="rId2"/>
              </a:rPr>
              <a:t> </a:t>
            </a:r>
            <a:r>
              <a:rPr dirty="0" sz="600" spc="-5">
                <a:latin typeface="Barlow"/>
                <a:cs typeface="Barlow"/>
                <a:hlinkClick r:id="rId2"/>
              </a:rPr>
              <a:t>www.trendstore.dk/pantone,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12275" y="9736242"/>
            <a:ext cx="21170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  <a:hlinkClick r:id="rId3"/>
              </a:rPr>
              <a:t>via mail </a:t>
            </a:r>
            <a:r>
              <a:rPr dirty="0" sz="600" spc="-5"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eller på </a:t>
            </a:r>
            <a:r>
              <a:rPr dirty="0" sz="600" spc="-10">
                <a:latin typeface="Barlow"/>
                <a:cs typeface="Barlow"/>
              </a:rPr>
              <a:t>telefon </a:t>
            </a:r>
            <a:r>
              <a:rPr dirty="0" sz="600">
                <a:latin typeface="Barlow"/>
                <a:cs typeface="Barlow"/>
              </a:rPr>
              <a:t>(+45) 9711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12275" y="9827681"/>
            <a:ext cx="20262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Order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original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Pantone colour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s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on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www.trendstore.eu/pantone,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12275" y="9919121"/>
            <a:ext cx="20275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via e-mail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by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phone (+45) 9711</a:t>
            </a:r>
            <a:r>
              <a:rPr dirty="0" sz="600" spc="-2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229409" y="9471633"/>
            <a:ext cx="90170" cy="110489"/>
          </a:xfrm>
          <a:custGeom>
            <a:avLst/>
            <a:gdLst/>
            <a:ahLst/>
            <a:cxnLst/>
            <a:rect l="l" t="t" r="r" b="b"/>
            <a:pathLst>
              <a:path w="90170" h="110490">
                <a:moveTo>
                  <a:pt x="49786" y="42062"/>
                </a:moveTo>
                <a:lnTo>
                  <a:pt x="24968" y="42062"/>
                </a:lnTo>
                <a:lnTo>
                  <a:pt x="25603" y="42329"/>
                </a:lnTo>
                <a:lnTo>
                  <a:pt x="25780" y="42608"/>
                </a:lnTo>
                <a:lnTo>
                  <a:pt x="41043" y="69634"/>
                </a:lnTo>
                <a:lnTo>
                  <a:pt x="63550" y="109613"/>
                </a:lnTo>
                <a:lnTo>
                  <a:pt x="64592" y="110235"/>
                </a:lnTo>
                <a:lnTo>
                  <a:pt x="73012" y="110058"/>
                </a:lnTo>
                <a:lnTo>
                  <a:pt x="90119" y="110058"/>
                </a:lnTo>
                <a:lnTo>
                  <a:pt x="90119" y="69634"/>
                </a:lnTo>
                <a:lnTo>
                  <a:pt x="65189" y="69634"/>
                </a:lnTo>
                <a:lnTo>
                  <a:pt x="64769" y="68973"/>
                </a:lnTo>
                <a:lnTo>
                  <a:pt x="49786" y="42062"/>
                </a:lnTo>
                <a:close/>
              </a:path>
              <a:path w="90170" h="110490">
                <a:moveTo>
                  <a:pt x="90119" y="110058"/>
                </a:moveTo>
                <a:lnTo>
                  <a:pt x="73012" y="110058"/>
                </a:lnTo>
                <a:lnTo>
                  <a:pt x="79527" y="110147"/>
                </a:lnTo>
                <a:lnTo>
                  <a:pt x="90119" y="110147"/>
                </a:lnTo>
                <a:close/>
              </a:path>
              <a:path w="90170" h="110490">
                <a:moveTo>
                  <a:pt x="13373" y="88"/>
                </a:moveTo>
                <a:lnTo>
                  <a:pt x="0" y="88"/>
                </a:lnTo>
                <a:lnTo>
                  <a:pt x="0" y="109981"/>
                </a:lnTo>
                <a:lnTo>
                  <a:pt x="25996" y="109981"/>
                </a:lnTo>
                <a:lnTo>
                  <a:pt x="24968" y="42062"/>
                </a:lnTo>
                <a:lnTo>
                  <a:pt x="49786" y="42062"/>
                </a:lnTo>
                <a:lnTo>
                  <a:pt x="36883" y="18888"/>
                </a:lnTo>
                <a:lnTo>
                  <a:pt x="26708" y="507"/>
                </a:lnTo>
                <a:lnTo>
                  <a:pt x="25970" y="165"/>
                </a:lnTo>
                <a:lnTo>
                  <a:pt x="18567" y="165"/>
                </a:lnTo>
                <a:lnTo>
                  <a:pt x="13373" y="88"/>
                </a:lnTo>
                <a:close/>
              </a:path>
              <a:path w="90170" h="110490">
                <a:moveTo>
                  <a:pt x="90119" y="241"/>
                </a:moveTo>
                <a:lnTo>
                  <a:pt x="64604" y="241"/>
                </a:lnTo>
                <a:lnTo>
                  <a:pt x="65658" y="69532"/>
                </a:lnTo>
                <a:lnTo>
                  <a:pt x="65189" y="69634"/>
                </a:lnTo>
                <a:lnTo>
                  <a:pt x="90119" y="69634"/>
                </a:lnTo>
                <a:lnTo>
                  <a:pt x="90119" y="241"/>
                </a:lnTo>
                <a:close/>
              </a:path>
              <a:path w="90170" h="110490">
                <a:moveTo>
                  <a:pt x="25615" y="0"/>
                </a:moveTo>
                <a:lnTo>
                  <a:pt x="18567" y="165"/>
                </a:lnTo>
                <a:lnTo>
                  <a:pt x="25970" y="165"/>
                </a:lnTo>
                <a:lnTo>
                  <a:pt x="256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533330" y="9471615"/>
            <a:ext cx="90805" cy="110489"/>
          </a:xfrm>
          <a:custGeom>
            <a:avLst/>
            <a:gdLst/>
            <a:ahLst/>
            <a:cxnLst/>
            <a:rect l="l" t="t" r="r" b="b"/>
            <a:pathLst>
              <a:path w="90804" h="110490">
                <a:moveTo>
                  <a:pt x="49761" y="42151"/>
                </a:moveTo>
                <a:lnTo>
                  <a:pt x="24904" y="42151"/>
                </a:lnTo>
                <a:lnTo>
                  <a:pt x="25907" y="42900"/>
                </a:lnTo>
                <a:lnTo>
                  <a:pt x="26390" y="43700"/>
                </a:lnTo>
                <a:lnTo>
                  <a:pt x="63563" y="109664"/>
                </a:lnTo>
                <a:lnTo>
                  <a:pt x="64604" y="110274"/>
                </a:lnTo>
                <a:lnTo>
                  <a:pt x="71361" y="110058"/>
                </a:lnTo>
                <a:lnTo>
                  <a:pt x="90233" y="110058"/>
                </a:lnTo>
                <a:lnTo>
                  <a:pt x="90233" y="70383"/>
                </a:lnTo>
                <a:lnTo>
                  <a:pt x="65671" y="70383"/>
                </a:lnTo>
                <a:lnTo>
                  <a:pt x="65049" y="69443"/>
                </a:lnTo>
                <a:lnTo>
                  <a:pt x="64858" y="69202"/>
                </a:lnTo>
                <a:lnTo>
                  <a:pt x="49761" y="42151"/>
                </a:lnTo>
                <a:close/>
              </a:path>
              <a:path w="90804" h="110490">
                <a:moveTo>
                  <a:pt x="90233" y="110058"/>
                </a:moveTo>
                <a:lnTo>
                  <a:pt x="71361" y="110058"/>
                </a:lnTo>
                <a:lnTo>
                  <a:pt x="76225" y="110159"/>
                </a:lnTo>
                <a:lnTo>
                  <a:pt x="90233" y="110159"/>
                </a:lnTo>
                <a:close/>
              </a:path>
              <a:path w="90804" h="110490">
                <a:moveTo>
                  <a:pt x="9575" y="101"/>
                </a:moveTo>
                <a:lnTo>
                  <a:pt x="0" y="101"/>
                </a:lnTo>
                <a:lnTo>
                  <a:pt x="0" y="110032"/>
                </a:lnTo>
                <a:lnTo>
                  <a:pt x="25971" y="110032"/>
                </a:lnTo>
                <a:lnTo>
                  <a:pt x="24904" y="42151"/>
                </a:lnTo>
                <a:lnTo>
                  <a:pt x="49761" y="42151"/>
                </a:lnTo>
                <a:lnTo>
                  <a:pt x="26644" y="634"/>
                </a:lnTo>
                <a:lnTo>
                  <a:pt x="25815" y="203"/>
                </a:lnTo>
                <a:lnTo>
                  <a:pt x="16433" y="203"/>
                </a:lnTo>
                <a:lnTo>
                  <a:pt x="9575" y="101"/>
                </a:lnTo>
                <a:close/>
              </a:path>
              <a:path w="90804" h="110490">
                <a:moveTo>
                  <a:pt x="90233" y="292"/>
                </a:moveTo>
                <a:lnTo>
                  <a:pt x="64566" y="292"/>
                </a:lnTo>
                <a:lnTo>
                  <a:pt x="65671" y="70383"/>
                </a:lnTo>
                <a:lnTo>
                  <a:pt x="90233" y="70383"/>
                </a:lnTo>
                <a:lnTo>
                  <a:pt x="90233" y="292"/>
                </a:lnTo>
                <a:close/>
              </a:path>
              <a:path w="90804" h="110490">
                <a:moveTo>
                  <a:pt x="25425" y="0"/>
                </a:moveTo>
                <a:lnTo>
                  <a:pt x="16433" y="203"/>
                </a:lnTo>
                <a:lnTo>
                  <a:pt x="25815" y="203"/>
                </a:lnTo>
                <a:lnTo>
                  <a:pt x="25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412740" y="9468075"/>
            <a:ext cx="107950" cy="117475"/>
          </a:xfrm>
          <a:custGeom>
            <a:avLst/>
            <a:gdLst/>
            <a:ahLst/>
            <a:cxnLst/>
            <a:rect l="l" t="t" r="r" b="b"/>
            <a:pathLst>
              <a:path w="107950" h="117475">
                <a:moveTo>
                  <a:pt x="56326" y="0"/>
                </a:moveTo>
                <a:lnTo>
                  <a:pt x="13488" y="17961"/>
                </a:lnTo>
                <a:lnTo>
                  <a:pt x="0" y="57312"/>
                </a:lnTo>
                <a:lnTo>
                  <a:pt x="449" y="66609"/>
                </a:lnTo>
                <a:lnTo>
                  <a:pt x="5902" y="87240"/>
                </a:lnTo>
                <a:lnTo>
                  <a:pt x="16623" y="103121"/>
                </a:lnTo>
                <a:lnTo>
                  <a:pt x="31153" y="113325"/>
                </a:lnTo>
                <a:lnTo>
                  <a:pt x="48036" y="116926"/>
                </a:lnTo>
                <a:lnTo>
                  <a:pt x="61353" y="116184"/>
                </a:lnTo>
                <a:lnTo>
                  <a:pt x="72569" y="113721"/>
                </a:lnTo>
                <a:lnTo>
                  <a:pt x="82047" y="109270"/>
                </a:lnTo>
                <a:lnTo>
                  <a:pt x="90149" y="102563"/>
                </a:lnTo>
                <a:lnTo>
                  <a:pt x="96969" y="93398"/>
                </a:lnTo>
                <a:lnTo>
                  <a:pt x="49579" y="93398"/>
                </a:lnTo>
                <a:lnTo>
                  <a:pt x="38028" y="88224"/>
                </a:lnTo>
                <a:lnTo>
                  <a:pt x="26388" y="57312"/>
                </a:lnTo>
                <a:lnTo>
                  <a:pt x="27025" y="49578"/>
                </a:lnTo>
                <a:lnTo>
                  <a:pt x="52392" y="23353"/>
                </a:lnTo>
                <a:lnTo>
                  <a:pt x="97229" y="23353"/>
                </a:lnTo>
                <a:lnTo>
                  <a:pt x="94704" y="19162"/>
                </a:lnTo>
                <a:lnTo>
                  <a:pt x="86327" y="10771"/>
                </a:lnTo>
                <a:lnTo>
                  <a:pt x="75582" y="4480"/>
                </a:lnTo>
                <a:lnTo>
                  <a:pt x="69286" y="2195"/>
                </a:lnTo>
                <a:lnTo>
                  <a:pt x="62863" y="710"/>
                </a:lnTo>
                <a:lnTo>
                  <a:pt x="56326" y="0"/>
                </a:lnTo>
                <a:close/>
              </a:path>
              <a:path w="107950" h="117475">
                <a:moveTo>
                  <a:pt x="97229" y="23353"/>
                </a:moveTo>
                <a:lnTo>
                  <a:pt x="52392" y="23353"/>
                </a:lnTo>
                <a:lnTo>
                  <a:pt x="60362" y="24314"/>
                </a:lnTo>
                <a:lnTo>
                  <a:pt x="67229" y="27453"/>
                </a:lnTo>
                <a:lnTo>
                  <a:pt x="80904" y="59421"/>
                </a:lnTo>
                <a:lnTo>
                  <a:pt x="80180" y="64183"/>
                </a:lnTo>
                <a:lnTo>
                  <a:pt x="79913" y="69085"/>
                </a:lnTo>
                <a:lnTo>
                  <a:pt x="78656" y="73683"/>
                </a:lnTo>
                <a:lnTo>
                  <a:pt x="72170" y="85333"/>
                </a:lnTo>
                <a:lnTo>
                  <a:pt x="61719" y="92169"/>
                </a:lnTo>
                <a:lnTo>
                  <a:pt x="49579" y="93398"/>
                </a:lnTo>
                <a:lnTo>
                  <a:pt x="96969" y="93398"/>
                </a:lnTo>
                <a:lnTo>
                  <a:pt x="100225" y="89022"/>
                </a:lnTo>
                <a:lnTo>
                  <a:pt x="105997" y="74256"/>
                </a:lnTo>
                <a:lnTo>
                  <a:pt x="107479" y="59421"/>
                </a:lnTo>
                <a:lnTo>
                  <a:pt x="107566" y="58228"/>
                </a:lnTo>
                <a:lnTo>
                  <a:pt x="105110" y="41425"/>
                </a:lnTo>
                <a:lnTo>
                  <a:pt x="100902" y="29448"/>
                </a:lnTo>
                <a:lnTo>
                  <a:pt x="97229" y="233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41663" y="9471878"/>
            <a:ext cx="84455" cy="109855"/>
          </a:xfrm>
          <a:custGeom>
            <a:avLst/>
            <a:gdLst/>
            <a:ahLst/>
            <a:cxnLst/>
            <a:rect l="l" t="t" r="r" b="b"/>
            <a:pathLst>
              <a:path w="84454" h="109854">
                <a:moveTo>
                  <a:pt x="79095" y="0"/>
                </a:moveTo>
                <a:lnTo>
                  <a:pt x="0" y="0"/>
                </a:lnTo>
                <a:lnTo>
                  <a:pt x="0" y="109715"/>
                </a:lnTo>
                <a:lnTo>
                  <a:pt x="84188" y="109715"/>
                </a:lnTo>
                <a:lnTo>
                  <a:pt x="84188" y="88341"/>
                </a:lnTo>
                <a:lnTo>
                  <a:pt x="26771" y="88341"/>
                </a:lnTo>
                <a:lnTo>
                  <a:pt x="26771" y="61810"/>
                </a:lnTo>
                <a:lnTo>
                  <a:pt x="75895" y="61810"/>
                </a:lnTo>
                <a:lnTo>
                  <a:pt x="75895" y="41046"/>
                </a:lnTo>
                <a:lnTo>
                  <a:pt x="26822" y="41046"/>
                </a:lnTo>
                <a:lnTo>
                  <a:pt x="26822" y="20942"/>
                </a:lnTo>
                <a:lnTo>
                  <a:pt x="79095" y="20942"/>
                </a:lnTo>
                <a:lnTo>
                  <a:pt x="79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032200" y="9471703"/>
            <a:ext cx="92075" cy="110489"/>
          </a:xfrm>
          <a:custGeom>
            <a:avLst/>
            <a:gdLst/>
            <a:ahLst/>
            <a:cxnLst/>
            <a:rect l="l" t="t" r="r" b="b"/>
            <a:pathLst>
              <a:path w="92075" h="110490">
                <a:moveTo>
                  <a:pt x="28422" y="0"/>
                </a:moveTo>
                <a:lnTo>
                  <a:pt x="1308" y="25"/>
                </a:lnTo>
                <a:lnTo>
                  <a:pt x="673" y="114"/>
                </a:lnTo>
                <a:lnTo>
                  <a:pt x="0" y="165"/>
                </a:lnTo>
                <a:lnTo>
                  <a:pt x="0" y="109943"/>
                </a:lnTo>
                <a:lnTo>
                  <a:pt x="26924" y="109943"/>
                </a:lnTo>
                <a:lnTo>
                  <a:pt x="26924" y="74129"/>
                </a:lnTo>
                <a:lnTo>
                  <a:pt x="30137" y="74117"/>
                </a:lnTo>
                <a:lnTo>
                  <a:pt x="74180" y="70192"/>
                </a:lnTo>
                <a:lnTo>
                  <a:pt x="87798" y="54000"/>
                </a:lnTo>
                <a:lnTo>
                  <a:pt x="27063" y="54000"/>
                </a:lnTo>
                <a:lnTo>
                  <a:pt x="27063" y="20573"/>
                </a:lnTo>
                <a:lnTo>
                  <a:pt x="35598" y="20573"/>
                </a:lnTo>
                <a:lnTo>
                  <a:pt x="43929" y="20192"/>
                </a:lnTo>
                <a:lnTo>
                  <a:pt x="88870" y="20192"/>
                </a:lnTo>
                <a:lnTo>
                  <a:pt x="59486" y="177"/>
                </a:lnTo>
                <a:lnTo>
                  <a:pt x="28422" y="0"/>
                </a:lnTo>
                <a:close/>
              </a:path>
              <a:path w="92075" h="110490">
                <a:moveTo>
                  <a:pt x="29815" y="74129"/>
                </a:moveTo>
                <a:lnTo>
                  <a:pt x="28194" y="74129"/>
                </a:lnTo>
                <a:lnTo>
                  <a:pt x="29171" y="74155"/>
                </a:lnTo>
                <a:lnTo>
                  <a:pt x="29815" y="74129"/>
                </a:lnTo>
                <a:close/>
              </a:path>
              <a:path w="92075" h="110490">
                <a:moveTo>
                  <a:pt x="35433" y="53670"/>
                </a:moveTo>
                <a:lnTo>
                  <a:pt x="27063" y="54000"/>
                </a:lnTo>
                <a:lnTo>
                  <a:pt x="87798" y="54000"/>
                </a:lnTo>
                <a:lnTo>
                  <a:pt x="87938" y="53682"/>
                </a:lnTo>
                <a:lnTo>
                  <a:pt x="35433" y="53670"/>
                </a:lnTo>
                <a:close/>
              </a:path>
              <a:path w="92075" h="110490">
                <a:moveTo>
                  <a:pt x="88870" y="20192"/>
                </a:moveTo>
                <a:lnTo>
                  <a:pt x="43929" y="20192"/>
                </a:lnTo>
                <a:lnTo>
                  <a:pt x="61988" y="21234"/>
                </a:lnTo>
                <a:lnTo>
                  <a:pt x="65366" y="29425"/>
                </a:lnTo>
                <a:lnTo>
                  <a:pt x="65405" y="46443"/>
                </a:lnTo>
                <a:lnTo>
                  <a:pt x="60845" y="52082"/>
                </a:lnTo>
                <a:lnTo>
                  <a:pt x="43662" y="53682"/>
                </a:lnTo>
                <a:lnTo>
                  <a:pt x="87943" y="53670"/>
                </a:lnTo>
                <a:lnTo>
                  <a:pt x="90573" y="47669"/>
                </a:lnTo>
                <a:lnTo>
                  <a:pt x="91980" y="37963"/>
                </a:lnTo>
                <a:lnTo>
                  <a:pt x="91071" y="27533"/>
                </a:lnTo>
                <a:lnTo>
                  <a:pt x="88870" y="20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113142" y="9471641"/>
            <a:ext cx="107950" cy="110489"/>
          </a:xfrm>
          <a:custGeom>
            <a:avLst/>
            <a:gdLst/>
            <a:ahLst/>
            <a:cxnLst/>
            <a:rect l="l" t="t" r="r" b="b"/>
            <a:pathLst>
              <a:path w="107950" h="110490">
                <a:moveTo>
                  <a:pt x="40563" y="0"/>
                </a:moveTo>
                <a:lnTo>
                  <a:pt x="39763" y="634"/>
                </a:lnTo>
                <a:lnTo>
                  <a:pt x="29560" y="28771"/>
                </a:lnTo>
                <a:lnTo>
                  <a:pt x="467" y="108711"/>
                </a:lnTo>
                <a:lnTo>
                  <a:pt x="0" y="110134"/>
                </a:lnTo>
                <a:lnTo>
                  <a:pt x="28562" y="110185"/>
                </a:lnTo>
                <a:lnTo>
                  <a:pt x="30556" y="103682"/>
                </a:lnTo>
                <a:lnTo>
                  <a:pt x="32004" y="99186"/>
                </a:lnTo>
                <a:lnTo>
                  <a:pt x="33743" y="93141"/>
                </a:lnTo>
                <a:lnTo>
                  <a:pt x="34442" y="92633"/>
                </a:lnTo>
                <a:lnTo>
                  <a:pt x="101304" y="92621"/>
                </a:lnTo>
                <a:lnTo>
                  <a:pt x="94071" y="72580"/>
                </a:lnTo>
                <a:lnTo>
                  <a:pt x="40297" y="72580"/>
                </a:lnTo>
                <a:lnTo>
                  <a:pt x="53467" y="26822"/>
                </a:lnTo>
                <a:lnTo>
                  <a:pt x="77555" y="26822"/>
                </a:lnTo>
                <a:lnTo>
                  <a:pt x="68072" y="546"/>
                </a:lnTo>
                <a:lnTo>
                  <a:pt x="67582" y="152"/>
                </a:lnTo>
                <a:lnTo>
                  <a:pt x="50266" y="152"/>
                </a:lnTo>
                <a:lnTo>
                  <a:pt x="40563" y="0"/>
                </a:lnTo>
                <a:close/>
              </a:path>
              <a:path w="107950" h="110490">
                <a:moveTo>
                  <a:pt x="101304" y="92621"/>
                </a:moveTo>
                <a:lnTo>
                  <a:pt x="73228" y="92621"/>
                </a:lnTo>
                <a:lnTo>
                  <a:pt x="73850" y="93344"/>
                </a:lnTo>
                <a:lnTo>
                  <a:pt x="75615" y="99390"/>
                </a:lnTo>
                <a:lnTo>
                  <a:pt x="76974" y="103924"/>
                </a:lnTo>
                <a:lnTo>
                  <a:pt x="78727" y="109131"/>
                </a:lnTo>
                <a:lnTo>
                  <a:pt x="79743" y="110058"/>
                </a:lnTo>
                <a:lnTo>
                  <a:pt x="93806" y="110139"/>
                </a:lnTo>
                <a:lnTo>
                  <a:pt x="107505" y="110134"/>
                </a:lnTo>
                <a:lnTo>
                  <a:pt x="107214" y="109131"/>
                </a:lnTo>
                <a:lnTo>
                  <a:pt x="107111" y="108711"/>
                </a:lnTo>
                <a:lnTo>
                  <a:pt x="101304" y="92621"/>
                </a:lnTo>
                <a:close/>
              </a:path>
              <a:path w="107950" h="110490">
                <a:moveTo>
                  <a:pt x="71029" y="92633"/>
                </a:moveTo>
                <a:lnTo>
                  <a:pt x="34442" y="92633"/>
                </a:lnTo>
                <a:lnTo>
                  <a:pt x="53740" y="92697"/>
                </a:lnTo>
                <a:lnTo>
                  <a:pt x="71029" y="92633"/>
                </a:lnTo>
                <a:close/>
              </a:path>
              <a:path w="107950" h="110490">
                <a:moveTo>
                  <a:pt x="77555" y="26822"/>
                </a:moveTo>
                <a:lnTo>
                  <a:pt x="53467" y="26822"/>
                </a:lnTo>
                <a:lnTo>
                  <a:pt x="67525" y="72580"/>
                </a:lnTo>
                <a:lnTo>
                  <a:pt x="94071" y="72580"/>
                </a:lnTo>
                <a:lnTo>
                  <a:pt x="77555" y="26822"/>
                </a:lnTo>
                <a:close/>
              </a:path>
              <a:path w="107950" h="110490">
                <a:moveTo>
                  <a:pt x="67424" y="25"/>
                </a:moveTo>
                <a:lnTo>
                  <a:pt x="50266" y="152"/>
                </a:lnTo>
                <a:lnTo>
                  <a:pt x="67582" y="152"/>
                </a:lnTo>
                <a:lnTo>
                  <a:pt x="67424" y="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329661" y="9471882"/>
            <a:ext cx="82550" cy="109855"/>
          </a:xfrm>
          <a:custGeom>
            <a:avLst/>
            <a:gdLst/>
            <a:ahLst/>
            <a:cxnLst/>
            <a:rect l="l" t="t" r="r" b="b"/>
            <a:pathLst>
              <a:path w="82550" h="109854">
                <a:moveTo>
                  <a:pt x="82524" y="0"/>
                </a:moveTo>
                <a:lnTo>
                  <a:pt x="0" y="0"/>
                </a:lnTo>
                <a:lnTo>
                  <a:pt x="0" y="21501"/>
                </a:lnTo>
                <a:lnTo>
                  <a:pt x="27787" y="21501"/>
                </a:lnTo>
                <a:lnTo>
                  <a:pt x="27787" y="109677"/>
                </a:lnTo>
                <a:lnTo>
                  <a:pt x="54902" y="109677"/>
                </a:lnTo>
                <a:lnTo>
                  <a:pt x="54902" y="21488"/>
                </a:lnTo>
                <a:lnTo>
                  <a:pt x="82524" y="21488"/>
                </a:lnTo>
                <a:lnTo>
                  <a:pt x="82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732142" y="9469401"/>
            <a:ext cx="47625" cy="50165"/>
          </a:xfrm>
          <a:custGeom>
            <a:avLst/>
            <a:gdLst/>
            <a:ahLst/>
            <a:cxnLst/>
            <a:rect l="l" t="t" r="r" b="b"/>
            <a:pathLst>
              <a:path w="47625" h="50165">
                <a:moveTo>
                  <a:pt x="23757" y="0"/>
                </a:moveTo>
                <a:lnTo>
                  <a:pt x="14504" y="1943"/>
                </a:lnTo>
                <a:lnTo>
                  <a:pt x="6950" y="7264"/>
                </a:lnTo>
                <a:lnTo>
                  <a:pt x="1856" y="15166"/>
                </a:lnTo>
                <a:lnTo>
                  <a:pt x="0" y="24764"/>
                </a:lnTo>
                <a:lnTo>
                  <a:pt x="14" y="25018"/>
                </a:lnTo>
                <a:lnTo>
                  <a:pt x="1835" y="34546"/>
                </a:lnTo>
                <a:lnTo>
                  <a:pt x="6909" y="42462"/>
                </a:lnTo>
                <a:lnTo>
                  <a:pt x="14447" y="47806"/>
                </a:lnTo>
                <a:lnTo>
                  <a:pt x="23693" y="49783"/>
                </a:lnTo>
                <a:lnTo>
                  <a:pt x="32929" y="47848"/>
                </a:lnTo>
                <a:lnTo>
                  <a:pt x="37820" y="44399"/>
                </a:lnTo>
                <a:lnTo>
                  <a:pt x="23617" y="44399"/>
                </a:lnTo>
                <a:lnTo>
                  <a:pt x="16338" y="42901"/>
                </a:lnTo>
                <a:lnTo>
                  <a:pt x="10580" y="38796"/>
                </a:lnTo>
                <a:lnTo>
                  <a:pt x="6804" y="32585"/>
                </a:lnTo>
                <a:lnTo>
                  <a:pt x="5469" y="24764"/>
                </a:lnTo>
                <a:lnTo>
                  <a:pt x="6872" y="16991"/>
                </a:lnTo>
                <a:lnTo>
                  <a:pt x="10714" y="10837"/>
                </a:lnTo>
                <a:lnTo>
                  <a:pt x="16527" y="6796"/>
                </a:lnTo>
                <a:lnTo>
                  <a:pt x="23846" y="5359"/>
                </a:lnTo>
                <a:lnTo>
                  <a:pt x="37804" y="5359"/>
                </a:lnTo>
                <a:lnTo>
                  <a:pt x="33007" y="1964"/>
                </a:lnTo>
                <a:lnTo>
                  <a:pt x="23757" y="0"/>
                </a:lnTo>
                <a:close/>
              </a:path>
              <a:path w="47625" h="50165">
                <a:moveTo>
                  <a:pt x="37804" y="5359"/>
                </a:moveTo>
                <a:lnTo>
                  <a:pt x="23846" y="5359"/>
                </a:lnTo>
                <a:lnTo>
                  <a:pt x="31114" y="6868"/>
                </a:lnTo>
                <a:lnTo>
                  <a:pt x="36885" y="10993"/>
                </a:lnTo>
                <a:lnTo>
                  <a:pt x="40680" y="17216"/>
                </a:lnTo>
                <a:lnTo>
                  <a:pt x="42019" y="25018"/>
                </a:lnTo>
                <a:lnTo>
                  <a:pt x="40605" y="32779"/>
                </a:lnTo>
                <a:lnTo>
                  <a:pt x="36752" y="38928"/>
                </a:lnTo>
                <a:lnTo>
                  <a:pt x="30932" y="42967"/>
                </a:lnTo>
                <a:lnTo>
                  <a:pt x="23617" y="44399"/>
                </a:lnTo>
                <a:lnTo>
                  <a:pt x="37820" y="44399"/>
                </a:lnTo>
                <a:lnTo>
                  <a:pt x="40494" y="42513"/>
                </a:lnTo>
                <a:lnTo>
                  <a:pt x="45608" y="34596"/>
                </a:lnTo>
                <a:lnTo>
                  <a:pt x="47473" y="25018"/>
                </a:lnTo>
                <a:lnTo>
                  <a:pt x="47464" y="24764"/>
                </a:lnTo>
                <a:lnTo>
                  <a:pt x="45636" y="15223"/>
                </a:lnTo>
                <a:lnTo>
                  <a:pt x="40554" y="7305"/>
                </a:lnTo>
                <a:lnTo>
                  <a:pt x="37804" y="5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746741" y="9480408"/>
            <a:ext cx="20320" cy="29209"/>
          </a:xfrm>
          <a:custGeom>
            <a:avLst/>
            <a:gdLst/>
            <a:ahLst/>
            <a:cxnLst/>
            <a:rect l="l" t="t" r="r" b="b"/>
            <a:pathLst>
              <a:path w="20320" h="29209">
                <a:moveTo>
                  <a:pt x="15146" y="15214"/>
                </a:moveTo>
                <a:lnTo>
                  <a:pt x="6946" y="15214"/>
                </a:lnTo>
                <a:lnTo>
                  <a:pt x="8128" y="15824"/>
                </a:lnTo>
                <a:lnTo>
                  <a:pt x="10045" y="19951"/>
                </a:lnTo>
                <a:lnTo>
                  <a:pt x="11341" y="22072"/>
                </a:lnTo>
                <a:lnTo>
                  <a:pt x="14897" y="28600"/>
                </a:lnTo>
                <a:lnTo>
                  <a:pt x="20218" y="27647"/>
                </a:lnTo>
                <a:lnTo>
                  <a:pt x="13532" y="15951"/>
                </a:lnTo>
                <a:lnTo>
                  <a:pt x="13532" y="15824"/>
                </a:lnTo>
                <a:lnTo>
                  <a:pt x="14287" y="15494"/>
                </a:lnTo>
                <a:lnTo>
                  <a:pt x="15146" y="15214"/>
                </a:lnTo>
                <a:close/>
              </a:path>
              <a:path w="20320" h="29209">
                <a:moveTo>
                  <a:pt x="9207" y="0"/>
                </a:moveTo>
                <a:lnTo>
                  <a:pt x="4597" y="330"/>
                </a:lnTo>
                <a:lnTo>
                  <a:pt x="0" y="330"/>
                </a:lnTo>
                <a:lnTo>
                  <a:pt x="0" y="27851"/>
                </a:lnTo>
                <a:lnTo>
                  <a:pt x="4838" y="27851"/>
                </a:lnTo>
                <a:lnTo>
                  <a:pt x="4838" y="15951"/>
                </a:lnTo>
                <a:lnTo>
                  <a:pt x="6946" y="15214"/>
                </a:lnTo>
                <a:lnTo>
                  <a:pt x="15146" y="15214"/>
                </a:lnTo>
                <a:lnTo>
                  <a:pt x="18935" y="13982"/>
                </a:lnTo>
                <a:lnTo>
                  <a:pt x="20296" y="11988"/>
                </a:lnTo>
                <a:lnTo>
                  <a:pt x="5143" y="11988"/>
                </a:lnTo>
                <a:lnTo>
                  <a:pt x="5143" y="3670"/>
                </a:lnTo>
                <a:lnTo>
                  <a:pt x="19947" y="3670"/>
                </a:lnTo>
                <a:lnTo>
                  <a:pt x="19926" y="3289"/>
                </a:lnTo>
                <a:lnTo>
                  <a:pt x="18034" y="838"/>
                </a:lnTo>
                <a:lnTo>
                  <a:pt x="9207" y="0"/>
                </a:lnTo>
                <a:close/>
              </a:path>
              <a:path w="20320" h="29209">
                <a:moveTo>
                  <a:pt x="19952" y="3759"/>
                </a:moveTo>
                <a:lnTo>
                  <a:pt x="9537" y="3759"/>
                </a:lnTo>
                <a:lnTo>
                  <a:pt x="13550" y="4318"/>
                </a:lnTo>
                <a:lnTo>
                  <a:pt x="14744" y="5511"/>
                </a:lnTo>
                <a:lnTo>
                  <a:pt x="14668" y="9982"/>
                </a:lnTo>
                <a:lnTo>
                  <a:pt x="13677" y="11404"/>
                </a:lnTo>
                <a:lnTo>
                  <a:pt x="9499" y="11849"/>
                </a:lnTo>
                <a:lnTo>
                  <a:pt x="7442" y="11874"/>
                </a:lnTo>
                <a:lnTo>
                  <a:pt x="5143" y="11988"/>
                </a:lnTo>
                <a:lnTo>
                  <a:pt x="20296" y="11988"/>
                </a:lnTo>
                <a:lnTo>
                  <a:pt x="20304" y="9982"/>
                </a:lnTo>
                <a:lnTo>
                  <a:pt x="19952" y="3759"/>
                </a:lnTo>
                <a:close/>
              </a:path>
              <a:path w="20320" h="29209">
                <a:moveTo>
                  <a:pt x="19947" y="3670"/>
                </a:moveTo>
                <a:lnTo>
                  <a:pt x="5143" y="3670"/>
                </a:lnTo>
                <a:lnTo>
                  <a:pt x="7391" y="3784"/>
                </a:lnTo>
                <a:lnTo>
                  <a:pt x="9537" y="3759"/>
                </a:lnTo>
                <a:lnTo>
                  <a:pt x="19952" y="3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8699300" y="2651303"/>
            <a:ext cx="103505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15-4307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5">
                <a:latin typeface="Barlow"/>
                <a:cs typeface="Barlow"/>
              </a:rPr>
              <a:t>Tradewinds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430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50-34-27-11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99300" y="4217873"/>
            <a:ext cx="102235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14-0216</a:t>
            </a:r>
            <a:r>
              <a:rPr dirty="0" sz="800" spc="-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5">
                <a:latin typeface="Barlow"/>
                <a:cs typeface="Barlow"/>
              </a:rPr>
              <a:t>Lint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5793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27-14-38-2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99300" y="5784443"/>
            <a:ext cx="99758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17-1109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5">
                <a:latin typeface="Barlow"/>
                <a:cs typeface="Barlow"/>
              </a:rPr>
              <a:t>Chinchilla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7530</a:t>
            </a:r>
            <a:r>
              <a:rPr dirty="0" sz="800" spc="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">
                <a:latin typeface="Barlow"/>
                <a:cs typeface="Barlow"/>
              </a:rPr>
              <a:t> 29-32-38-9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99300" y="7351014"/>
            <a:ext cx="101854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18-1630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5">
                <a:latin typeface="Barlow"/>
                <a:cs typeface="Barlow"/>
              </a:rPr>
              <a:t>Dusty </a:t>
            </a:r>
            <a:r>
              <a:rPr dirty="0" sz="800" spc="15">
                <a:latin typeface="Barlow"/>
                <a:cs typeface="Barlow"/>
              </a:rPr>
              <a:t>Cedar  </a:t>
            </a:r>
            <a:r>
              <a:rPr dirty="0" sz="800" spc="10">
                <a:latin typeface="Barlow"/>
                <a:cs typeface="Barlow"/>
              </a:rPr>
              <a:t>Pantone® 7523</a:t>
            </a:r>
            <a:r>
              <a:rPr dirty="0" sz="800" spc="3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">
                <a:latin typeface="Barlow"/>
                <a:cs typeface="Barlow"/>
              </a:rPr>
              <a:t> 11-66-49-20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07348" y="2651404"/>
            <a:ext cx="101346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17-1505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5">
                <a:latin typeface="Barlow"/>
                <a:cs typeface="Barlow"/>
              </a:rPr>
              <a:t>Quail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7653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38-40-20-7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607348" y="4217975"/>
            <a:ext cx="103695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17-6009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Laurel Wreath  Pantone® </a:t>
            </a:r>
            <a:r>
              <a:rPr dirty="0" sz="800" spc="5">
                <a:latin typeface="Barlow"/>
                <a:cs typeface="Barlow"/>
              </a:rPr>
              <a:t>5615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8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">
                <a:latin typeface="Barlow"/>
                <a:cs typeface="Barlow"/>
              </a:rPr>
              <a:t> 57-30-53-27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607348" y="5784545"/>
            <a:ext cx="1039494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19-4305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5">
                <a:latin typeface="Barlow"/>
                <a:cs typeface="Barlow"/>
              </a:rPr>
              <a:t>Pirate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Black</a:t>
            </a:r>
            <a:endParaRPr sz="800">
              <a:latin typeface="Barlow"/>
              <a:cs typeface="Barlow"/>
            </a:endParaRPr>
          </a:p>
          <a:p>
            <a:pPr marL="12700" marR="128270">
              <a:lnSpc>
                <a:spcPts val="900"/>
              </a:lnSpc>
            </a:pPr>
            <a:r>
              <a:rPr dirty="0" sz="800" spc="10">
                <a:latin typeface="Barlow"/>
                <a:cs typeface="Barlow"/>
              </a:rPr>
              <a:t>Pantone® Black </a:t>
            </a:r>
            <a:r>
              <a:rPr dirty="0" sz="800">
                <a:latin typeface="Barlow"/>
                <a:cs typeface="Barlow"/>
              </a:rPr>
              <a:t>7 C 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-5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63-60-64-65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07348" y="7351115"/>
            <a:ext cx="112903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9271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15-4502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Silver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Cloud</a:t>
            </a:r>
            <a:endParaRPr sz="800">
              <a:latin typeface="Barlow"/>
              <a:cs typeface="Barlow"/>
            </a:endParaRPr>
          </a:p>
          <a:p>
            <a:pPr marL="12700" marR="5080">
              <a:lnSpc>
                <a:spcPts val="900"/>
              </a:lnSpc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>
                <a:latin typeface="Barlow"/>
                <a:cs typeface="Barlow"/>
              </a:rPr>
              <a:t>Warm </a:t>
            </a:r>
            <a:r>
              <a:rPr dirty="0" sz="800" spc="5">
                <a:latin typeface="Barlow"/>
                <a:cs typeface="Barlow"/>
              </a:rPr>
              <a:t>Gray </a:t>
            </a:r>
            <a:r>
              <a:rPr dirty="0" sz="800">
                <a:latin typeface="Barlow"/>
                <a:cs typeface="Barlow"/>
              </a:rPr>
              <a:t>3 C 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21-20-21-1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15396" y="4218076"/>
            <a:ext cx="1036955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19-0307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Climbing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Ivy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-15">
                <a:latin typeface="Barlow"/>
                <a:cs typeface="Barlow"/>
              </a:rPr>
              <a:t>418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">
                <a:latin typeface="Barlow"/>
                <a:cs typeface="Barlow"/>
              </a:rPr>
              <a:t> 59-48-58-44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515396" y="5784646"/>
            <a:ext cx="1018540" cy="4902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18-1306</a:t>
            </a:r>
            <a:r>
              <a:rPr dirty="0" sz="800" spc="-1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  </a:t>
            </a:r>
            <a:r>
              <a:rPr dirty="0" sz="800" spc="10">
                <a:latin typeface="Barlow"/>
                <a:cs typeface="Barlow"/>
              </a:rPr>
              <a:t>Iron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850"/>
              </a:lnSpc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-15">
                <a:latin typeface="Barlow"/>
                <a:cs typeface="Barlow"/>
              </a:rPr>
              <a:t>410</a:t>
            </a:r>
            <a:r>
              <a:rPr dirty="0" sz="800" spc="3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C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CMYK: </a:t>
            </a:r>
            <a:r>
              <a:rPr dirty="0" sz="800" spc="15">
                <a:latin typeface="Barlow"/>
                <a:cs typeface="Barlow"/>
              </a:rPr>
              <a:t>45-48-45-26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713585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141413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141411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713589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713585" y="344013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141413" y="344012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141411" y="396794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713589" y="396795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713585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141413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141411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713589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713585" y="65732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141413" y="6573208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141411" y="710102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713589" y="710103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621586" y="18735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2049414" y="187358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2049411" y="240140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0621584" y="24014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621586" y="344013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2049414" y="344012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2049411" y="396794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621584" y="396795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0621586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2049414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049411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0621584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0621586" y="657321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049414" y="6573208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2049411" y="710102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621584" y="710103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2529586" y="344013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3957416" y="344012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3957413" y="396794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2529584" y="396795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2529586" y="500667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189001" y="0"/>
                </a:moveTo>
                <a:lnTo>
                  <a:pt x="0" y="0"/>
                </a:lnTo>
                <a:lnTo>
                  <a:pt x="0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3957416" y="5006669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189001" y="189001"/>
                </a:moveTo>
                <a:lnTo>
                  <a:pt x="18900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3957413" y="5534486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29">
                <a:moveTo>
                  <a:pt x="0" y="189001"/>
                </a:moveTo>
                <a:lnTo>
                  <a:pt x="189001" y="189001"/>
                </a:lnTo>
                <a:lnTo>
                  <a:pt x="189001" y="0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2529584" y="5534495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0"/>
                </a:moveTo>
                <a:lnTo>
                  <a:pt x="0" y="189001"/>
                </a:lnTo>
                <a:lnTo>
                  <a:pt x="189001" y="189001"/>
                </a:lnTo>
              </a:path>
            </a:pathLst>
          </a:custGeom>
          <a:ln w="3175">
            <a:solidFill>
              <a:srgbClr val="9D9D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711996" y="343853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C5C0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711996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8189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8711996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A08F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0619993" y="343853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6474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619993" y="1872005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9E89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0619993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302F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711996" y="657162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90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B45F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0619993" y="657162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20" h="720090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C0B7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2528003" y="3438537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19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474F4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2528003" y="5005082"/>
            <a:ext cx="1620520" cy="720090"/>
          </a:xfrm>
          <a:custGeom>
            <a:avLst/>
            <a:gdLst/>
            <a:ahLst/>
            <a:cxnLst/>
            <a:rect l="l" t="t" r="r" b="b"/>
            <a:pathLst>
              <a:path w="1620519" h="720089">
                <a:moveTo>
                  <a:pt x="0" y="720001"/>
                </a:moveTo>
                <a:lnTo>
                  <a:pt x="1619999" y="720001"/>
                </a:lnTo>
                <a:lnTo>
                  <a:pt x="1619999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78666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349997" y="1872002"/>
            <a:ext cx="4680000" cy="6947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 txBox="1"/>
          <p:nvPr/>
        </p:nvSpPr>
        <p:spPr>
          <a:xfrm>
            <a:off x="1409299" y="8663003"/>
            <a:ext cx="7169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MSDS Studio x</a:t>
            </a:r>
            <a:r>
              <a:rPr dirty="0" sz="600" spc="-7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Muuto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808250" y="186700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27300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 txBox="1">
            <a:spLocks noGrp="1"/>
          </p:cNvSpPr>
          <p:nvPr>
            <p:ph type="title"/>
          </p:nvPr>
        </p:nvSpPr>
        <p:spPr>
          <a:xfrm>
            <a:off x="1787236" y="186704"/>
            <a:ext cx="928369" cy="147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0">
                <a:latin typeface="Barlow"/>
                <a:cs typeface="Barlow"/>
              </a:rPr>
              <a:t>autumn/winter</a:t>
            </a:r>
            <a:r>
              <a:rPr dirty="0" sz="800" spc="-45" b="0">
                <a:latin typeface="Barlow"/>
                <a:cs typeface="Barlow"/>
              </a:rPr>
              <a:t> </a:t>
            </a:r>
            <a:r>
              <a:rPr dirty="0" sz="800" spc="-5" b="0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27297" y="10397703"/>
            <a:ext cx="165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4424145" y="10397703"/>
            <a:ext cx="1689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30" y="983211"/>
            <a:ext cx="29349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210" b="1">
                <a:latin typeface="Gotham"/>
                <a:cs typeface="Gotham"/>
              </a:rPr>
              <a:t>OURS </a:t>
            </a:r>
            <a:r>
              <a:rPr dirty="0" sz="1400" spc="80" b="1">
                <a:latin typeface="Gotham"/>
                <a:cs typeface="Gotham"/>
              </a:rPr>
              <a:t>FA</a:t>
            </a:r>
            <a:r>
              <a:rPr dirty="0" sz="1400" spc="-5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SHION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7231" y="983211"/>
            <a:ext cx="30321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210" b="1">
                <a:latin typeface="Gotham"/>
                <a:cs typeface="Gotham"/>
              </a:rPr>
              <a:t>OURS</a:t>
            </a:r>
            <a:r>
              <a:rPr dirty="0" sz="1400" spc="340" b="1">
                <a:latin typeface="Gotham"/>
                <a:cs typeface="Gotham"/>
              </a:rPr>
              <a:t> </a:t>
            </a:r>
            <a:r>
              <a:rPr dirty="0" sz="1400" spc="245" b="1">
                <a:latin typeface="Gotham"/>
                <a:cs typeface="Gotham"/>
              </a:rPr>
              <a:t>INTERIOR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04005" y="3204019"/>
            <a:ext cx="2052320" cy="1570990"/>
          </a:xfrm>
          <a:custGeom>
            <a:avLst/>
            <a:gdLst/>
            <a:ahLst/>
            <a:cxnLst/>
            <a:rect l="l" t="t" r="r" b="b"/>
            <a:pathLst>
              <a:path w="2052320" h="1570989">
                <a:moveTo>
                  <a:pt x="0" y="1570583"/>
                </a:moveTo>
                <a:lnTo>
                  <a:pt x="2052002" y="1570583"/>
                </a:lnTo>
                <a:lnTo>
                  <a:pt x="2052002" y="0"/>
                </a:lnTo>
                <a:lnTo>
                  <a:pt x="0" y="0"/>
                </a:lnTo>
                <a:lnTo>
                  <a:pt x="0" y="1570583"/>
                </a:lnTo>
                <a:close/>
              </a:path>
            </a:pathLst>
          </a:custGeom>
          <a:solidFill>
            <a:srgbClr val="474F4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162034" y="3925805"/>
            <a:ext cx="5734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19-0307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528003" y="1872005"/>
            <a:ext cx="2052320" cy="1260475"/>
          </a:xfrm>
          <a:custGeom>
            <a:avLst/>
            <a:gdLst/>
            <a:ahLst/>
            <a:cxnLst/>
            <a:rect l="l" t="t" r="r" b="b"/>
            <a:pathLst>
              <a:path w="2052319" h="1260475">
                <a:moveTo>
                  <a:pt x="0" y="1260030"/>
                </a:moveTo>
                <a:lnTo>
                  <a:pt x="2052002" y="1260030"/>
                </a:lnTo>
                <a:lnTo>
                  <a:pt x="2052002" y="0"/>
                </a:lnTo>
                <a:lnTo>
                  <a:pt x="0" y="0"/>
                </a:lnTo>
                <a:lnTo>
                  <a:pt x="0" y="1260030"/>
                </a:lnTo>
                <a:close/>
              </a:path>
            </a:pathLst>
          </a:custGeom>
          <a:solidFill>
            <a:srgbClr val="C5C0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282119" y="2438501"/>
            <a:ext cx="5588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14-0216</a:t>
            </a:r>
            <a:r>
              <a:rPr dirty="0" sz="8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88001" y="1872005"/>
            <a:ext cx="2052320" cy="1487170"/>
          </a:xfrm>
          <a:prstGeom prst="rect">
            <a:avLst/>
          </a:prstGeom>
          <a:solidFill>
            <a:srgbClr val="C5C09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14-0216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64002" y="1872005"/>
            <a:ext cx="2052320" cy="2355215"/>
          </a:xfrm>
          <a:custGeom>
            <a:avLst/>
            <a:gdLst/>
            <a:ahLst/>
            <a:cxnLst/>
            <a:rect l="l" t="t" r="r" b="b"/>
            <a:pathLst>
              <a:path w="2052320" h="2355215">
                <a:moveTo>
                  <a:pt x="0" y="2355100"/>
                </a:moveTo>
                <a:lnTo>
                  <a:pt x="2052002" y="2355100"/>
                </a:lnTo>
                <a:lnTo>
                  <a:pt x="2052002" y="0"/>
                </a:lnTo>
                <a:lnTo>
                  <a:pt x="0" y="0"/>
                </a:lnTo>
                <a:lnTo>
                  <a:pt x="0" y="2355100"/>
                </a:lnTo>
                <a:close/>
              </a:path>
            </a:pathLst>
          </a:custGeom>
          <a:solidFill>
            <a:srgbClr val="302F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409486" y="2986051"/>
            <a:ext cx="5759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19-4305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79320" y="8362848"/>
            <a:ext cx="2052320" cy="1645285"/>
          </a:xfrm>
          <a:custGeom>
            <a:avLst/>
            <a:gdLst/>
            <a:ahLst/>
            <a:cxnLst/>
            <a:rect l="l" t="t" r="r" b="b"/>
            <a:pathLst>
              <a:path w="2052320" h="1645284">
                <a:moveTo>
                  <a:pt x="0" y="1645196"/>
                </a:moveTo>
                <a:lnTo>
                  <a:pt x="2052002" y="1645196"/>
                </a:lnTo>
                <a:lnTo>
                  <a:pt x="2052002" y="0"/>
                </a:lnTo>
                <a:lnTo>
                  <a:pt x="0" y="0"/>
                </a:lnTo>
                <a:lnTo>
                  <a:pt x="0" y="1645196"/>
                </a:lnTo>
                <a:close/>
              </a:path>
            </a:pathLst>
          </a:custGeom>
          <a:solidFill>
            <a:srgbClr val="B45F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9035367" y="9121925"/>
            <a:ext cx="5549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18-1630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28003" y="3204019"/>
            <a:ext cx="2052320" cy="1570990"/>
          </a:xfrm>
          <a:custGeom>
            <a:avLst/>
            <a:gdLst/>
            <a:ahLst/>
            <a:cxnLst/>
            <a:rect l="l" t="t" r="r" b="b"/>
            <a:pathLst>
              <a:path w="2052319" h="1570989">
                <a:moveTo>
                  <a:pt x="0" y="1570583"/>
                </a:moveTo>
                <a:lnTo>
                  <a:pt x="2052002" y="1570583"/>
                </a:lnTo>
                <a:lnTo>
                  <a:pt x="2052002" y="0"/>
                </a:lnTo>
                <a:lnTo>
                  <a:pt x="0" y="0"/>
                </a:lnTo>
                <a:lnTo>
                  <a:pt x="0" y="1570583"/>
                </a:lnTo>
                <a:close/>
              </a:path>
            </a:pathLst>
          </a:custGeom>
          <a:solidFill>
            <a:srgbClr val="C0B7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3272823" y="3925805"/>
            <a:ext cx="5772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15-4502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80006" y="7427912"/>
            <a:ext cx="2052320" cy="862965"/>
          </a:xfrm>
          <a:custGeom>
            <a:avLst/>
            <a:gdLst/>
            <a:ahLst/>
            <a:cxnLst/>
            <a:rect l="l" t="t" r="r" b="b"/>
            <a:pathLst>
              <a:path w="2052320" h="862965">
                <a:moveTo>
                  <a:pt x="0" y="862901"/>
                </a:moveTo>
                <a:lnTo>
                  <a:pt x="2052002" y="862901"/>
                </a:lnTo>
                <a:lnTo>
                  <a:pt x="2052002" y="0"/>
                </a:lnTo>
                <a:lnTo>
                  <a:pt x="0" y="0"/>
                </a:lnTo>
                <a:lnTo>
                  <a:pt x="0" y="862901"/>
                </a:lnTo>
                <a:close/>
              </a:path>
            </a:pathLst>
          </a:custGeom>
          <a:solidFill>
            <a:srgbClr val="9E89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038542" y="7795858"/>
            <a:ext cx="5499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17-1505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229" y="8202003"/>
            <a:ext cx="2052320" cy="912494"/>
          </a:xfrm>
          <a:custGeom>
            <a:avLst/>
            <a:gdLst/>
            <a:ahLst/>
            <a:cxnLst/>
            <a:rect l="l" t="t" r="r" b="b"/>
            <a:pathLst>
              <a:path w="2052320" h="912495">
                <a:moveTo>
                  <a:pt x="0" y="912025"/>
                </a:moveTo>
                <a:lnTo>
                  <a:pt x="2052002" y="912025"/>
                </a:lnTo>
                <a:lnTo>
                  <a:pt x="2052002" y="0"/>
                </a:lnTo>
                <a:lnTo>
                  <a:pt x="0" y="0"/>
                </a:lnTo>
                <a:lnTo>
                  <a:pt x="0" y="912025"/>
                </a:lnTo>
                <a:close/>
              </a:path>
            </a:pathLst>
          </a:custGeom>
          <a:solidFill>
            <a:srgbClr val="9E89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97773" y="8594509"/>
            <a:ext cx="5499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17-1505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88001" y="8290814"/>
            <a:ext cx="2052320" cy="1717675"/>
          </a:xfrm>
          <a:prstGeom prst="rect">
            <a:avLst/>
          </a:prstGeom>
          <a:solidFill>
            <a:srgbClr val="A08F7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17-1109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404005" y="1872005"/>
            <a:ext cx="2052320" cy="1260475"/>
          </a:xfrm>
          <a:custGeom>
            <a:avLst/>
            <a:gdLst/>
            <a:ahLst/>
            <a:cxnLst/>
            <a:rect l="l" t="t" r="r" b="b"/>
            <a:pathLst>
              <a:path w="2052320" h="1260475">
                <a:moveTo>
                  <a:pt x="0" y="1260030"/>
                </a:moveTo>
                <a:lnTo>
                  <a:pt x="2052002" y="1260030"/>
                </a:lnTo>
                <a:lnTo>
                  <a:pt x="2052002" y="0"/>
                </a:lnTo>
                <a:lnTo>
                  <a:pt x="0" y="0"/>
                </a:lnTo>
                <a:lnTo>
                  <a:pt x="0" y="1260030"/>
                </a:lnTo>
                <a:close/>
              </a:path>
            </a:pathLst>
          </a:custGeom>
          <a:solidFill>
            <a:srgbClr val="6474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1150908" y="2438501"/>
            <a:ext cx="5734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17-6009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64002" y="4299089"/>
            <a:ext cx="2052320" cy="848994"/>
          </a:xfrm>
          <a:custGeom>
            <a:avLst/>
            <a:gdLst/>
            <a:ahLst/>
            <a:cxnLst/>
            <a:rect l="l" t="t" r="r" b="b"/>
            <a:pathLst>
              <a:path w="2052320" h="848995">
                <a:moveTo>
                  <a:pt x="0" y="848918"/>
                </a:moveTo>
                <a:lnTo>
                  <a:pt x="2052002" y="848918"/>
                </a:lnTo>
                <a:lnTo>
                  <a:pt x="2052002" y="0"/>
                </a:lnTo>
                <a:lnTo>
                  <a:pt x="0" y="0"/>
                </a:lnTo>
                <a:lnTo>
                  <a:pt x="0" y="848918"/>
                </a:lnTo>
                <a:close/>
              </a:path>
            </a:pathLst>
          </a:custGeom>
          <a:solidFill>
            <a:srgbClr val="6474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410908" y="4660041"/>
            <a:ext cx="5734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17-6009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9229" y="9186012"/>
            <a:ext cx="2052320" cy="822325"/>
          </a:xfrm>
          <a:custGeom>
            <a:avLst/>
            <a:gdLst/>
            <a:ahLst/>
            <a:cxnLst/>
            <a:rect l="l" t="t" r="r" b="b"/>
            <a:pathLst>
              <a:path w="2052320" h="822325">
                <a:moveTo>
                  <a:pt x="0" y="822032"/>
                </a:moveTo>
                <a:lnTo>
                  <a:pt x="2052002" y="822032"/>
                </a:lnTo>
                <a:lnTo>
                  <a:pt x="2052002" y="0"/>
                </a:lnTo>
                <a:lnTo>
                  <a:pt x="0" y="0"/>
                </a:lnTo>
                <a:lnTo>
                  <a:pt x="0" y="822032"/>
                </a:lnTo>
                <a:close/>
              </a:path>
            </a:pathLst>
          </a:custGeom>
          <a:solidFill>
            <a:srgbClr val="78666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295283" y="9533511"/>
            <a:ext cx="5549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18-1306</a:t>
            </a:r>
            <a:r>
              <a:rPr dirty="0" sz="800" spc="-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9229" y="1872005"/>
            <a:ext cx="2052764" cy="3275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40004" y="5220005"/>
            <a:ext cx="2052002" cy="2909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788001" y="3430841"/>
            <a:ext cx="2051989" cy="4787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664002" y="5220005"/>
            <a:ext cx="2051989" cy="478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599299" y="4987103"/>
            <a:ext cx="3556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Jil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Sande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47296" y="8057963"/>
            <a:ext cx="577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Stella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McCartney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9299" y="7969114"/>
            <a:ext cx="2660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Nehe</a:t>
            </a: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23297" y="9847139"/>
            <a:ext cx="7118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Salvatore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Ferragamo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279993" y="1872005"/>
            <a:ext cx="2052002" cy="29025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871313" y="4846586"/>
            <a:ext cx="3708692" cy="2509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279320" y="4846586"/>
            <a:ext cx="2519997" cy="25093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404000" y="7427938"/>
            <a:ext cx="4175993" cy="25800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8339300" y="4613685"/>
            <a:ext cx="1638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x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-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39300" y="7195036"/>
            <a:ext cx="8242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Raúl </a:t>
            </a:r>
            <a:r>
              <a:rPr dirty="0" sz="600" spc="-5">
                <a:latin typeface="Barlow"/>
                <a:cs typeface="Barlow"/>
              </a:rPr>
              <a:t>Sánchez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Architects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930633" y="7195036"/>
            <a:ext cx="8153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Philippe Malouin x</a:t>
            </a:r>
            <a:r>
              <a:rPr dirty="0" sz="600" spc="-8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Iittala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021686" y="9847101"/>
            <a:ext cx="49910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Wendy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Andreu</a:t>
            </a:r>
            <a:endParaRPr sz="600">
              <a:latin typeface="Barlow"/>
              <a:cs typeface="Barl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27297" y="10397703"/>
            <a:ext cx="165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4427803" y="10397703"/>
            <a:ext cx="165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30168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04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OUR</a:t>
            </a:r>
            <a:r>
              <a:rPr dirty="0" sz="1400" spc="53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OMBIN</a:t>
            </a:r>
            <a:r>
              <a:rPr dirty="0" sz="1400" spc="-14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ATIONS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0004" y="1872005"/>
            <a:ext cx="3168002" cy="3167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279993" y="1875167"/>
            <a:ext cx="3168002" cy="3168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0004" y="6119990"/>
            <a:ext cx="3168002" cy="3168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279980" y="6119990"/>
            <a:ext cx="3168017" cy="3168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267298" y="9708202"/>
            <a:ext cx="6119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Farverne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 præcise </a:t>
            </a: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tekstilfarver (TCX). </a:t>
            </a:r>
            <a:r>
              <a:rPr dirty="0" sz="600">
                <a:latin typeface="Barlow"/>
                <a:cs typeface="Barlow"/>
              </a:rPr>
              <a:t>(C) 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shown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 indications.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 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</a:t>
            </a:r>
            <a:r>
              <a:rPr dirty="0" sz="600" spc="4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20004" y="6767995"/>
            <a:ext cx="3060065" cy="930275"/>
          </a:xfrm>
          <a:prstGeom prst="rect">
            <a:avLst/>
          </a:prstGeom>
          <a:solidFill>
            <a:srgbClr val="474F45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Times New Roman"/>
              <a:cs typeface="Times New Roman"/>
            </a:endParaRPr>
          </a:p>
          <a:p>
            <a:pPr algn="ctr" marL="24130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19-0307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20004" y="1872005"/>
            <a:ext cx="3060065" cy="300355"/>
          </a:xfrm>
          <a:prstGeom prst="rect">
            <a:avLst/>
          </a:prstGeom>
          <a:solidFill>
            <a:srgbClr val="474F45"/>
          </a:solidFill>
        </p:spPr>
        <p:txBody>
          <a:bodyPr wrap="square" lIns="0" tIns="99060" rIns="0" bIns="0" rtlCol="0" vert="horz">
            <a:spAutoFit/>
          </a:bodyPr>
          <a:lstStyle/>
          <a:p>
            <a:pPr algn="ctr" marL="24130">
              <a:lnSpc>
                <a:spcPct val="100000"/>
              </a:lnSpc>
              <a:spcBef>
                <a:spcPts val="78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19-0307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20004" y="8477834"/>
            <a:ext cx="3060065" cy="430530"/>
          </a:xfrm>
          <a:prstGeom prst="rect">
            <a:avLst/>
          </a:prstGeom>
          <a:solidFill>
            <a:srgbClr val="C5C096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14-0216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80002" y="8723998"/>
            <a:ext cx="3060065" cy="564515"/>
          </a:xfrm>
          <a:prstGeom prst="rect">
            <a:avLst/>
          </a:prstGeom>
          <a:solidFill>
            <a:srgbClr val="B45F5D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8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18-1630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20004" y="3531184"/>
            <a:ext cx="3060065" cy="946150"/>
          </a:xfrm>
          <a:prstGeom prst="rect">
            <a:avLst/>
          </a:prstGeom>
          <a:solidFill>
            <a:srgbClr val="C0B7AE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15-4502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80002" y="2243963"/>
            <a:ext cx="3060065" cy="1287780"/>
          </a:xfrm>
          <a:prstGeom prst="rect">
            <a:avLst/>
          </a:prstGeom>
          <a:solidFill>
            <a:srgbClr val="C0B7AE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2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15-4502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20004" y="2883090"/>
            <a:ext cx="3060065" cy="566420"/>
          </a:xfrm>
          <a:prstGeom prst="rect">
            <a:avLst/>
          </a:prstGeom>
          <a:solidFill>
            <a:srgbClr val="9E898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17-1505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80002" y="6768007"/>
            <a:ext cx="3060065" cy="1236345"/>
          </a:xfrm>
          <a:prstGeom prst="rect">
            <a:avLst/>
          </a:prstGeom>
          <a:solidFill>
            <a:srgbClr val="9E898C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17-1505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80002" y="4549216"/>
            <a:ext cx="3060065" cy="490855"/>
          </a:xfrm>
          <a:prstGeom prst="rect">
            <a:avLst/>
          </a:prstGeom>
          <a:solidFill>
            <a:srgbClr val="9E898C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17-1505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20004" y="7769859"/>
            <a:ext cx="3060065" cy="636270"/>
          </a:xfrm>
          <a:prstGeom prst="rect">
            <a:avLst/>
          </a:prstGeom>
          <a:solidFill>
            <a:srgbClr val="64746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17-6009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513324" y="2243963"/>
            <a:ext cx="3060065" cy="566420"/>
          </a:xfrm>
          <a:prstGeom prst="rect">
            <a:avLst/>
          </a:prstGeom>
          <a:solidFill>
            <a:srgbClr val="64746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17-6009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520004" y="4549216"/>
            <a:ext cx="3060065" cy="494030"/>
          </a:xfrm>
          <a:prstGeom prst="rect">
            <a:avLst/>
          </a:prstGeom>
          <a:solidFill>
            <a:srgbClr val="786662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18-1306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80002" y="6120003"/>
            <a:ext cx="3060065" cy="576580"/>
          </a:xfrm>
          <a:prstGeom prst="rect">
            <a:avLst/>
          </a:prstGeom>
          <a:solidFill>
            <a:srgbClr val="78666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18-1306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80002" y="3603168"/>
            <a:ext cx="3060065" cy="874394"/>
          </a:xfrm>
          <a:prstGeom prst="rect">
            <a:avLst/>
          </a:prstGeom>
          <a:solidFill>
            <a:srgbClr val="78666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18-1306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80002" y="8075993"/>
            <a:ext cx="3060065" cy="566420"/>
          </a:xfrm>
          <a:prstGeom prst="rect">
            <a:avLst/>
          </a:prstGeom>
          <a:solidFill>
            <a:srgbClr val="A08F7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17-1109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80002" y="1872005"/>
            <a:ext cx="3060065" cy="300355"/>
          </a:xfrm>
          <a:prstGeom prst="rect">
            <a:avLst/>
          </a:prstGeom>
          <a:solidFill>
            <a:srgbClr val="302F30"/>
          </a:solidFill>
        </p:spPr>
        <p:txBody>
          <a:bodyPr wrap="square" lIns="0" tIns="9906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78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19-4305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520004" y="8970009"/>
            <a:ext cx="3060065" cy="318135"/>
          </a:xfrm>
          <a:prstGeom prst="rect">
            <a:avLst/>
          </a:prstGeom>
          <a:solidFill>
            <a:srgbClr val="302F30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19-4305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520004" y="6120003"/>
            <a:ext cx="3060065" cy="566420"/>
          </a:xfrm>
          <a:prstGeom prst="rect">
            <a:avLst/>
          </a:prstGeom>
          <a:solidFill>
            <a:srgbClr val="A08F7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17-1109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9299" y="4882277"/>
            <a:ext cx="6635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Ermenegildo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Zegna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9299" y="9127074"/>
            <a:ext cx="2660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Nehe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39314" y="4882277"/>
            <a:ext cx="9639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Note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Design Studio x</a:t>
            </a:r>
            <a:r>
              <a:rPr dirty="0" sz="600" spc="-7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Tarkett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39314" y="9127074"/>
            <a:ext cx="3860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2LG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7297" y="10397703"/>
            <a:ext cx="1606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427396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618" y="983211"/>
            <a:ext cx="26276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185" b="1">
                <a:latin typeface="Gotham"/>
                <a:cs typeface="Gotham"/>
              </a:rPr>
              <a:t>OUR </a:t>
            </a:r>
            <a:r>
              <a:rPr dirty="0" sz="1400" spc="220" b="1">
                <a:latin typeface="Gotham"/>
                <a:cs typeface="Gotham"/>
              </a:rPr>
              <a:t>TREND</a:t>
            </a:r>
            <a:r>
              <a:rPr dirty="0" sz="1400" spc="1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35300" y="1851530"/>
            <a:ext cx="10534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35" b="1">
                <a:latin typeface="Gotham"/>
                <a:cs typeface="Gotham"/>
              </a:rPr>
              <a:t>SOFT LILA</a:t>
            </a:r>
            <a:r>
              <a:rPr dirty="0" sz="900" spc="15" b="1">
                <a:latin typeface="Gotham"/>
                <a:cs typeface="Gotham"/>
              </a:rPr>
              <a:t> </a:t>
            </a:r>
            <a:r>
              <a:rPr dirty="0" sz="900" spc="90" b="1">
                <a:latin typeface="Gotham"/>
                <a:cs typeface="Gotham"/>
              </a:rPr>
              <a:t>CS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35300" y="2166427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Sæsonens lilla </a:t>
            </a:r>
            <a:r>
              <a:rPr dirty="0" sz="900" spc="-5">
                <a:latin typeface="Barlow"/>
                <a:cs typeface="Barlow"/>
              </a:rPr>
              <a:t>toner </a:t>
            </a:r>
            <a:r>
              <a:rPr dirty="0" sz="900" spc="-10">
                <a:latin typeface="Barlow"/>
                <a:cs typeface="Barlow"/>
              </a:rPr>
              <a:t>får </a:t>
            </a:r>
            <a:r>
              <a:rPr dirty="0" sz="900">
                <a:latin typeface="Barlow"/>
                <a:cs typeface="Barlow"/>
              </a:rPr>
              <a:t>en </a:t>
            </a:r>
            <a:r>
              <a:rPr dirty="0" sz="900" spc="-5">
                <a:latin typeface="Barlow"/>
                <a:cs typeface="Barlow"/>
              </a:rPr>
              <a:t>grålig indsprøjtning, </a:t>
            </a:r>
            <a:r>
              <a:rPr dirty="0" sz="900">
                <a:latin typeface="Barlow"/>
                <a:cs typeface="Barlow"/>
              </a:rPr>
              <a:t>der  </a:t>
            </a:r>
            <a:r>
              <a:rPr dirty="0" sz="900" spc="-5">
                <a:latin typeface="Barlow"/>
                <a:cs typeface="Barlow"/>
              </a:rPr>
              <a:t>giver </a:t>
            </a:r>
            <a:r>
              <a:rPr dirty="0" sz="900">
                <a:latin typeface="Barlow"/>
                <a:cs typeface="Barlow"/>
              </a:rPr>
              <a:t>de lilla en </a:t>
            </a:r>
            <a:r>
              <a:rPr dirty="0" sz="900" spc="-5">
                <a:latin typeface="Barlow"/>
                <a:cs typeface="Barlow"/>
              </a:rPr>
              <a:t>mere kompleks, </a:t>
            </a:r>
            <a:r>
              <a:rPr dirty="0" sz="900">
                <a:latin typeface="Barlow"/>
                <a:cs typeface="Barlow"/>
              </a:rPr>
              <a:t>alsidig </a:t>
            </a:r>
            <a:r>
              <a:rPr dirty="0" sz="900" spc="-5">
                <a:latin typeface="Barlow"/>
                <a:cs typeface="Barlow"/>
              </a:rPr>
              <a:t>rolle </a:t>
            </a:r>
            <a:r>
              <a:rPr dirty="0" sz="900">
                <a:latin typeface="Barlow"/>
                <a:cs typeface="Barlow"/>
              </a:rPr>
              <a:t>end tid-  </a:t>
            </a:r>
            <a:r>
              <a:rPr dirty="0" sz="900" spc="-5">
                <a:latin typeface="Barlow"/>
                <a:cs typeface="Barlow"/>
              </a:rPr>
              <a:t>ligere sæsoner. Deres nyhedsværdi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aftaget </a:t>
            </a:r>
            <a:r>
              <a:rPr dirty="0" sz="900">
                <a:latin typeface="Barlow"/>
                <a:cs typeface="Barlow"/>
              </a:rPr>
              <a:t>en  </a:t>
            </a:r>
            <a:r>
              <a:rPr dirty="0" sz="900" spc="-5">
                <a:latin typeface="Barlow"/>
                <a:cs typeface="Barlow"/>
              </a:rPr>
              <a:t>smule, </a:t>
            </a:r>
            <a:r>
              <a:rPr dirty="0" sz="900">
                <a:latin typeface="Barlow"/>
                <a:cs typeface="Barlow"/>
              </a:rPr>
              <a:t>men de </a:t>
            </a:r>
            <a:r>
              <a:rPr dirty="0" sz="900" spc="-5">
                <a:latin typeface="Barlow"/>
                <a:cs typeface="Barlow"/>
              </a:rPr>
              <a:t>står </a:t>
            </a:r>
            <a:r>
              <a:rPr dirty="0" sz="900">
                <a:latin typeface="Barlow"/>
                <a:cs typeface="Barlow"/>
              </a:rPr>
              <a:t>nu med </a:t>
            </a:r>
            <a:r>
              <a:rPr dirty="0" sz="900" spc="-5">
                <a:latin typeface="Barlow"/>
                <a:cs typeface="Barlow"/>
              </a:rPr>
              <a:t>deres botaniske inspira-  tion, fra </a:t>
            </a:r>
            <a:r>
              <a:rPr dirty="0" sz="900">
                <a:latin typeface="Barlow"/>
                <a:cs typeface="Barlow"/>
              </a:rPr>
              <a:t>blandt </a:t>
            </a:r>
            <a:r>
              <a:rPr dirty="0" sz="900" spc="-5">
                <a:latin typeface="Barlow"/>
                <a:cs typeface="Barlow"/>
              </a:rPr>
              <a:t>andet </a:t>
            </a:r>
            <a:r>
              <a:rPr dirty="0" sz="900">
                <a:latin typeface="Barlow"/>
                <a:cs typeface="Barlow"/>
              </a:rPr>
              <a:t>fuchsiaer og </a:t>
            </a:r>
            <a:r>
              <a:rPr dirty="0" sz="900" spc="-10">
                <a:latin typeface="Barlow"/>
                <a:cs typeface="Barlow"/>
              </a:rPr>
              <a:t>roser,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roman-  tiske klassikere </a:t>
            </a:r>
            <a:r>
              <a:rPr dirty="0" sz="900">
                <a:latin typeface="Barlow"/>
                <a:cs typeface="Barlow"/>
              </a:rPr>
              <a:t>i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sæsonen.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35300" y="3411267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season’s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lilac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tones are given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greyish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injection  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gives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lilac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complex, versatile role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than  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previous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seasons. Their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newsworthiness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waned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little,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now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stand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romantic classics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the  season with 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botanical inspiration from,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</a:t>
            </a:r>
            <a:r>
              <a:rPr dirty="0" sz="900" spc="-9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exam-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ple,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fuchsias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roses.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75353" y="1851987"/>
            <a:ext cx="11391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50" b="1">
                <a:latin typeface="Gotham"/>
                <a:cs typeface="Gotham"/>
              </a:rPr>
              <a:t>VIBRANT</a:t>
            </a:r>
            <a:r>
              <a:rPr dirty="0" sz="900" spc="310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LIFE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75353" y="2166884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Sæsonens </a:t>
            </a:r>
            <a:r>
              <a:rPr dirty="0" sz="900" spc="-5">
                <a:latin typeface="Barlow"/>
                <a:cs typeface="Barlow"/>
              </a:rPr>
              <a:t>mere rolige </a:t>
            </a:r>
            <a:r>
              <a:rPr dirty="0" sz="900">
                <a:latin typeface="Barlow"/>
                <a:cs typeface="Barlow"/>
              </a:rPr>
              <a:t>og bløde </a:t>
            </a:r>
            <a:r>
              <a:rPr dirty="0" sz="900" spc="-5">
                <a:latin typeface="Barlow"/>
                <a:cs typeface="Barlow"/>
              </a:rPr>
              <a:t>farvetoner </a:t>
            </a:r>
            <a:r>
              <a:rPr dirty="0" sz="900" spc="-10">
                <a:latin typeface="Barlow"/>
                <a:cs typeface="Barlow"/>
              </a:rPr>
              <a:t>får </a:t>
            </a:r>
            <a:r>
              <a:rPr dirty="0" sz="900">
                <a:latin typeface="Barlow"/>
                <a:cs typeface="Barlow"/>
              </a:rPr>
              <a:t>sel-  </a:t>
            </a:r>
            <a:r>
              <a:rPr dirty="0" sz="900" spc="-5">
                <a:latin typeface="Barlow"/>
                <a:cs typeface="Barlow"/>
              </a:rPr>
              <a:t>skab af livlige, kraftige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energiske nuancer, </a:t>
            </a:r>
            <a:r>
              <a:rPr dirty="0" sz="900">
                <a:latin typeface="Barlow"/>
                <a:cs typeface="Barlow"/>
              </a:rPr>
              <a:t>der  </a:t>
            </a:r>
            <a:r>
              <a:rPr dirty="0" sz="900" spc="-5">
                <a:latin typeface="Barlow"/>
                <a:cs typeface="Barlow"/>
              </a:rPr>
              <a:t>afspejler </a:t>
            </a:r>
            <a:r>
              <a:rPr dirty="0" sz="900">
                <a:latin typeface="Barlow"/>
                <a:cs typeface="Barlow"/>
              </a:rPr>
              <a:t>den </a:t>
            </a:r>
            <a:r>
              <a:rPr dirty="0" sz="900" spc="-5">
                <a:latin typeface="Barlow"/>
                <a:cs typeface="Barlow"/>
              </a:rPr>
              <a:t>optimistiske </a:t>
            </a:r>
            <a:r>
              <a:rPr dirty="0" sz="900">
                <a:latin typeface="Barlow"/>
                <a:cs typeface="Barlow"/>
              </a:rPr>
              <a:t>tidsånd og </a:t>
            </a:r>
            <a:r>
              <a:rPr dirty="0" sz="900" spc="-5">
                <a:latin typeface="Barlow"/>
                <a:cs typeface="Barlow"/>
              </a:rPr>
              <a:t>vores stigende  </a:t>
            </a:r>
            <a:r>
              <a:rPr dirty="0" sz="900">
                <a:latin typeface="Barlow"/>
                <a:cs typeface="Barlow"/>
              </a:rPr>
              <a:t>digitale </a:t>
            </a:r>
            <a:r>
              <a:rPr dirty="0" sz="900" spc="-5">
                <a:latin typeface="Barlow"/>
                <a:cs typeface="Barlow"/>
              </a:rPr>
              <a:t>tilstedeværelse. Tankerne </a:t>
            </a:r>
            <a:r>
              <a:rPr dirty="0" sz="900">
                <a:latin typeface="Barlow"/>
                <a:cs typeface="Barlow"/>
              </a:rPr>
              <a:t>ledes hen på alt  </a:t>
            </a:r>
            <a:r>
              <a:rPr dirty="0" sz="900" spc="-5">
                <a:latin typeface="Barlow"/>
                <a:cs typeface="Barlow"/>
              </a:rPr>
              <a:t>fra skøre vintagefund </a:t>
            </a:r>
            <a:r>
              <a:rPr dirty="0" sz="900">
                <a:latin typeface="Barlow"/>
                <a:cs typeface="Barlow"/>
              </a:rPr>
              <a:t>til </a:t>
            </a:r>
            <a:r>
              <a:rPr dirty="0" sz="900" spc="-5">
                <a:latin typeface="Barlow"/>
                <a:cs typeface="Barlow"/>
              </a:rPr>
              <a:t>laboratorieskabte </a:t>
            </a:r>
            <a:r>
              <a:rPr dirty="0" sz="900">
                <a:latin typeface="Barlow"/>
                <a:cs typeface="Barlow"/>
              </a:rPr>
              <a:t>virtuelle  </a:t>
            </a:r>
            <a:r>
              <a:rPr dirty="0" sz="900" spc="-5">
                <a:latin typeface="Barlow"/>
                <a:cs typeface="Barlow"/>
              </a:rPr>
              <a:t>toner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naturens </a:t>
            </a:r>
            <a:r>
              <a:rPr dirty="0" sz="900">
                <a:latin typeface="Barlow"/>
                <a:cs typeface="Barlow"/>
              </a:rPr>
              <a:t>rige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planteliv.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75353" y="3411725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season’s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calmer  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softer colour tones are  accompanied by vivid, strong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energetic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shades  that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reflect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optimistic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spirit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time and our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growing digital presence.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Thoughts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lead along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everything from crazy vintage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finds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virtual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tones  created</a:t>
            </a:r>
            <a:r>
              <a:rPr dirty="0" sz="900" spc="1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</a:t>
            </a:r>
            <a:r>
              <a:rPr dirty="0" sz="900" spc="1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1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laboratory</a:t>
            </a:r>
            <a:r>
              <a:rPr dirty="0" sz="900" spc="1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1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nature’s</a:t>
            </a:r>
            <a:r>
              <a:rPr dirty="0" sz="900" spc="1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rich</a:t>
            </a:r>
            <a:r>
              <a:rPr dirty="0" sz="900" spc="1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plant</a:t>
            </a:r>
            <a:r>
              <a:rPr dirty="0" sz="900" spc="1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life.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35300" y="6370495"/>
            <a:ext cx="14598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latin typeface="Gotham"/>
                <a:cs typeface="Gotham"/>
              </a:rPr>
              <a:t>P</a:t>
            </a:r>
            <a:r>
              <a:rPr dirty="0" sz="900" spc="-165" b="1">
                <a:latin typeface="Gotham"/>
                <a:cs typeface="Gotham"/>
              </a:rPr>
              <a:t> </a:t>
            </a:r>
            <a:r>
              <a:rPr dirty="0" sz="900" b="1">
                <a:latin typeface="Gotham"/>
                <a:cs typeface="Gotham"/>
              </a:rPr>
              <a:t>A</a:t>
            </a:r>
            <a:r>
              <a:rPr dirty="0" sz="900" spc="-110" b="1">
                <a:latin typeface="Gotham"/>
                <a:cs typeface="Gotham"/>
              </a:rPr>
              <a:t> </a:t>
            </a:r>
            <a:r>
              <a:rPr dirty="0" sz="900" b="1">
                <a:latin typeface="Gotham"/>
                <a:cs typeface="Gotham"/>
              </a:rPr>
              <a:t>S</a:t>
            </a:r>
            <a:r>
              <a:rPr dirty="0" sz="900" spc="-110" b="1">
                <a:latin typeface="Gotham"/>
                <a:cs typeface="Gotham"/>
              </a:rPr>
              <a:t> </a:t>
            </a:r>
            <a:r>
              <a:rPr dirty="0" sz="900" spc="140" b="1">
                <a:latin typeface="Gotham"/>
                <a:cs typeface="Gotham"/>
              </a:rPr>
              <a:t>SIONATE</a:t>
            </a:r>
            <a:r>
              <a:rPr dirty="0" sz="900" spc="320" b="1">
                <a:latin typeface="Gotham"/>
                <a:cs typeface="Gotham"/>
              </a:rPr>
              <a:t> </a:t>
            </a:r>
            <a:r>
              <a:rPr dirty="0" sz="900" spc="120" b="1">
                <a:latin typeface="Gotham"/>
                <a:cs typeface="Gotham"/>
              </a:rPr>
              <a:t>RED</a:t>
            </a:r>
            <a:r>
              <a:rPr dirty="0" sz="900" spc="-110" b="1">
                <a:latin typeface="Gotham"/>
                <a:cs typeface="Gotham"/>
              </a:rPr>
              <a:t> </a:t>
            </a:r>
            <a:r>
              <a:rPr dirty="0" sz="900" b="1">
                <a:latin typeface="Gotham"/>
                <a:cs typeface="Gotham"/>
              </a:rPr>
              <a:t>S</a:t>
            </a:r>
            <a:endParaRPr sz="900">
              <a:latin typeface="Gotham"/>
              <a:cs typeface="Gotha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35300" y="6685391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Sæsonens </a:t>
            </a:r>
            <a:r>
              <a:rPr dirty="0" sz="900" spc="-5">
                <a:latin typeface="Barlow"/>
                <a:cs typeface="Barlow"/>
              </a:rPr>
              <a:t>røde nuancer udstråler </a:t>
            </a:r>
            <a:r>
              <a:rPr dirty="0" sz="900">
                <a:latin typeface="Barlow"/>
                <a:cs typeface="Barlow"/>
              </a:rPr>
              <a:t>både </a:t>
            </a:r>
            <a:r>
              <a:rPr dirty="0" sz="900" spc="-5">
                <a:latin typeface="Barlow"/>
                <a:cs typeface="Barlow"/>
              </a:rPr>
              <a:t>passion,</a:t>
            </a:r>
            <a:r>
              <a:rPr dirty="0" sz="900" spc="-9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glød  og </a:t>
            </a:r>
            <a:r>
              <a:rPr dirty="0" sz="900" spc="-5">
                <a:latin typeface="Barlow"/>
                <a:cs typeface="Barlow"/>
              </a:rPr>
              <a:t>blod, </a:t>
            </a:r>
            <a:r>
              <a:rPr dirty="0" sz="900">
                <a:latin typeface="Barlow"/>
                <a:cs typeface="Barlow"/>
              </a:rPr>
              <a:t>og de </a:t>
            </a:r>
            <a:r>
              <a:rPr dirty="0" sz="900" spc="-5">
                <a:latin typeface="Barlow"/>
                <a:cs typeface="Barlow"/>
              </a:rPr>
              <a:t>står </a:t>
            </a:r>
            <a:r>
              <a:rPr dirty="0" sz="900">
                <a:latin typeface="Barlow"/>
                <a:cs typeface="Barlow"/>
              </a:rPr>
              <a:t>som </a:t>
            </a:r>
            <a:r>
              <a:rPr dirty="0" sz="900" spc="-5">
                <a:latin typeface="Barlow"/>
                <a:cs typeface="Barlow"/>
              </a:rPr>
              <a:t>et stærkt </a:t>
            </a:r>
            <a:r>
              <a:rPr dirty="0" sz="900">
                <a:latin typeface="Barlow"/>
                <a:cs typeface="Barlow"/>
              </a:rPr>
              <a:t>politisk </a:t>
            </a:r>
            <a:r>
              <a:rPr dirty="0" sz="900" spc="-5">
                <a:latin typeface="Barlow"/>
                <a:cs typeface="Barlow"/>
              </a:rPr>
              <a:t>statement  </a:t>
            </a:r>
            <a:r>
              <a:rPr dirty="0" sz="900">
                <a:latin typeface="Barlow"/>
                <a:cs typeface="Barlow"/>
              </a:rPr>
              <a:t>i en </a:t>
            </a:r>
            <a:r>
              <a:rPr dirty="0" sz="900" spc="-5">
                <a:latin typeface="Barlow"/>
                <a:cs typeface="Barlow"/>
              </a:rPr>
              <a:t>protestfyldt tid. Pink </a:t>
            </a:r>
            <a:r>
              <a:rPr dirty="0" sz="900">
                <a:latin typeface="Barlow"/>
                <a:cs typeface="Barlow"/>
              </a:rPr>
              <a:t>spiller </a:t>
            </a:r>
            <a:r>
              <a:rPr dirty="0" sz="900" spc="-5">
                <a:latin typeface="Barlow"/>
                <a:cs typeface="Barlow"/>
              </a:rPr>
              <a:t>stadig </a:t>
            </a:r>
            <a:r>
              <a:rPr dirty="0" sz="900">
                <a:latin typeface="Barlow"/>
                <a:cs typeface="Barlow"/>
              </a:rPr>
              <a:t>en </a:t>
            </a:r>
            <a:r>
              <a:rPr dirty="0" sz="900" spc="-5">
                <a:latin typeface="Barlow"/>
                <a:cs typeface="Barlow"/>
              </a:rPr>
              <a:t>rolle, </a:t>
            </a:r>
            <a:r>
              <a:rPr dirty="0" sz="900">
                <a:latin typeface="Barlow"/>
                <a:cs typeface="Barlow"/>
              </a:rPr>
              <a:t>men  indtager </a:t>
            </a:r>
            <a:r>
              <a:rPr dirty="0" sz="900" spc="-5">
                <a:latin typeface="Barlow"/>
                <a:cs typeface="Barlow"/>
              </a:rPr>
              <a:t>et mere </a:t>
            </a:r>
            <a:r>
              <a:rPr dirty="0" sz="900">
                <a:latin typeface="Barlow"/>
                <a:cs typeface="Barlow"/>
              </a:rPr>
              <a:t>skjult </a:t>
            </a:r>
            <a:r>
              <a:rPr dirty="0" sz="900" spc="-5">
                <a:latin typeface="Barlow"/>
                <a:cs typeface="Barlow"/>
              </a:rPr>
              <a:t>statement </a:t>
            </a:r>
            <a:r>
              <a:rPr dirty="0" sz="900">
                <a:latin typeface="Barlow"/>
                <a:cs typeface="Barlow"/>
              </a:rPr>
              <a:t>og viger pladsen 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5">
                <a:latin typeface="Barlow"/>
                <a:cs typeface="Barlow"/>
              </a:rPr>
              <a:t>mere kønsflydende, kødlige, saftige </a:t>
            </a:r>
            <a:r>
              <a:rPr dirty="0" sz="900">
                <a:latin typeface="Barlow"/>
                <a:cs typeface="Barlow"/>
              </a:rPr>
              <a:t>og pas-  </a:t>
            </a:r>
            <a:r>
              <a:rPr dirty="0" sz="900" spc="-5">
                <a:latin typeface="Barlow"/>
                <a:cs typeface="Barlow"/>
              </a:rPr>
              <a:t>sionerede rødlige</a:t>
            </a:r>
            <a:r>
              <a:rPr dirty="0" sz="90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toner.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35300" y="7930233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season’s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shades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radiate passion, glow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 blood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they have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strong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political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statement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a  time full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protests. Pink still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plays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role,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but is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now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taking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hidden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statement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making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room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more gender-fluid,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fleshy,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juicy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passionate  red tones.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75353" y="6370952"/>
            <a:ext cx="12814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20" b="1">
                <a:latin typeface="Gotham"/>
                <a:cs typeface="Gotham"/>
              </a:rPr>
              <a:t>BLA </a:t>
            </a:r>
            <a:r>
              <a:rPr dirty="0" sz="900" spc="90" b="1">
                <a:latin typeface="Gotham"/>
                <a:cs typeface="Gotham"/>
              </a:rPr>
              <a:t>CK </a:t>
            </a:r>
            <a:r>
              <a:rPr dirty="0" sz="900" b="1">
                <a:latin typeface="Gotham"/>
                <a:cs typeface="Gotham"/>
              </a:rPr>
              <a:t>&amp;</a:t>
            </a:r>
            <a:r>
              <a:rPr dirty="0" sz="900" spc="-55" b="1">
                <a:latin typeface="Gotham"/>
                <a:cs typeface="Gotham"/>
              </a:rPr>
              <a:t> </a:t>
            </a:r>
            <a:r>
              <a:rPr dirty="0" sz="900" spc="140" b="1">
                <a:latin typeface="Gotham"/>
                <a:cs typeface="Gotham"/>
              </a:rPr>
              <a:t>WHITE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975353" y="6685849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forlængelse af det voksende behov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det simple,  monokrome </a:t>
            </a:r>
            <a:r>
              <a:rPr dirty="0" sz="900">
                <a:latin typeface="Barlow"/>
                <a:cs typeface="Barlow"/>
              </a:rPr>
              <a:t>og nemme </a:t>
            </a:r>
            <a:r>
              <a:rPr dirty="0" sz="900" spc="-5">
                <a:latin typeface="Barlow"/>
                <a:cs typeface="Barlow"/>
              </a:rPr>
              <a:t>valg </a:t>
            </a:r>
            <a:r>
              <a:rPr dirty="0" sz="900">
                <a:latin typeface="Barlow"/>
                <a:cs typeface="Barlow"/>
              </a:rPr>
              <a:t>på </a:t>
            </a:r>
            <a:r>
              <a:rPr dirty="0" sz="900" spc="-5">
                <a:latin typeface="Barlow"/>
                <a:cs typeface="Barlow"/>
              </a:rPr>
              <a:t>tværs af </a:t>
            </a:r>
            <a:r>
              <a:rPr dirty="0" sz="900">
                <a:latin typeface="Barlow"/>
                <a:cs typeface="Barlow"/>
              </a:rPr>
              <a:t>sæsoner </a:t>
            </a:r>
            <a:r>
              <a:rPr dirty="0" sz="900" spc="-10">
                <a:latin typeface="Barlow"/>
                <a:cs typeface="Barlow"/>
              </a:rPr>
              <a:t>får  </a:t>
            </a:r>
            <a:r>
              <a:rPr dirty="0" sz="900">
                <a:latin typeface="Barlow"/>
                <a:cs typeface="Barlow"/>
              </a:rPr>
              <a:t>sort og </a:t>
            </a:r>
            <a:r>
              <a:rPr dirty="0" sz="900" spc="-5">
                <a:latin typeface="Barlow"/>
                <a:cs typeface="Barlow"/>
              </a:rPr>
              <a:t>hvid et </a:t>
            </a:r>
            <a:r>
              <a:rPr dirty="0" sz="900" spc="-10">
                <a:latin typeface="Barlow"/>
                <a:cs typeface="Barlow"/>
              </a:rPr>
              <a:t>’comeback’. </a:t>
            </a:r>
            <a:r>
              <a:rPr dirty="0" sz="900" spc="-5">
                <a:latin typeface="Barlow"/>
                <a:cs typeface="Barlow"/>
              </a:rPr>
              <a:t>Det </a:t>
            </a:r>
            <a:r>
              <a:rPr dirty="0" sz="900">
                <a:latin typeface="Barlow"/>
                <a:cs typeface="Barlow"/>
              </a:rPr>
              <a:t>vil </a:t>
            </a:r>
            <a:r>
              <a:rPr dirty="0" sz="900" spc="-5">
                <a:latin typeface="Barlow"/>
                <a:cs typeface="Barlow"/>
              </a:rPr>
              <a:t>være </a:t>
            </a:r>
            <a:r>
              <a:rPr dirty="0" sz="900">
                <a:latin typeface="Barlow"/>
                <a:cs typeface="Barlow"/>
              </a:rPr>
              <a:t>med helt </a:t>
            </a:r>
            <a:r>
              <a:rPr dirty="0" sz="900" spc="-5">
                <a:latin typeface="Barlow"/>
                <a:cs typeface="Barlow"/>
              </a:rPr>
              <a:t>ny  kompleksitet,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5">
                <a:latin typeface="Barlow"/>
                <a:cs typeface="Barlow"/>
              </a:rPr>
              <a:t>fraværet af farve hyldes </a:t>
            </a:r>
            <a:r>
              <a:rPr dirty="0" sz="900">
                <a:latin typeface="Barlow"/>
                <a:cs typeface="Barlow"/>
              </a:rPr>
              <a:t>gennem  </a:t>
            </a:r>
            <a:r>
              <a:rPr dirty="0" sz="900" spc="-5">
                <a:latin typeface="Barlow"/>
                <a:cs typeface="Barlow"/>
              </a:rPr>
              <a:t>unikke formsprog, teksturleg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bred variation af  </a:t>
            </a:r>
            <a:r>
              <a:rPr dirty="0" sz="900">
                <a:latin typeface="Barlow"/>
                <a:cs typeface="Barlow"/>
              </a:rPr>
              <a:t>taktile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overflader.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75353" y="7930690"/>
            <a:ext cx="2618105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extension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growing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need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simple,</a:t>
            </a:r>
            <a:r>
              <a:rPr dirty="0" sz="900" spc="-7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mono-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chrome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easy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choice across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seasons, black and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white 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having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comeback.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It will be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entirely  new complexity 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absence of colour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cele-  brated through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unique idiom, play 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texture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a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broad variation of tactile</a:t>
            </a:r>
            <a:r>
              <a:rPr dirty="0" sz="900" spc="1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surfaces.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0004" y="1871992"/>
            <a:ext cx="1588541" cy="1584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279993" y="1871992"/>
            <a:ext cx="1588554" cy="1584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40004" y="6390005"/>
            <a:ext cx="1588541" cy="15841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280000" y="6390005"/>
            <a:ext cx="1588547" cy="1584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91455" y="1871992"/>
            <a:ext cx="1588546" cy="15842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931451" y="1871992"/>
            <a:ext cx="1588548" cy="15842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91448" y="6390005"/>
            <a:ext cx="1588554" cy="1584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931451" y="6390005"/>
            <a:ext cx="1588554" cy="1584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40004" y="3527806"/>
            <a:ext cx="1588541" cy="1584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280000" y="3527806"/>
            <a:ext cx="1588547" cy="15841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0004" y="8045793"/>
            <a:ext cx="1588541" cy="15842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279993" y="8045801"/>
            <a:ext cx="1588554" cy="15842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191448" y="3527806"/>
            <a:ext cx="1588554" cy="15841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931451" y="3527806"/>
            <a:ext cx="1588554" cy="15841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191448" y="8045793"/>
            <a:ext cx="1588554" cy="15842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931451" y="8045793"/>
            <a:ext cx="1588554" cy="158421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8281581" y="9703587"/>
            <a:ext cx="753110" cy="356870"/>
          </a:xfrm>
          <a:prstGeom prst="rect">
            <a:avLst/>
          </a:prstGeom>
          <a:solidFill>
            <a:srgbClr val="FBFBFB"/>
          </a:solidFill>
          <a:ln w="3175">
            <a:solidFill>
              <a:srgbClr val="DADADA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215265">
              <a:lnSpc>
                <a:spcPct val="100000"/>
              </a:lnSpc>
            </a:pPr>
            <a:r>
              <a:rPr dirty="0" sz="800" spc="5">
                <a:latin typeface="Barlow"/>
                <a:cs typeface="Barlow"/>
              </a:rPr>
              <a:t>11-0601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14916" y="9702000"/>
            <a:ext cx="756285" cy="360045"/>
          </a:xfrm>
          <a:prstGeom prst="rect">
            <a:avLst/>
          </a:prstGeom>
          <a:solidFill>
            <a:srgbClr val="9C1934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Times New Roman"/>
              <a:cs typeface="Times New Roman"/>
            </a:endParaRPr>
          </a:p>
          <a:p>
            <a:pPr marL="211454">
              <a:lnSpc>
                <a:spcPct val="100000"/>
              </a:lnSpc>
              <a:spcBef>
                <a:spcPts val="5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19-1656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40004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D688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746753" y="9818498"/>
            <a:ext cx="3429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16-14</a:t>
            </a: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3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931451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2680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0145322" y="5300473"/>
            <a:ext cx="3308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17-</a:t>
            </a:r>
            <a:r>
              <a:rPr dirty="0" sz="800" spc="-10">
                <a:solidFill>
                  <a:srgbClr val="FFFFFF"/>
                </a:solidFill>
                <a:latin typeface="Barlow"/>
                <a:cs typeface="Barlow"/>
              </a:rPr>
              <a:t>5</a:t>
            </a: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117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279993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C4B7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8466434" y="5300473"/>
            <a:ext cx="3854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15-0548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191461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863A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2386426" y="9818498"/>
            <a:ext cx="3683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19-1540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107995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779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9297686" y="5300473"/>
            <a:ext cx="3790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16-0237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763999" y="5183568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4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7045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0949824" y="5300076"/>
            <a:ext cx="3867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19-3424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107995" y="9705175"/>
            <a:ext cx="756285" cy="360045"/>
          </a:xfrm>
          <a:prstGeom prst="rect">
            <a:avLst/>
          </a:prstGeom>
          <a:solidFill>
            <a:srgbClr val="302F30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Times New Roman"/>
              <a:cs typeface="Times New Roman"/>
            </a:endParaRPr>
          </a:p>
          <a:p>
            <a:pPr marL="198755">
              <a:lnSpc>
                <a:spcPct val="100000"/>
              </a:lnSpc>
              <a:spcBef>
                <a:spcPts val="5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19-4305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367993" y="9702000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B45F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564797" y="9818498"/>
            <a:ext cx="3644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18-1630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367993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A49D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1555043" y="5300473"/>
            <a:ext cx="384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16-3802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023997" y="5183975"/>
            <a:ext cx="756285" cy="360045"/>
          </a:xfrm>
          <a:prstGeom prst="rect">
            <a:avLst/>
          </a:prstGeom>
          <a:solidFill>
            <a:srgbClr val="B4889D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Times New Roman"/>
              <a:cs typeface="Times New Roman"/>
            </a:endParaRPr>
          </a:p>
          <a:p>
            <a:pPr marL="211454">
              <a:lnSpc>
                <a:spcPct val="100000"/>
              </a:lnSpc>
              <a:spcBef>
                <a:spcPts val="5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16-2107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40004" y="5183975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8189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728670" y="5300473"/>
            <a:ext cx="3810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15-4307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195995" y="5183568"/>
            <a:ext cx="756285" cy="360045"/>
          </a:xfrm>
          <a:custGeom>
            <a:avLst/>
            <a:gdLst/>
            <a:ahLst/>
            <a:cxnLst/>
            <a:rect l="l" t="t" r="r" b="b"/>
            <a:pathLst>
              <a:path w="756285" h="360045">
                <a:moveTo>
                  <a:pt x="0" y="360019"/>
                </a:moveTo>
                <a:lnTo>
                  <a:pt x="756005" y="360019"/>
                </a:lnTo>
                <a:lnTo>
                  <a:pt x="756005" y="0"/>
                </a:lnTo>
                <a:lnTo>
                  <a:pt x="0" y="0"/>
                </a:lnTo>
                <a:lnTo>
                  <a:pt x="0" y="360019"/>
                </a:lnTo>
                <a:close/>
              </a:path>
            </a:pathLst>
          </a:custGeom>
          <a:solidFill>
            <a:srgbClr val="9E89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2395288" y="5300076"/>
            <a:ext cx="3600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>
                <a:solidFill>
                  <a:srgbClr val="FFFFFF"/>
                </a:solidFill>
                <a:latin typeface="Barlow"/>
                <a:cs typeface="Barlow"/>
              </a:rPr>
              <a:t>17-1505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99299" y="3295301"/>
            <a:ext cx="5822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Piazza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Sempione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339314" y="3295301"/>
            <a:ext cx="3835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V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e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ements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250781" y="4951128"/>
            <a:ext cx="2698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ochas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990796" y="4951128"/>
            <a:ext cx="6070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Victoria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Beckham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99375" y="7813352"/>
            <a:ext cx="3225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Gi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v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enc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h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339390" y="7813352"/>
            <a:ext cx="2794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Dondup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99375" y="9469178"/>
            <a:ext cx="6127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Moving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Mountains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339390" y="9469178"/>
            <a:ext cx="5187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Javier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Rupérez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250857" y="7813352"/>
            <a:ext cx="4438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Meydan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Levy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990873" y="7813352"/>
            <a:ext cx="6794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Steimle</a:t>
            </a:r>
            <a:r>
              <a:rPr dirty="0" sz="600" spc="-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Architekten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250857" y="9469178"/>
            <a:ext cx="5568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Emporio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Armani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990873" y="9469178"/>
            <a:ext cx="92836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Preen by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Thornton B</a:t>
            </a:r>
            <a:r>
              <a:rPr dirty="0" sz="600" spc="-5">
                <a:latin typeface="Barlow"/>
                <a:cs typeface="Barlow"/>
              </a:rPr>
              <a:t>regazzi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250857" y="3295378"/>
            <a:ext cx="6457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Jacqueline </a:t>
            </a:r>
            <a:r>
              <a:rPr dirty="0" sz="600" spc="-5">
                <a:latin typeface="Barlow"/>
                <a:cs typeface="Barlow"/>
              </a:rPr>
              <a:t>S.</a:t>
            </a:r>
            <a:r>
              <a:rPr dirty="0" sz="600" spc="-6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Nero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990873" y="3295378"/>
            <a:ext cx="4724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Sophie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Taillet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99451" y="4951204"/>
            <a:ext cx="4514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Akihiro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Sakai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339466" y="4951204"/>
            <a:ext cx="7473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Yann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Arthus-Bertrand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404641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27296" y="10397703"/>
            <a:ext cx="1130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4480024" y="10397703"/>
            <a:ext cx="1130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2487295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25">
                <a:latin typeface="Gotham"/>
                <a:cs typeface="Gotham"/>
              </a:rPr>
              <a:t>Lyse </a:t>
            </a:r>
            <a:r>
              <a:rPr dirty="0" sz="1200" spc="-5">
                <a:latin typeface="Gotham"/>
                <a:cs typeface="Gotham"/>
              </a:rPr>
              <a:t>FSC-certificerede</a:t>
            </a:r>
            <a:r>
              <a:rPr dirty="0" sz="1200" spc="-3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træsorter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FSC-certified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woods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25">
                <a:latin typeface="Gotham"/>
                <a:cs typeface="Gotham"/>
              </a:rPr>
              <a:t>Travertin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Travertine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Fint</a:t>
            </a:r>
            <a:r>
              <a:rPr dirty="0" sz="1200" spc="-9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strik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Fine</a:t>
            </a:r>
            <a:r>
              <a:rPr dirty="0" sz="1200" spc="-1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knit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Silke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Silk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Luftrensende tekstiler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Air-purifying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textiles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Kork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Cork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30">
                <a:latin typeface="Gotham"/>
                <a:cs typeface="Gotham"/>
              </a:rPr>
              <a:t>Terrazzo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2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genbrugsfibre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5" i="1">
                <a:solidFill>
                  <a:srgbClr val="7C7B7B"/>
                </a:solidFill>
                <a:latin typeface="Gotham-BookItalic"/>
                <a:cs typeface="Gotham-BookItalic"/>
              </a:rPr>
              <a:t>Terrazzo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recycled</a:t>
            </a:r>
            <a:r>
              <a:rPr dirty="0" sz="1200" spc="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fibers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Børstede </a:t>
            </a:r>
            <a:r>
              <a:rPr dirty="0" sz="1200">
                <a:latin typeface="Gotham"/>
                <a:cs typeface="Gotham"/>
              </a:rPr>
              <a:t>metaller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Brushed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metals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25">
                <a:latin typeface="Gotham"/>
                <a:cs typeface="Gotham"/>
              </a:rPr>
              <a:t>Terrakotta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Terracotta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Linoleum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Linoleum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Børstet </a:t>
            </a:r>
            <a:r>
              <a:rPr dirty="0" sz="1200">
                <a:latin typeface="Gotham"/>
                <a:cs typeface="Gotham"/>
              </a:rPr>
              <a:t>uld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Brushed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wool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Læder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Leather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983211"/>
            <a:ext cx="19831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M</a:t>
            </a:r>
            <a:r>
              <a:rPr dirty="0" sz="1400" spc="185" b="1">
                <a:latin typeface="Gotham"/>
                <a:cs typeface="Gotham"/>
              </a:rPr>
              <a:t> </a:t>
            </a:r>
            <a:r>
              <a:rPr dirty="0" sz="1400" spc="225" b="1">
                <a:latin typeface="Gotham"/>
                <a:cs typeface="Gotham"/>
              </a:rPr>
              <a:t>ATERIALS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27621" y="3112561"/>
            <a:ext cx="134493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Veneer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 from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Einar Risør Finérhandel</a:t>
            </a:r>
            <a:r>
              <a:rPr dirty="0" sz="900" spc="-8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A/S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7772619"/>
            <a:ext cx="3277501" cy="2235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004" y="1871992"/>
            <a:ext cx="3277489" cy="5828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89502" y="7772620"/>
            <a:ext cx="2950489" cy="22353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89502" y="4824006"/>
            <a:ext cx="2950489" cy="2880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99299" y="7543103"/>
            <a:ext cx="2266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</a:t>
            </a:r>
            <a:r>
              <a:rPr dirty="0" sz="600">
                <a:latin typeface="Barlow"/>
                <a:cs typeface="Barlow"/>
              </a:rPr>
              <a:t>anali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48822" y="7543103"/>
            <a:ext cx="5899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House </a:t>
            </a:r>
            <a:r>
              <a:rPr dirty="0" sz="600" spc="-5">
                <a:latin typeface="Barlow"/>
                <a:cs typeface="Barlow"/>
              </a:rPr>
              <a:t>of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Dagmar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9299" y="9847085"/>
            <a:ext cx="7835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Bez + </a:t>
            </a:r>
            <a:r>
              <a:rPr dirty="0" sz="600" spc="-5">
                <a:latin typeface="Barlow"/>
                <a:cs typeface="Barlow"/>
              </a:rPr>
              <a:t>Kock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Architekten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48822" y="9847085"/>
            <a:ext cx="7677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Carlos </a:t>
            </a:r>
            <a:r>
              <a:rPr dirty="0" sz="600">
                <a:latin typeface="Barlow"/>
                <a:cs typeface="Barlow"/>
              </a:rPr>
              <a:t>Jiménez </a:t>
            </a:r>
            <a:r>
              <a:rPr dirty="0" sz="600" spc="-10">
                <a:latin typeface="Barlow"/>
                <a:cs typeface="Barlow"/>
              </a:rPr>
              <a:t>for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GIR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7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159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422621" y="10397703"/>
            <a:ext cx="1701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160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2386965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25">
                <a:latin typeface="Gotham"/>
                <a:cs typeface="Gotham"/>
              </a:rPr>
              <a:t>Taktile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effekter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Tactile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effects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Dæmpede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Muted colours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Enkelt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tidløst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Simple &amp;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timeless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Simple</a:t>
            </a:r>
            <a:r>
              <a:rPr dirty="0" sz="1200" spc="-5">
                <a:latin typeface="Gotham"/>
                <a:cs typeface="Gotham"/>
              </a:rPr>
              <a:t> tern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Simple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checks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Funktionelt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komfortabelt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Functional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comfortable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Matte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overflader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Matte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surfaces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Finslebet &amp;</a:t>
            </a:r>
            <a:r>
              <a:rPr dirty="0" sz="1200" spc="-10">
                <a:latin typeface="Gotham"/>
                <a:cs typeface="Gotham"/>
              </a:rPr>
              <a:t> løsstrikket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Fine sanded &amp; loose</a:t>
            </a:r>
            <a:r>
              <a:rPr dirty="0" sz="1200" spc="-3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knitted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Ægte tekstur </a:t>
            </a:r>
            <a:r>
              <a:rPr dirty="0" sz="1200" spc="-10">
                <a:latin typeface="Gotham"/>
                <a:cs typeface="Gotham"/>
              </a:rPr>
              <a:t>fra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råmaterialer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30" i="1">
                <a:solidFill>
                  <a:srgbClr val="7C7B7B"/>
                </a:solidFill>
                <a:latin typeface="Gotham-BookItalic"/>
                <a:cs typeface="Gotham-BookItalic"/>
              </a:rPr>
              <a:t>True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texture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from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raw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40">
                <a:latin typeface="Gotham"/>
                <a:cs typeface="Gotham"/>
              </a:rPr>
              <a:t>Tone </a:t>
            </a:r>
            <a:r>
              <a:rPr dirty="0" sz="1200">
                <a:latin typeface="Gotham"/>
                <a:cs typeface="Gotham"/>
              </a:rPr>
              <a:t>i</a:t>
            </a:r>
            <a:r>
              <a:rPr dirty="0" sz="1200" spc="3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tone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35" i="1">
                <a:solidFill>
                  <a:srgbClr val="7C7B7B"/>
                </a:solidFill>
                <a:latin typeface="Gotham-BookItalic"/>
                <a:cs typeface="Gotham-BookItalic"/>
              </a:rPr>
              <a:t>Tone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on</a:t>
            </a:r>
            <a:r>
              <a:rPr dirty="0" sz="1200" spc="3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tone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Redesign </a:t>
            </a:r>
            <a:r>
              <a:rPr dirty="0" sz="1200">
                <a:latin typeface="Gotham"/>
                <a:cs typeface="Gotham"/>
              </a:rPr>
              <a:t>af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klassikere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Redesigning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classics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20">
                <a:latin typeface="Gotham"/>
                <a:cs typeface="Gotham"/>
              </a:rPr>
              <a:t>Trædrejning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Woodturning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Sanseligt</a:t>
            </a:r>
            <a:r>
              <a:rPr dirty="0" sz="1200" spc="-5">
                <a:latin typeface="Gotham"/>
                <a:cs typeface="Gotham"/>
              </a:rPr>
              <a:t> materialemiks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Sensory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mix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983211"/>
            <a:ext cx="16402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229" b="1">
                <a:latin typeface="Gotham"/>
                <a:cs typeface="Gotham"/>
              </a:rPr>
              <a:t>EFFECT</a:t>
            </a:r>
            <a:r>
              <a:rPr dirty="0" sz="1400" spc="14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4001" y="1872005"/>
            <a:ext cx="3276003" cy="295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57994" y="4895989"/>
            <a:ext cx="1602003" cy="5112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13998" y="4895989"/>
            <a:ext cx="1926005" cy="5112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4896003"/>
            <a:ext cx="2645994" cy="5111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99299" y="9847102"/>
            <a:ext cx="2584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</a:t>
            </a:r>
            <a:r>
              <a:rPr dirty="0" sz="600" spc="5">
                <a:solidFill>
                  <a:srgbClr val="FFFFFF"/>
                </a:solidFill>
                <a:latin typeface="Barlow"/>
                <a:cs typeface="Barlow"/>
              </a:rPr>
              <a:t>r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ow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17276" y="9847102"/>
            <a:ext cx="5353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Objects &amp;</a:t>
            </a:r>
            <a:r>
              <a:rPr dirty="0" sz="600" spc="-7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Ideas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73255" y="9847102"/>
            <a:ext cx="41020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Hed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Mayner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23219" y="4663140"/>
            <a:ext cx="398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Studio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Sain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7" y="10397703"/>
            <a:ext cx="1441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</a:t>
            </a:r>
            <a:r>
              <a:rPr dirty="0" sz="800" spc="-15">
                <a:latin typeface="Barlow"/>
                <a:cs typeface="Barlow"/>
              </a:rPr>
              <a:t>61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425567" y="10397703"/>
            <a:ext cx="1676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162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91299" y="2868059"/>
            <a:ext cx="2145030" cy="59994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Geometriske 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Geometrical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Bløde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kurver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Soft curves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Skræddersyede</a:t>
            </a:r>
            <a:r>
              <a:rPr dirty="0" sz="1200" spc="-5">
                <a:latin typeface="Gotham"/>
                <a:cs typeface="Gotham"/>
              </a:rPr>
              <a:t> 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Tailored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Funktion </a:t>
            </a:r>
            <a:r>
              <a:rPr dirty="0" sz="1200">
                <a:latin typeface="Gotham"/>
                <a:cs typeface="Gotham"/>
              </a:rPr>
              <a:t>i </a:t>
            </a:r>
            <a:r>
              <a:rPr dirty="0" sz="1200" spc="-20">
                <a:latin typeface="Gotham"/>
                <a:cs typeface="Gotham"/>
              </a:rPr>
              <a:t>nye</a:t>
            </a:r>
            <a:r>
              <a:rPr dirty="0" sz="1200" spc="-2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formsprog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Function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new</a:t>
            </a:r>
            <a:r>
              <a:rPr dirty="0" sz="1200" spc="-4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expressions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Nemt </a:t>
            </a:r>
            <a:r>
              <a:rPr dirty="0" sz="1200" spc="-5">
                <a:latin typeface="Gotham"/>
                <a:cs typeface="Gotham"/>
              </a:rPr>
              <a:t>at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style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Easy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to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style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Visuel </a:t>
            </a:r>
            <a:r>
              <a:rPr dirty="0" sz="1200">
                <a:latin typeface="Gotham"/>
                <a:cs typeface="Gotham"/>
              </a:rPr>
              <a:t>lindring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Visual relief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Løstsiddende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Loose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fitted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Godt</a:t>
            </a:r>
            <a:r>
              <a:rPr dirty="0" sz="1200" spc="-5">
                <a:latin typeface="Gotham"/>
                <a:cs typeface="Gotham"/>
              </a:rPr>
              <a:t> håndværk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Good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craftsmanship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Udskæringer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Cutouts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Modernistisk stil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Modernistic style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Plisseringer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Pleats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Skulpturelle 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Sculptural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983211"/>
            <a:ext cx="162813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140" b="1">
                <a:latin typeface="Gotham"/>
                <a:cs typeface="Gotham"/>
              </a:rPr>
              <a:t>DE</a:t>
            </a:r>
            <a:r>
              <a:rPr dirty="0" sz="1400" spc="170" b="1">
                <a:latin typeface="Gotham"/>
                <a:cs typeface="Gotham"/>
              </a:rPr>
              <a:t> </a:t>
            </a:r>
            <a:r>
              <a:rPr dirty="0" sz="1400" spc="195" b="1">
                <a:latin typeface="Gotham"/>
                <a:cs typeface="Gotham"/>
              </a:rPr>
              <a:t>TAILS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004" y="7056005"/>
            <a:ext cx="3275995" cy="2951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0004" y="1872002"/>
            <a:ext cx="2592006" cy="5111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04006" y="1872002"/>
            <a:ext cx="1871992" cy="5111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48008" y="1872002"/>
            <a:ext cx="1691995" cy="5111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99299" y="6823102"/>
            <a:ext cx="3086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Peter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Do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63327" y="6823102"/>
            <a:ext cx="4768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ant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’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A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go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tino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07341" y="6823102"/>
            <a:ext cx="2844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Hermès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9375" y="9847099"/>
            <a:ext cx="8108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Carlo </a:t>
            </a:r>
            <a:r>
              <a:rPr dirty="0" sz="600">
                <a:latin typeface="Barlow"/>
                <a:cs typeface="Barlow"/>
              </a:rPr>
              <a:t>De </a:t>
            </a:r>
            <a:r>
              <a:rPr dirty="0" sz="600" spc="-5">
                <a:latin typeface="Barlow"/>
                <a:cs typeface="Barlow"/>
              </a:rPr>
              <a:t>Carli </a:t>
            </a:r>
            <a:r>
              <a:rPr dirty="0" sz="600">
                <a:latin typeface="Barlow"/>
                <a:cs typeface="Barlow"/>
              </a:rPr>
              <a:t>x</a:t>
            </a:r>
            <a:r>
              <a:rPr dirty="0" sz="600" spc="-2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Tacchini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7297" y="10397703"/>
            <a:ext cx="165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163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424043" y="10397703"/>
            <a:ext cx="16891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164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99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60005" y="10692003"/>
                </a:lnTo>
                <a:lnTo>
                  <a:pt x="756000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1B1B1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147299" y="2754611"/>
            <a:ext cx="1300480" cy="7372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166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Fashion women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168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Fashion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men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170 Shoes &amp;</a:t>
            </a:r>
            <a:r>
              <a:rPr dirty="0" sz="9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accessories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172</a:t>
            </a:r>
            <a:r>
              <a:rPr dirty="0" sz="900" spc="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Kids</a:t>
            </a:r>
            <a:endParaRPr sz="900">
              <a:latin typeface="Barlow"/>
              <a:cs typeface="Barlow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1128249" y="4376567"/>
          <a:ext cx="1205230" cy="1090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395"/>
                <a:gridCol w="965835"/>
              </a:tblGrid>
              <a:tr h="1892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172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3175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Kids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31750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174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Interior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objects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176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Furniture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178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Lighting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  <a:tr h="177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180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Art &amp;</a:t>
                      </a:r>
                      <a:r>
                        <a:rPr dirty="0" sz="900" spc="-3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architecture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  <a:tr h="1892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181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Retail</a:t>
                      </a:r>
                      <a:endParaRPr sz="900">
                        <a:latin typeface="Barlow"/>
                        <a:cs typeface="Barlow"/>
                      </a:endParaRPr>
                    </a:p>
                  </a:txBody>
                  <a:tcPr marL="0" marR="0" marB="0" marT="20320">
                    <a:solidFill>
                      <a:srgbClr val="1B1B1A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1147299" y="6310941"/>
            <a:ext cx="98107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182 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directions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>
                <a:solidFill>
                  <a:srgbClr val="FFFFFF"/>
                </a:solidFill>
                <a:latin typeface="Barlow"/>
                <a:cs typeface="Barlow"/>
              </a:rPr>
              <a:t>185 </a:t>
            </a:r>
            <a:r>
              <a:rPr dirty="0" sz="900" spc="-10">
                <a:solidFill>
                  <a:srgbClr val="FFFFFF"/>
                </a:solidFill>
                <a:latin typeface="Barlow"/>
                <a:cs typeface="Barlow"/>
              </a:rPr>
              <a:t>Key</a:t>
            </a:r>
            <a:r>
              <a:rPr dirty="0" sz="9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Barlow"/>
                <a:cs typeface="Barlow"/>
              </a:rPr>
              <a:t>concepts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79299" y="2772440"/>
            <a:ext cx="152400" cy="72644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50" b="1">
                <a:solidFill>
                  <a:srgbClr val="878787"/>
                </a:solidFill>
                <a:latin typeface="Gotham"/>
                <a:cs typeface="Gotham"/>
              </a:rPr>
              <a:t>FA</a:t>
            </a:r>
            <a:r>
              <a:rPr dirty="0" sz="900" spc="-13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40" b="1">
                <a:solidFill>
                  <a:srgbClr val="878787"/>
                </a:solidFill>
                <a:latin typeface="Gotham"/>
                <a:cs typeface="Gotham"/>
              </a:rPr>
              <a:t>SHION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79299" y="4414017"/>
            <a:ext cx="152400" cy="78867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155" b="1">
                <a:solidFill>
                  <a:srgbClr val="878787"/>
                </a:solidFill>
                <a:latin typeface="Gotham"/>
                <a:cs typeface="Gotham"/>
              </a:rPr>
              <a:t>INTERIOR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79299" y="6358031"/>
            <a:ext cx="152400" cy="87249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b="1">
                <a:solidFill>
                  <a:srgbClr val="878787"/>
                </a:solidFill>
                <a:latin typeface="Gotham"/>
                <a:cs typeface="Gotham"/>
              </a:rPr>
              <a:t>O</a:t>
            </a:r>
            <a:r>
              <a:rPr dirty="0" sz="900" spc="-16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20" b="1">
                <a:solidFill>
                  <a:srgbClr val="878787"/>
                </a:solidFill>
                <a:latin typeface="Gotham"/>
                <a:cs typeface="Gotham"/>
              </a:rPr>
              <a:t>VER</a:t>
            </a:r>
            <a:r>
              <a:rPr dirty="0" sz="900" spc="-14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r>
              <a:rPr dirty="0" sz="900" spc="135" b="1">
                <a:solidFill>
                  <a:srgbClr val="878787"/>
                </a:solidFill>
                <a:latin typeface="Gotham"/>
                <a:cs typeface="Gotham"/>
              </a:rPr>
              <a:t>VIEW</a:t>
            </a:r>
            <a:r>
              <a:rPr dirty="0" sz="900" spc="-90" b="1">
                <a:solidFill>
                  <a:srgbClr val="878787"/>
                </a:solidFill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004" y="1872018"/>
            <a:ext cx="2987992" cy="298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0004" y="6263995"/>
            <a:ext cx="2987992" cy="2988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51999" y="1872005"/>
            <a:ext cx="2987991" cy="2987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851999" y="6263995"/>
            <a:ext cx="2987991" cy="2988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27300" y="4948543"/>
            <a:ext cx="767080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25">
                <a:latin typeface="Gotham"/>
                <a:cs typeface="Gotham"/>
              </a:rPr>
              <a:t>Travertin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10" i="1">
                <a:solidFill>
                  <a:srgbClr val="706F6F"/>
                </a:solidFill>
                <a:latin typeface="Gotham-BookItalic"/>
                <a:cs typeface="Gotham-BookItalic"/>
              </a:rPr>
              <a:t>T</a:t>
            </a:r>
            <a:r>
              <a:rPr dirty="0" sz="1200" spc="-20" i="1">
                <a:solidFill>
                  <a:srgbClr val="706F6F"/>
                </a:solidFill>
                <a:latin typeface="Gotham-BookItalic"/>
                <a:cs typeface="Gotham-BookItalic"/>
              </a:rPr>
              <a:t>r</a:t>
            </a:r>
            <a:r>
              <a:rPr dirty="0" sz="1200" spc="-40" i="1">
                <a:solidFill>
                  <a:srgbClr val="706F6F"/>
                </a:solidFill>
                <a:latin typeface="Gotham-BookItalic"/>
                <a:cs typeface="Gotham-BookItalic"/>
              </a:rPr>
              <a:t>a</a:t>
            </a:r>
            <a:r>
              <a:rPr dirty="0" sz="1200" spc="-25" i="1">
                <a:solidFill>
                  <a:srgbClr val="706F6F"/>
                </a:solidFill>
                <a:latin typeface="Gotham-BookItalic"/>
                <a:cs typeface="Gotham-BookItalic"/>
              </a:rPr>
              <a:t>v</a:t>
            </a: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ertine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5607787"/>
            <a:ext cx="17227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6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AL21S03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300" y="9995307"/>
            <a:ext cx="18167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MI18F2498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39257" y="5607787"/>
            <a:ext cx="17208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6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AL21S64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9257" y="9995307"/>
            <a:ext cx="18923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Barlow"/>
                <a:cs typeface="Barlow"/>
              </a:rPr>
              <a:t>Abby </a:t>
            </a:r>
            <a:r>
              <a:rPr dirty="0" sz="900">
                <a:latin typeface="Barlow"/>
                <a:cs typeface="Barlow"/>
              </a:rPr>
              <a:t>Lichtman / Style </a:t>
            </a:r>
            <a:r>
              <a:rPr dirty="0" sz="900" spc="-5">
                <a:latin typeface="Barlow"/>
                <a:cs typeface="Barlow"/>
              </a:rPr>
              <a:t>no.</a:t>
            </a:r>
            <a:r>
              <a:rPr dirty="0" sz="900" spc="-7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SH18SM1102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300" y="9336058"/>
            <a:ext cx="1002030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Bløde</a:t>
            </a:r>
            <a:r>
              <a:rPr dirty="0" sz="1200" spc="-6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striber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Soft</a:t>
            </a:r>
            <a:r>
              <a:rPr dirty="0" sz="1200" spc="-20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stripes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39257" y="4948614"/>
            <a:ext cx="1247775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Maleriske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tern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Painterly</a:t>
            </a:r>
            <a:r>
              <a:rPr dirty="0" sz="1200" spc="-50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checks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39257" y="9336210"/>
            <a:ext cx="1448435" cy="45783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Abstrakt</a:t>
            </a:r>
            <a:r>
              <a:rPr dirty="0" sz="1200" spc="-4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geometri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06F6F"/>
                </a:solidFill>
                <a:latin typeface="Gotham-BookItalic"/>
                <a:cs typeface="Gotham-BookItalic"/>
              </a:rPr>
              <a:t>Abstract</a:t>
            </a:r>
            <a:r>
              <a:rPr dirty="0" sz="1200" spc="-75" i="1">
                <a:solidFill>
                  <a:srgbClr val="706F6F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06F6F"/>
                </a:solidFill>
                <a:latin typeface="Gotham-BookItalic"/>
                <a:cs typeface="Gotham-BookItalic"/>
              </a:rPr>
              <a:t>geometry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300" y="983211"/>
            <a:ext cx="14490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spc="220" b="1">
                <a:latin typeface="Gotham"/>
                <a:cs typeface="Gotham"/>
              </a:rPr>
              <a:t>PRINT</a:t>
            </a:r>
            <a:r>
              <a:rPr dirty="0" sz="1400" spc="14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401590" y="2759731"/>
            <a:ext cx="222250" cy="2553335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229" b="1">
                <a:solidFill>
                  <a:srgbClr val="FFFFFF"/>
                </a:solidFill>
                <a:latin typeface="Gotham"/>
                <a:cs typeface="Gotham"/>
              </a:rPr>
              <a:t>DESIGN</a:t>
            </a:r>
            <a:r>
              <a:rPr dirty="0" sz="1400" spc="51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400" spc="250" b="1">
                <a:solidFill>
                  <a:srgbClr val="FFFFFF"/>
                </a:solidFill>
                <a:latin typeface="Gotham"/>
                <a:cs typeface="Gotham"/>
              </a:rPr>
              <a:t>DIRECTIONS</a:t>
            </a:r>
            <a:r>
              <a:rPr dirty="0" sz="1400" spc="-14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27295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pej</a:t>
            </a:r>
            <a:r>
              <a:rPr dirty="0" sz="8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 spc="-5">
                <a:solidFill>
                  <a:srgbClr val="FFFFFF"/>
                </a:solidFill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solidFill>
                  <a:srgbClr val="FFFFFF"/>
                </a:solidFill>
                <a:latin typeface="Barlow"/>
                <a:cs typeface="Barlow"/>
              </a:rPr>
              <a:t>autumn/winter</a:t>
            </a:r>
            <a:r>
              <a:rPr dirty="0" sz="8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 spc="-5">
                <a:solidFill>
                  <a:srgbClr val="FFFFFF"/>
                </a:solidFill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08248" y="188532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878787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991734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675915" y="188503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878787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881752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565933" y="188503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878787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769739" y="2751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87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453917" y="188503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296" y="10397703"/>
            <a:ext cx="165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165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427699" y="10397707"/>
            <a:ext cx="165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166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1399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latin typeface="Gotham"/>
                <a:cs typeface="Gotham"/>
              </a:rPr>
              <a:t>FA </a:t>
            </a:r>
            <a:r>
              <a:rPr dirty="0" sz="1400" spc="220" b="1">
                <a:latin typeface="Gotham"/>
                <a:cs typeface="Gotham"/>
              </a:rPr>
              <a:t>SHION </a:t>
            </a:r>
            <a:r>
              <a:rPr dirty="0" sz="1400" b="1">
                <a:latin typeface="Gotham"/>
                <a:cs typeface="Gotham"/>
              </a:rPr>
              <a:t>W</a:t>
            </a:r>
            <a:r>
              <a:rPr dirty="0" sz="1400" spc="-15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OMEN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8580059"/>
            <a:ext cx="135064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Grafiske </a:t>
            </a:r>
            <a:r>
              <a:rPr dirty="0" sz="1200" spc="-5">
                <a:latin typeface="Gotham"/>
                <a:cs typeface="Gotham"/>
              </a:rPr>
              <a:t>tern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Graphic</a:t>
            </a:r>
            <a:r>
              <a:rPr dirty="0" sz="1200" spc="-6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checks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Enkelt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7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tidløst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Simple &amp;</a:t>
            </a:r>
            <a:r>
              <a:rPr dirty="0" sz="1200" spc="-7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timeless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31339" y="1812126"/>
            <a:ext cx="182753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Udskæringer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Cutouts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Nemt </a:t>
            </a:r>
            <a:r>
              <a:rPr dirty="0" sz="1200" spc="-5">
                <a:latin typeface="Gotham"/>
                <a:cs typeface="Gotham"/>
              </a:rPr>
              <a:t>at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style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Easy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to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style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Skræddersyede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detaljer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Tailored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details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88001" y="1871954"/>
            <a:ext cx="2051989" cy="4032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115994" y="1871954"/>
            <a:ext cx="2340013" cy="4031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403992" y="5975947"/>
            <a:ext cx="2052002" cy="4031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279993" y="5975934"/>
            <a:ext cx="2052002" cy="40320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79993" y="1871954"/>
            <a:ext cx="1764004" cy="40320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88001" y="5975947"/>
            <a:ext cx="2051989" cy="40319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0004" y="1872056"/>
            <a:ext cx="2052002" cy="6263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528003" y="4055960"/>
            <a:ext cx="2052002" cy="59519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64002" y="1872056"/>
            <a:ext cx="2051989" cy="40319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664002" y="5976036"/>
            <a:ext cx="2051989" cy="40319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7975103"/>
            <a:ext cx="2260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GmbH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23297" y="5743129"/>
            <a:ext cx="5899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House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of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Dagmar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7296" y="5743129"/>
            <a:ext cx="4679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3.1 Phillip</a:t>
            </a:r>
            <a:r>
              <a:rPr dirty="0" sz="600" spc="-7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Lim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297" y="9847109"/>
            <a:ext cx="4502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Wooyoungmi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47296" y="9847109"/>
            <a:ext cx="1466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T</a:t>
            </a:r>
            <a:r>
              <a:rPr dirty="0" sz="600">
                <a:latin typeface="Barlow"/>
                <a:cs typeface="Barlow"/>
              </a:rPr>
              <a:t>ibi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5743129"/>
            <a:ext cx="5340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Bottega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Veneta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75276" y="5743129"/>
            <a:ext cx="4641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Isabel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Marant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9314" y="9847109"/>
            <a:ext cx="2393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Nomia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63312" y="9847109"/>
            <a:ext cx="31559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Beaufille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7311" y="9847109"/>
            <a:ext cx="3835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V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e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ements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6" y="10397703"/>
            <a:ext cx="1612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167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27294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168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7252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 b="1">
                <a:latin typeface="Gotham"/>
                <a:cs typeface="Gotham"/>
              </a:rPr>
              <a:t>FA </a:t>
            </a:r>
            <a:r>
              <a:rPr dirty="0" sz="1400" spc="220" b="1">
                <a:latin typeface="Gotham"/>
                <a:cs typeface="Gotham"/>
              </a:rPr>
              <a:t>SHION</a:t>
            </a:r>
            <a:r>
              <a:rPr dirty="0" sz="1400" spc="270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MEN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3299" y="1812059"/>
            <a:ext cx="153670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Dæmpede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Muted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20">
                <a:latin typeface="Gotham"/>
                <a:cs typeface="Gotham"/>
              </a:rPr>
              <a:t>Vatteret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Padded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10">
                <a:latin typeface="Gotham"/>
                <a:cs typeface="Gotham"/>
              </a:rPr>
              <a:t>Skræddersyede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sæt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Tailored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co-ords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95267" y="8712120"/>
            <a:ext cx="168973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latin typeface="Gotham"/>
                <a:cs typeface="Gotham"/>
              </a:rPr>
              <a:t>Grafiske</a:t>
            </a:r>
            <a:r>
              <a:rPr dirty="0" sz="1200" spc="-5">
                <a:latin typeface="Gotham"/>
                <a:cs typeface="Gotham"/>
              </a:rPr>
              <a:t> tern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Graphic checks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Redesign </a:t>
            </a:r>
            <a:r>
              <a:rPr dirty="0" sz="1200">
                <a:latin typeface="Gotham"/>
                <a:cs typeface="Gotham"/>
              </a:rPr>
              <a:t>af</a:t>
            </a:r>
            <a:r>
              <a:rPr dirty="0" sz="1200" spc="-4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klassikere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Redesigning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classics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79999" y="1871942"/>
            <a:ext cx="2051996" cy="3600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4002" y="5975934"/>
            <a:ext cx="2051989" cy="4032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79993" y="5543931"/>
            <a:ext cx="2052002" cy="4464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88001" y="4103979"/>
            <a:ext cx="2051989" cy="59039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4002" y="1871954"/>
            <a:ext cx="2051989" cy="40320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0004" y="1871954"/>
            <a:ext cx="2052002" cy="40320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403992" y="1871952"/>
            <a:ext cx="2052002" cy="64859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528003" y="1871954"/>
            <a:ext cx="2052002" cy="40320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528003" y="5975934"/>
            <a:ext cx="2052002" cy="40320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0004" y="5975934"/>
            <a:ext cx="2052002" cy="40320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5743102"/>
            <a:ext cx="4121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Jacquemus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23297" y="5743102"/>
            <a:ext cx="2076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Barlow"/>
                <a:cs typeface="Barlow"/>
              </a:rPr>
              <a:t>F</a:t>
            </a:r>
            <a:r>
              <a:rPr dirty="0" sz="600">
                <a:latin typeface="Barlow"/>
                <a:cs typeface="Barlow"/>
              </a:rPr>
              <a:t>endi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299" y="9847082"/>
            <a:ext cx="4502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Wooyoungmi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297" y="9847082"/>
            <a:ext cx="41020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Hed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Mayner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47296" y="9847082"/>
            <a:ext cx="2844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Hermès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5311048"/>
            <a:ext cx="7010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Comme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des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Garçons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314" y="9847082"/>
            <a:ext cx="6635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Ermenegildo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Zegna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87311" y="9847082"/>
            <a:ext cx="2101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Gu</a:t>
            </a:r>
            <a:r>
              <a:rPr dirty="0" sz="600" spc="-5">
                <a:latin typeface="Barlow"/>
                <a:cs typeface="Barlow"/>
              </a:rPr>
              <a:t>c</a:t>
            </a:r>
            <a:r>
              <a:rPr dirty="0" sz="600">
                <a:latin typeface="Barlow"/>
                <a:cs typeface="Barlow"/>
              </a:rPr>
              <a:t>ci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87311" y="5743102"/>
            <a:ext cx="25272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Sunnei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463312" y="8197123"/>
            <a:ext cx="5111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Giorgio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Armani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8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8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169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26889" y="10397703"/>
            <a:ext cx="1663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0490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0" b="1">
                <a:latin typeface="Gotham"/>
                <a:cs typeface="Gotham"/>
              </a:rPr>
              <a:t>SHOES</a:t>
            </a:r>
            <a:r>
              <a:rPr dirty="0" sz="1400" spc="484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&amp;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5177" y="983211"/>
            <a:ext cx="17252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A</a:t>
            </a:r>
            <a:r>
              <a:rPr dirty="0" sz="1400" spc="-22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90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CES</a:t>
            </a:r>
            <a:r>
              <a:rPr dirty="0" sz="1400" spc="-170" b="1">
                <a:latin typeface="Gotham"/>
                <a:cs typeface="Gotham"/>
              </a:rPr>
              <a:t> </a:t>
            </a:r>
            <a:r>
              <a:rPr dirty="0" sz="1400" spc="229" b="1">
                <a:latin typeface="Gotham"/>
                <a:cs typeface="Gotham"/>
              </a:rPr>
              <a:t>SORIES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3299" y="8094057"/>
            <a:ext cx="1765935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Redesign </a:t>
            </a:r>
            <a:r>
              <a:rPr dirty="0" sz="1200">
                <a:latin typeface="Gotham"/>
                <a:cs typeface="Gotham"/>
              </a:rPr>
              <a:t>af</a:t>
            </a:r>
            <a:r>
              <a:rPr dirty="0" sz="1200" spc="-3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klassiskere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Redesigning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classics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Enkelt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tidløst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Simple &amp;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timeless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Funktion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komfort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Function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8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comfort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5346001"/>
            <a:ext cx="2052002" cy="2297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4002" y="1872056"/>
            <a:ext cx="4176001" cy="5771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7710767"/>
            <a:ext cx="2051995" cy="2297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4002" y="7710767"/>
            <a:ext cx="2051989" cy="22972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004" y="1872018"/>
            <a:ext cx="2052002" cy="34019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79999" y="5284482"/>
            <a:ext cx="3150000" cy="340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501998" y="5284482"/>
            <a:ext cx="3077994" cy="47235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79993" y="1871954"/>
            <a:ext cx="2052002" cy="33404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403992" y="1871954"/>
            <a:ext cx="2052002" cy="3340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528003" y="1871954"/>
            <a:ext cx="2052002" cy="33404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867299" y="9030058"/>
            <a:ext cx="121856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Rene</a:t>
            </a:r>
            <a:r>
              <a:rPr dirty="0" sz="1200" spc="-6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Pure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Arkitektonisk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Architectonic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99" y="5113102"/>
            <a:ext cx="24002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Monse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299" y="7485360"/>
            <a:ext cx="4635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@chikoshoes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297" y="7485360"/>
            <a:ext cx="44830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Ivania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Carpio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9299" y="9847103"/>
            <a:ext cx="4121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Jacquemus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23297" y="9847103"/>
            <a:ext cx="4565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Martine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Rose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314" y="5041093"/>
            <a:ext cx="6032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Proenza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Schouler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3312" y="5041093"/>
            <a:ext cx="5492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Dries </a:t>
            </a:r>
            <a:r>
              <a:rPr dirty="0" sz="600" spc="-10">
                <a:latin typeface="Barlow"/>
                <a:cs typeface="Barlow"/>
              </a:rPr>
              <a:t>Van</a:t>
            </a:r>
            <a:r>
              <a:rPr dirty="0" sz="600" spc="-6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Noten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87311" y="5041093"/>
            <a:ext cx="4819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Thom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Browne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034203" y="8525567"/>
            <a:ext cx="3206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Alix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Yang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974303" y="9847103"/>
            <a:ext cx="5492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Dries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Van</a:t>
            </a:r>
            <a:r>
              <a:rPr dirty="0" sz="600" spc="-6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Noten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297" y="10397703"/>
            <a:ext cx="1441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29835" y="10397703"/>
            <a:ext cx="1631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5727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KID</a:t>
            </a:r>
            <a:r>
              <a:rPr dirty="0" sz="1400" spc="-22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06197" y="1812059"/>
            <a:ext cx="121856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Rene</a:t>
            </a:r>
            <a:r>
              <a:rPr dirty="0" sz="1200" spc="-6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Pure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Grafiske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tern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Graphic</a:t>
            </a:r>
            <a:r>
              <a:rPr dirty="0" sz="1200" spc="-3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checks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91270" y="4205348"/>
            <a:ext cx="1033144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Visuel</a:t>
            </a:r>
            <a:r>
              <a:rPr dirty="0" sz="1200" spc="-7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linding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Visual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relief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Finslebet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Fine</a:t>
            </a:r>
            <a:r>
              <a:rPr dirty="0" sz="1200" spc="-10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sanded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Bløde</a:t>
            </a:r>
            <a:r>
              <a:rPr dirty="0" sz="1200" spc="-10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Soft</a:t>
            </a:r>
            <a:r>
              <a:rPr dirty="0" sz="1200" spc="-6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1872005"/>
            <a:ext cx="4176001" cy="243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004" y="4380001"/>
            <a:ext cx="3047936" cy="2634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88001" y="1972979"/>
            <a:ext cx="2051989" cy="2335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59936" y="4380001"/>
            <a:ext cx="3180054" cy="5628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004" y="7086663"/>
            <a:ext cx="3048000" cy="2921635"/>
          </a:xfrm>
          <a:custGeom>
            <a:avLst/>
            <a:gdLst/>
            <a:ahLst/>
            <a:cxnLst/>
            <a:rect l="l" t="t" r="r" b="b"/>
            <a:pathLst>
              <a:path w="3048000" h="2921634">
                <a:moveTo>
                  <a:pt x="0" y="2921342"/>
                </a:moveTo>
                <a:lnTo>
                  <a:pt x="3047936" y="2921342"/>
                </a:lnTo>
                <a:lnTo>
                  <a:pt x="3047936" y="0"/>
                </a:lnTo>
                <a:lnTo>
                  <a:pt x="0" y="0"/>
                </a:lnTo>
                <a:lnTo>
                  <a:pt x="0" y="2921342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0004" y="7287658"/>
            <a:ext cx="3047936" cy="2720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403992" y="1871992"/>
            <a:ext cx="2052002" cy="4190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79993" y="6134862"/>
            <a:ext cx="4176014" cy="38731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528003" y="6134863"/>
            <a:ext cx="2052002" cy="38731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528003" y="3264003"/>
            <a:ext cx="2054898" cy="2798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79993" y="1872018"/>
            <a:ext cx="2052002" cy="20399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99299" y="4147103"/>
            <a:ext cx="5594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Eric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Degenhardt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7296" y="4147103"/>
            <a:ext cx="4692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Taller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Piccolo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299" y="6853727"/>
            <a:ext cx="4508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Isabel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Fuster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0004" y="9847092"/>
            <a:ext cx="30480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Ronan </a:t>
            </a:r>
            <a:r>
              <a:rPr dirty="0" sz="600">
                <a:latin typeface="Barlow"/>
                <a:cs typeface="Barlow"/>
              </a:rPr>
              <a:t>and Erwan </a:t>
            </a:r>
            <a:r>
              <a:rPr dirty="0" sz="600" spc="-5">
                <a:latin typeface="Barlow"/>
                <a:cs typeface="Barlow"/>
              </a:rPr>
              <a:t>Bouroullec </a:t>
            </a:r>
            <a:r>
              <a:rPr dirty="0" sz="600">
                <a:latin typeface="Barlow"/>
                <a:cs typeface="Barlow"/>
              </a:rPr>
              <a:t>x </a:t>
            </a:r>
            <a:r>
              <a:rPr dirty="0" sz="600" spc="-5">
                <a:latin typeface="Barlow"/>
                <a:cs typeface="Barlow"/>
              </a:rPr>
              <a:t>Established </a:t>
            </a:r>
            <a:r>
              <a:rPr dirty="0" sz="600">
                <a:latin typeface="Barlow"/>
                <a:cs typeface="Barlow"/>
              </a:rPr>
              <a:t>&amp;</a:t>
            </a:r>
            <a:r>
              <a:rPr dirty="0" sz="600" spc="1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Sons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19231" y="9847092"/>
            <a:ext cx="4908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Massimo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Dutti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314" y="9847092"/>
            <a:ext cx="14027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Hanna </a:t>
            </a:r>
            <a:r>
              <a:rPr dirty="0" sz="600" spc="-5">
                <a:latin typeface="Barlow"/>
                <a:cs typeface="Barlow"/>
              </a:rPr>
              <a:t>Stenström </a:t>
            </a:r>
            <a:r>
              <a:rPr dirty="0" sz="600">
                <a:latin typeface="Barlow"/>
                <a:cs typeface="Barlow"/>
              </a:rPr>
              <a:t>&amp; Jennie </a:t>
            </a:r>
            <a:r>
              <a:rPr dirty="0" sz="600" spc="-5">
                <a:latin typeface="Barlow"/>
                <a:cs typeface="Barlow"/>
              </a:rPr>
              <a:t>Adén </a:t>
            </a:r>
            <a:r>
              <a:rPr dirty="0" sz="600">
                <a:latin typeface="Barlow"/>
                <a:cs typeface="Barlow"/>
              </a:rPr>
              <a:t>x</a:t>
            </a:r>
            <a:r>
              <a:rPr dirty="0" sz="600" spc="-3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Materia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9314" y="3751092"/>
            <a:ext cx="5111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Minä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Perhonen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63312" y="5901989"/>
            <a:ext cx="4648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Bebe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Organic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7311" y="5901989"/>
            <a:ext cx="5111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Minä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Perhonen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587311" y="9847092"/>
            <a:ext cx="1727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Za</a:t>
            </a: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297" y="10397703"/>
            <a:ext cx="1612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28311" y="10397703"/>
            <a:ext cx="1644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3717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INTERIOR </a:t>
            </a:r>
            <a:r>
              <a:rPr dirty="0" sz="1400" spc="229" b="1">
                <a:latin typeface="Gotham"/>
                <a:cs typeface="Gotham"/>
              </a:rPr>
              <a:t>OBJECT</a:t>
            </a:r>
            <a:r>
              <a:rPr dirty="0" sz="1400" spc="7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03300" y="8431742"/>
            <a:ext cx="1218565" cy="124904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Rene</a:t>
            </a:r>
            <a:r>
              <a:rPr dirty="0" sz="1200" spc="-6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Pure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Sanseligt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Sensory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Smart</a:t>
            </a:r>
            <a:r>
              <a:rPr dirty="0" sz="1200" spc="-1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tech</a:t>
            </a:r>
            <a:endParaRPr sz="12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3300" y="9688432"/>
            <a:ext cx="85216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Smart</a:t>
            </a:r>
            <a:r>
              <a:rPr dirty="0" sz="1200" spc="-7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tech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9181" y="8431894"/>
            <a:ext cx="123253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Plisseringer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Pleats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25">
                <a:latin typeface="Gotham"/>
                <a:cs typeface="Gotham"/>
              </a:rPr>
              <a:t>Taktile</a:t>
            </a:r>
            <a:r>
              <a:rPr dirty="0" sz="1200" spc="-5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teksturer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Tactile</a:t>
            </a:r>
            <a:r>
              <a:rPr dirty="0" sz="1200" spc="-3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textures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5358866"/>
            <a:ext cx="2636278" cy="4649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48266" y="1872005"/>
            <a:ext cx="3591725" cy="2395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8266" y="4339221"/>
            <a:ext cx="3591725" cy="3591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004" y="1872005"/>
            <a:ext cx="2636278" cy="3414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80000" y="7187996"/>
            <a:ext cx="3293992" cy="28200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646001" y="4253992"/>
            <a:ext cx="2934004" cy="28620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79993" y="1872005"/>
            <a:ext cx="3293999" cy="2861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646001" y="7187996"/>
            <a:ext cx="2933998" cy="2819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79993" y="4805997"/>
            <a:ext cx="3293999" cy="23100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646001" y="1872005"/>
            <a:ext cx="2934004" cy="23099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99299" y="5125972"/>
            <a:ext cx="2298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Ano</a:t>
            </a:r>
            <a:r>
              <a:rPr dirty="0" sz="600" spc="-10">
                <a:latin typeface="Barlow"/>
                <a:cs typeface="Barlow"/>
              </a:rPr>
              <a:t>n</a:t>
            </a:r>
            <a:r>
              <a:rPr dirty="0" sz="600">
                <a:latin typeface="Barlow"/>
                <a:cs typeface="Barlow"/>
              </a:rPr>
              <a:t>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07599" y="4093081"/>
            <a:ext cx="3854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Max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Lipsey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299" y="9847096"/>
            <a:ext cx="3111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Alquemy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07599" y="7770036"/>
            <a:ext cx="4876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Teresa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Berger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9314" y="4573065"/>
            <a:ext cx="7169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Csongvay</a:t>
            </a:r>
            <a:r>
              <a:rPr dirty="0" sz="600" spc="-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Blackwood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314" y="6955077"/>
            <a:ext cx="3702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Casa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Shop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9314" y="9847096"/>
            <a:ext cx="7677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Carlos </a:t>
            </a:r>
            <a:r>
              <a:rPr dirty="0" sz="600">
                <a:latin typeface="Barlow"/>
                <a:cs typeface="Barlow"/>
              </a:rPr>
              <a:t>Jiménez </a:t>
            </a:r>
            <a:r>
              <a:rPr dirty="0" sz="600" spc="-10">
                <a:latin typeface="Barlow"/>
                <a:cs typeface="Barlow"/>
              </a:rPr>
              <a:t>for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GIR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05296" y="4021073"/>
            <a:ext cx="3359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Sinonimo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705296" y="6955077"/>
            <a:ext cx="4787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Philipp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Weber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05296" y="9847096"/>
            <a:ext cx="4965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Ben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Medansky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297" y="10397703"/>
            <a:ext cx="1606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31968" y="10397703"/>
            <a:ext cx="1612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812059"/>
            <a:ext cx="1577340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30">
                <a:latin typeface="Gotham"/>
                <a:cs typeface="Gotham"/>
              </a:rPr>
              <a:t>Lyst </a:t>
            </a:r>
            <a:r>
              <a:rPr dirty="0" sz="1200" spc="-10">
                <a:latin typeface="Gotham"/>
                <a:cs typeface="Gotham"/>
              </a:rPr>
              <a:t>træ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metaller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Light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wood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9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metals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Arkitektonisk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Architectonic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Rene</a:t>
            </a:r>
            <a:r>
              <a:rPr dirty="0" sz="1200" spc="-1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Clean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64002" y="1871992"/>
            <a:ext cx="4181397" cy="2784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27300" y="983211"/>
            <a:ext cx="142303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FURNITURE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03300" y="7572058"/>
            <a:ext cx="1304290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Multifunktionelt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Multifunctional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Dæmpede</a:t>
            </a:r>
            <a:r>
              <a:rPr dirty="0" sz="1200" spc="-80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Muted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7309332"/>
            <a:ext cx="4176001" cy="26986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004" y="4728514"/>
            <a:ext cx="6305396" cy="2508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88001" y="7309332"/>
            <a:ext cx="2051989" cy="26986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80000" y="1872005"/>
            <a:ext cx="2603999" cy="2784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79998" y="4728514"/>
            <a:ext cx="4176000" cy="250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955997" y="1872002"/>
            <a:ext cx="3624008" cy="27844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528003" y="4728514"/>
            <a:ext cx="2052002" cy="25088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279993" y="7309332"/>
            <a:ext cx="2052002" cy="26986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403992" y="7309332"/>
            <a:ext cx="2052002" cy="26986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723300" y="4495599"/>
            <a:ext cx="398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Atelier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KHJ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301" y="7076417"/>
            <a:ext cx="4565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Martin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Massé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39316" y="4495599"/>
            <a:ext cx="9201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Gabrielle Conilh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</a:t>
            </a:r>
            <a:r>
              <a:rPr dirty="0" sz="600" spc="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Beyssac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15308" y="4495599"/>
            <a:ext cx="5848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Panter </a:t>
            </a:r>
            <a:r>
              <a:rPr dirty="0" sz="600">
                <a:latin typeface="Barlow"/>
                <a:cs typeface="Barlow"/>
              </a:rPr>
              <a:t>&amp;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Tourron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9301" y="9847125"/>
            <a:ext cx="2508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B</a:t>
            </a: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euer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0829" y="9847125"/>
            <a:ext cx="6604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Cecilia Xinyu</a:t>
            </a:r>
            <a:r>
              <a:rPr dirty="0" sz="600" spc="-3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Zhang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39316" y="9847125"/>
            <a:ext cx="6064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Objects and</a:t>
            </a:r>
            <a:r>
              <a:rPr dirty="0" sz="600" spc="-7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Ideas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3315" y="9847125"/>
            <a:ext cx="6597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Robert</a:t>
            </a:r>
            <a:r>
              <a:rPr dirty="0" sz="600" spc="-3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Sukrachand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87313" y="7076493"/>
            <a:ext cx="9099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Frédérick Gautier </a:t>
            </a:r>
            <a:r>
              <a:rPr dirty="0" sz="600" spc="-10">
                <a:latin typeface="Barlow"/>
                <a:cs typeface="Barlow"/>
              </a:rPr>
              <a:t>for</a:t>
            </a:r>
            <a:r>
              <a:rPr dirty="0" sz="600" spc="-5">
                <a:latin typeface="Barlow"/>
                <a:cs typeface="Barlow"/>
              </a:rPr>
              <a:t> Serax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39316" y="7076493"/>
            <a:ext cx="9677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o4i Design Studio </a:t>
            </a: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for</a:t>
            </a:r>
            <a:r>
              <a:rPr dirty="0" sz="600" spc="-6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Martela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7297" y="10397703"/>
            <a:ext cx="1568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431562" y="10397703"/>
            <a:ext cx="1612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618" y="983211"/>
            <a:ext cx="19050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0" b="1">
                <a:latin typeface="Gotham"/>
                <a:cs typeface="Gotham"/>
              </a:rPr>
              <a:t>TREND</a:t>
            </a:r>
            <a:r>
              <a:rPr dirty="0" sz="1400" spc="515" b="1">
                <a:latin typeface="Gotham"/>
                <a:cs typeface="Gotham"/>
              </a:rPr>
              <a:t> </a:t>
            </a:r>
            <a:r>
              <a:rPr dirty="0" sz="1400" spc="229" b="1">
                <a:latin typeface="Gotham"/>
                <a:cs typeface="Gotham"/>
              </a:rPr>
              <a:t>THEMES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5496612"/>
            <a:ext cx="27260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et </a:t>
            </a:r>
            <a:r>
              <a:rPr dirty="0" sz="900">
                <a:latin typeface="Barlow"/>
                <a:cs typeface="Barlow"/>
              </a:rPr>
              <a:t>brændende </a:t>
            </a:r>
            <a:r>
              <a:rPr dirty="0" sz="900" spc="-5">
                <a:latin typeface="Barlow"/>
                <a:cs typeface="Barlow"/>
              </a:rPr>
              <a:t>ønske </a:t>
            </a:r>
            <a:r>
              <a:rPr dirty="0" sz="900">
                <a:latin typeface="Barlow"/>
                <a:cs typeface="Barlow"/>
              </a:rPr>
              <a:t>om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 spc="-10">
                <a:latin typeface="Barlow"/>
                <a:cs typeface="Barlow"/>
              </a:rPr>
              <a:t>opleve </a:t>
            </a:r>
            <a:r>
              <a:rPr dirty="0" sz="900" spc="-5">
                <a:latin typeface="Barlow"/>
                <a:cs typeface="Barlow"/>
              </a:rPr>
              <a:t>unikke desti-  nationer </a:t>
            </a:r>
            <a:r>
              <a:rPr dirty="0" sz="900">
                <a:latin typeface="Barlow"/>
                <a:cs typeface="Barlow"/>
              </a:rPr>
              <a:t>og søge </a:t>
            </a:r>
            <a:r>
              <a:rPr dirty="0" sz="900" spc="-5">
                <a:latin typeface="Barlow"/>
                <a:cs typeface="Barlow"/>
              </a:rPr>
              <a:t>efter stilhed </a:t>
            </a:r>
            <a:r>
              <a:rPr dirty="0" sz="900">
                <a:latin typeface="Barlow"/>
                <a:cs typeface="Barlow"/>
              </a:rPr>
              <a:t>i en </a:t>
            </a:r>
            <a:r>
              <a:rPr dirty="0" sz="900" spc="-10">
                <a:latin typeface="Barlow"/>
                <a:cs typeface="Barlow"/>
              </a:rPr>
              <a:t>verden </a:t>
            </a:r>
            <a:r>
              <a:rPr dirty="0" sz="900">
                <a:latin typeface="Barlow"/>
                <a:cs typeface="Barlow"/>
              </a:rPr>
              <a:t>fuld </a:t>
            </a:r>
            <a:r>
              <a:rPr dirty="0" sz="900" spc="-5">
                <a:latin typeface="Barlow"/>
                <a:cs typeface="Barlow"/>
              </a:rPr>
              <a:t>af støj,  tiltrækkes Samlerne af </a:t>
            </a:r>
            <a:r>
              <a:rPr dirty="0" sz="900" spc="-10">
                <a:latin typeface="Barlow"/>
                <a:cs typeface="Barlow"/>
              </a:rPr>
              <a:t>steder, hvor </a:t>
            </a:r>
            <a:r>
              <a:rPr dirty="0" sz="900" spc="-5">
                <a:latin typeface="Barlow"/>
                <a:cs typeface="Barlow"/>
              </a:rPr>
              <a:t>isolation </a:t>
            </a:r>
            <a:r>
              <a:rPr dirty="0" sz="900">
                <a:latin typeface="Barlow"/>
                <a:cs typeface="Barlow"/>
              </a:rPr>
              <a:t>og medi-  </a:t>
            </a:r>
            <a:r>
              <a:rPr dirty="0" sz="900" spc="-5">
                <a:latin typeface="Barlow"/>
                <a:cs typeface="Barlow"/>
              </a:rPr>
              <a:t>tativ </a:t>
            </a:r>
            <a:r>
              <a:rPr dirty="0" sz="900" spc="-10">
                <a:latin typeface="Barlow"/>
                <a:cs typeface="Barlow"/>
              </a:rPr>
              <a:t>fokus </a:t>
            </a:r>
            <a:r>
              <a:rPr dirty="0" sz="900">
                <a:latin typeface="Barlow"/>
                <a:cs typeface="Barlow"/>
              </a:rPr>
              <a:t>er opnåeligt. </a:t>
            </a:r>
            <a:r>
              <a:rPr dirty="0" sz="900" spc="-5">
                <a:latin typeface="Barlow"/>
                <a:cs typeface="Barlow"/>
              </a:rPr>
              <a:t>Hvad enten det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10">
                <a:latin typeface="Barlow"/>
                <a:cs typeface="Barlow"/>
              </a:rPr>
              <a:t>rejser,  </a:t>
            </a:r>
            <a:r>
              <a:rPr dirty="0" sz="900" spc="-5">
                <a:latin typeface="Barlow"/>
                <a:cs typeface="Barlow"/>
              </a:rPr>
              <a:t>restauranter, </a:t>
            </a:r>
            <a:r>
              <a:rPr dirty="0" sz="900">
                <a:latin typeface="Barlow"/>
                <a:cs typeface="Barlow"/>
              </a:rPr>
              <a:t>design eller </a:t>
            </a:r>
            <a:r>
              <a:rPr dirty="0" sz="900" spc="-5">
                <a:latin typeface="Barlow"/>
                <a:cs typeface="Barlow"/>
              </a:rPr>
              <a:t>shoppingoplevelser, jagter  Samlerne ekstraordinære </a:t>
            </a:r>
            <a:r>
              <a:rPr dirty="0" sz="900" spc="-10">
                <a:latin typeface="Barlow"/>
                <a:cs typeface="Barlow"/>
              </a:rPr>
              <a:t>wow-momenter,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10">
                <a:latin typeface="Barlow"/>
                <a:cs typeface="Barlow"/>
              </a:rPr>
              <a:t>føles  </a:t>
            </a:r>
            <a:r>
              <a:rPr dirty="0" sz="900" spc="-5">
                <a:latin typeface="Barlow"/>
                <a:cs typeface="Barlow"/>
              </a:rPr>
              <a:t>eksklusive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de</a:t>
            </a:r>
            <a:r>
              <a:rPr dirty="0" sz="900" spc="1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få.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6919304"/>
            <a:ext cx="27260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a burning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desire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unique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destinations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search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quietness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 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world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full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 noise,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Collectors are attracted by places 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isolation and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meditative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achievable. Whether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this is about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journeys, restaurants,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design or shopping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experiences,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Collectors pursue extraordinary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‘wow’ moments that 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feel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exclusive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only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few.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27284" y="5497183"/>
            <a:ext cx="27260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 spc="-5">
                <a:latin typeface="Barlow"/>
                <a:cs typeface="Barlow"/>
              </a:rPr>
              <a:t>Skandier </a:t>
            </a:r>
            <a:r>
              <a:rPr dirty="0" sz="900">
                <a:latin typeface="Barlow"/>
                <a:cs typeface="Barlow"/>
              </a:rPr>
              <a:t>er </a:t>
            </a:r>
            <a:r>
              <a:rPr dirty="0" sz="900" spc="-5">
                <a:latin typeface="Barlow"/>
                <a:cs typeface="Barlow"/>
              </a:rPr>
              <a:t>passionerede, ihærdige </a:t>
            </a:r>
            <a:r>
              <a:rPr dirty="0" sz="900">
                <a:latin typeface="Barlow"/>
                <a:cs typeface="Barlow"/>
              </a:rPr>
              <a:t>og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ekspres-  sive individualister, </a:t>
            </a:r>
            <a:r>
              <a:rPr dirty="0" sz="900">
                <a:latin typeface="Barlow"/>
                <a:cs typeface="Barlow"/>
              </a:rPr>
              <a:t>som med </a:t>
            </a:r>
            <a:r>
              <a:rPr dirty="0" sz="900" spc="-10">
                <a:latin typeface="Barlow"/>
                <a:cs typeface="Barlow"/>
              </a:rPr>
              <a:t>fokus </a:t>
            </a:r>
            <a:r>
              <a:rPr dirty="0" sz="900">
                <a:latin typeface="Barlow"/>
                <a:cs typeface="Barlow"/>
              </a:rPr>
              <a:t>på individuel fri-  hed har </a:t>
            </a:r>
            <a:r>
              <a:rPr dirty="0" sz="900" spc="-5">
                <a:latin typeface="Barlow"/>
                <a:cs typeface="Barlow"/>
              </a:rPr>
              <a:t>taget aktivistbaretten </a:t>
            </a:r>
            <a:r>
              <a:rPr dirty="0" sz="900">
                <a:latin typeface="Barlow"/>
                <a:cs typeface="Barlow"/>
              </a:rPr>
              <a:t>på. Som </a:t>
            </a:r>
            <a:r>
              <a:rPr dirty="0" sz="900" spc="-5">
                <a:latin typeface="Barlow"/>
                <a:cs typeface="Barlow"/>
              </a:rPr>
              <a:t>kønsaktivister,  kunstklubmedlemmer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miljøforkæmpere </a:t>
            </a:r>
            <a:r>
              <a:rPr dirty="0" sz="900" spc="-10">
                <a:latin typeface="Barlow"/>
                <a:cs typeface="Barlow"/>
              </a:rPr>
              <a:t>byder </a:t>
            </a:r>
            <a:r>
              <a:rPr dirty="0" sz="900">
                <a:latin typeface="Barlow"/>
                <a:cs typeface="Barlow"/>
              </a:rPr>
              <a:t>de  </a:t>
            </a:r>
            <a:r>
              <a:rPr dirty="0" sz="900" spc="-5">
                <a:latin typeface="Barlow"/>
                <a:cs typeface="Barlow"/>
              </a:rPr>
              <a:t>helhjertet </a:t>
            </a:r>
            <a:r>
              <a:rPr dirty="0" sz="900">
                <a:latin typeface="Barlow"/>
                <a:cs typeface="Barlow"/>
              </a:rPr>
              <a:t>ind på den </a:t>
            </a:r>
            <a:r>
              <a:rPr dirty="0" sz="900" spc="-5">
                <a:latin typeface="Barlow"/>
                <a:cs typeface="Barlow"/>
              </a:rPr>
              <a:t>politiske front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 spc="-10">
                <a:latin typeface="Barlow"/>
                <a:cs typeface="Barlow"/>
              </a:rPr>
              <a:t>overbevise </a:t>
            </a:r>
            <a:r>
              <a:rPr dirty="0" sz="900">
                <a:latin typeface="Barlow"/>
                <a:cs typeface="Barlow"/>
              </a:rPr>
              <a:t>så  mange som muligt i </a:t>
            </a:r>
            <a:r>
              <a:rPr dirty="0" sz="900" spc="-5">
                <a:latin typeface="Barlow"/>
                <a:cs typeface="Barlow"/>
              </a:rPr>
              <a:t>deres retning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skabe forandring  </a:t>
            </a:r>
            <a:r>
              <a:rPr dirty="0" sz="900">
                <a:latin typeface="Barlow"/>
                <a:cs typeface="Barlow"/>
              </a:rPr>
              <a:t>gennem </a:t>
            </a:r>
            <a:r>
              <a:rPr dirty="0" sz="900" spc="-10">
                <a:latin typeface="Barlow"/>
                <a:cs typeface="Barlow"/>
              </a:rPr>
              <a:t>nye </a:t>
            </a:r>
            <a:r>
              <a:rPr dirty="0" sz="900">
                <a:latin typeface="Barlow"/>
                <a:cs typeface="Barlow"/>
              </a:rPr>
              <a:t>sociale </a:t>
            </a:r>
            <a:r>
              <a:rPr dirty="0" sz="900" spc="-5">
                <a:latin typeface="Barlow"/>
                <a:cs typeface="Barlow"/>
              </a:rPr>
              <a:t>bevægelser.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27284" y="6919876"/>
            <a:ext cx="27260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New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Scandis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 passionate, persistent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expres-  sive individualists who,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a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focus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 individual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free-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dom,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have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put on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activist beret.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gender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activists,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art club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members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environmental activists, they con-  tribute wholeheartedly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political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front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persuade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many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possible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follow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their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direction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create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change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through new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social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movements.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67247" y="5497755"/>
            <a:ext cx="272732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Omgivet af teknologi, der engang udelukkende blev set  som science fiction, åbner </a:t>
            </a:r>
            <a:r>
              <a:rPr dirty="0" sz="900" spc="-5">
                <a:latin typeface="Barlow"/>
                <a:cs typeface="Barlow"/>
              </a:rPr>
              <a:t>Virtualisterne </a:t>
            </a:r>
            <a:r>
              <a:rPr dirty="0" sz="900">
                <a:latin typeface="Barlow"/>
                <a:cs typeface="Barlow"/>
              </a:rPr>
              <a:t>sindet </a:t>
            </a:r>
            <a:r>
              <a:rPr dirty="0" sz="900" spc="-10">
                <a:latin typeface="Barlow"/>
                <a:cs typeface="Barlow"/>
              </a:rPr>
              <a:t>for </a:t>
            </a:r>
            <a:r>
              <a:rPr dirty="0" sz="900" spc="5">
                <a:latin typeface="Barlow"/>
                <a:cs typeface="Barlow"/>
              </a:rPr>
              <a:t>en  </a:t>
            </a:r>
            <a:r>
              <a:rPr dirty="0" sz="900">
                <a:latin typeface="Barlow"/>
                <a:cs typeface="Barlow"/>
              </a:rPr>
              <a:t>verden uden </a:t>
            </a:r>
            <a:r>
              <a:rPr dirty="0" sz="900" spc="-10">
                <a:latin typeface="Barlow"/>
                <a:cs typeface="Barlow"/>
              </a:rPr>
              <a:t>for </a:t>
            </a:r>
            <a:r>
              <a:rPr dirty="0" sz="900">
                <a:latin typeface="Barlow"/>
                <a:cs typeface="Barlow"/>
              </a:rPr>
              <a:t>de </a:t>
            </a:r>
            <a:r>
              <a:rPr dirty="0" sz="900" spc="-5">
                <a:latin typeface="Barlow"/>
                <a:cs typeface="Barlow"/>
              </a:rPr>
              <a:t>fysiske </a:t>
            </a:r>
            <a:r>
              <a:rPr dirty="0" sz="900">
                <a:latin typeface="Barlow"/>
                <a:cs typeface="Barlow"/>
              </a:rPr>
              <a:t>rammer, </a:t>
            </a:r>
            <a:r>
              <a:rPr dirty="0" sz="900" spc="-5">
                <a:latin typeface="Barlow"/>
                <a:cs typeface="Barlow"/>
              </a:rPr>
              <a:t>hvor </a:t>
            </a:r>
            <a:r>
              <a:rPr dirty="0" sz="900" spc="5">
                <a:latin typeface="Barlow"/>
                <a:cs typeface="Barlow"/>
              </a:rPr>
              <a:t>mulighederne  </a:t>
            </a:r>
            <a:r>
              <a:rPr dirty="0" sz="900">
                <a:latin typeface="Barlow"/>
                <a:cs typeface="Barlow"/>
              </a:rPr>
              <a:t>er mange og grænserne </a:t>
            </a:r>
            <a:r>
              <a:rPr dirty="0" sz="900" spc="-5">
                <a:latin typeface="Barlow"/>
                <a:cs typeface="Barlow"/>
              </a:rPr>
              <a:t>få. </a:t>
            </a:r>
            <a:r>
              <a:rPr dirty="0" sz="900">
                <a:latin typeface="Barlow"/>
                <a:cs typeface="Barlow"/>
              </a:rPr>
              <a:t>Velvidende at fremskridt </a:t>
            </a:r>
            <a:r>
              <a:rPr dirty="0" sz="900" spc="5">
                <a:latin typeface="Barlow"/>
                <a:cs typeface="Barlow"/>
              </a:rPr>
              <a:t>er  </a:t>
            </a:r>
            <a:r>
              <a:rPr dirty="0" sz="900">
                <a:latin typeface="Barlow"/>
                <a:cs typeface="Barlow"/>
              </a:rPr>
              <a:t>umuligt uden ændringer, og at fremtiden er uundgåe-  lig, sætter de spørgsmålstegn </a:t>
            </a:r>
            <a:r>
              <a:rPr dirty="0" sz="900" spc="-5">
                <a:latin typeface="Barlow"/>
                <a:cs typeface="Barlow"/>
              </a:rPr>
              <a:t>ved </a:t>
            </a:r>
            <a:r>
              <a:rPr dirty="0" sz="900">
                <a:latin typeface="Barlow"/>
                <a:cs typeface="Barlow"/>
              </a:rPr>
              <a:t>det, der allerede </a:t>
            </a:r>
            <a:r>
              <a:rPr dirty="0" sz="900" spc="-10">
                <a:latin typeface="Barlow"/>
                <a:cs typeface="Barlow"/>
              </a:rPr>
              <a:t>er,  </a:t>
            </a:r>
            <a:r>
              <a:rPr dirty="0" sz="900">
                <a:latin typeface="Barlow"/>
                <a:cs typeface="Barlow"/>
              </a:rPr>
              <a:t>og søger redefinition af nutidens</a:t>
            </a:r>
            <a:r>
              <a:rPr dirty="0" sz="900" spc="8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virkelighed.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7247" y="6920447"/>
            <a:ext cx="27260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Surrounded by technology,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was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once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seen as sci- </a:t>
            </a:r>
            <a:r>
              <a:rPr dirty="0" sz="900" spc="1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ence fiction,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Virtualists open the mind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world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without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physical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boundaries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where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possibilities are  many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limits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are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few.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Knowing</a:t>
            </a:r>
            <a:r>
              <a:rPr dirty="0" sz="900" spc="10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that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progress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impos-  sible without change and that 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future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unavoidable,  they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question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what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already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is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seek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redefinition</a:t>
            </a:r>
            <a:r>
              <a:rPr dirty="0" sz="900" spc="-2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reality of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present.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67231" y="5463579"/>
            <a:ext cx="27260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>
                <a:latin typeface="Barlow"/>
                <a:cs typeface="Barlow"/>
              </a:rPr>
              <a:t>Med </a:t>
            </a:r>
            <a:r>
              <a:rPr dirty="0" sz="900" spc="-5">
                <a:latin typeface="Barlow"/>
                <a:cs typeface="Barlow"/>
              </a:rPr>
              <a:t>viden, </a:t>
            </a:r>
            <a:r>
              <a:rPr dirty="0" sz="900">
                <a:latin typeface="Barlow"/>
                <a:cs typeface="Barlow"/>
              </a:rPr>
              <a:t>der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5">
                <a:latin typeface="Barlow"/>
                <a:cs typeface="Barlow"/>
              </a:rPr>
              <a:t>det meste stammer fra </a:t>
            </a:r>
            <a:r>
              <a:rPr dirty="0" sz="900">
                <a:latin typeface="Barlow"/>
                <a:cs typeface="Barlow"/>
              </a:rPr>
              <a:t>sund </a:t>
            </a:r>
            <a:r>
              <a:rPr dirty="0" sz="900" spc="-10">
                <a:latin typeface="Barlow"/>
                <a:cs typeface="Barlow"/>
              </a:rPr>
              <a:t>fornuft 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beviselige fakta, stiller Puristerne </a:t>
            </a:r>
            <a:r>
              <a:rPr dirty="0" sz="900">
                <a:latin typeface="Barlow"/>
                <a:cs typeface="Barlow"/>
              </a:rPr>
              <a:t>sig </a:t>
            </a:r>
            <a:r>
              <a:rPr dirty="0" sz="900" spc="-5">
                <a:latin typeface="Barlow"/>
                <a:cs typeface="Barlow"/>
              </a:rPr>
              <a:t>kritiske </a:t>
            </a:r>
            <a:r>
              <a:rPr dirty="0" sz="900" spc="-10">
                <a:latin typeface="Barlow"/>
                <a:cs typeface="Barlow"/>
              </a:rPr>
              <a:t>over  </a:t>
            </a:r>
            <a:r>
              <a:rPr dirty="0" sz="900" spc="-15">
                <a:latin typeface="Barlow"/>
                <a:cs typeface="Barlow"/>
              </a:rPr>
              <a:t>for </a:t>
            </a:r>
            <a:r>
              <a:rPr dirty="0" sz="900" spc="-10">
                <a:latin typeface="Barlow"/>
                <a:cs typeface="Barlow"/>
              </a:rPr>
              <a:t>fake news, </a:t>
            </a:r>
            <a:r>
              <a:rPr dirty="0" sz="900" spc="-5">
                <a:latin typeface="Barlow"/>
                <a:cs typeface="Barlow"/>
              </a:rPr>
              <a:t>døgnfluetrends, greenwashing </a:t>
            </a:r>
            <a:r>
              <a:rPr dirty="0" sz="900">
                <a:latin typeface="Barlow"/>
                <a:cs typeface="Barlow"/>
              </a:rPr>
              <a:t>og spon-  tane </a:t>
            </a:r>
            <a:r>
              <a:rPr dirty="0" sz="900" spc="-5">
                <a:latin typeface="Barlow"/>
                <a:cs typeface="Barlow"/>
              </a:rPr>
              <a:t>politiske bevægelser. </a:t>
            </a:r>
            <a:r>
              <a:rPr dirty="0" sz="900">
                <a:latin typeface="Barlow"/>
                <a:cs typeface="Barlow"/>
              </a:rPr>
              <a:t>I </a:t>
            </a:r>
            <a:r>
              <a:rPr dirty="0" sz="900" spc="-5">
                <a:latin typeface="Barlow"/>
                <a:cs typeface="Barlow"/>
              </a:rPr>
              <a:t>stedet </a:t>
            </a:r>
            <a:r>
              <a:rPr dirty="0" sz="900">
                <a:latin typeface="Barlow"/>
                <a:cs typeface="Barlow"/>
              </a:rPr>
              <a:t>vælger de </a:t>
            </a:r>
            <a:r>
              <a:rPr dirty="0" sz="900" spc="-5">
                <a:latin typeface="Barlow"/>
                <a:cs typeface="Barlow"/>
              </a:rPr>
              <a:t>at </a:t>
            </a:r>
            <a:r>
              <a:rPr dirty="0" sz="900" spc="-10">
                <a:latin typeface="Barlow"/>
                <a:cs typeface="Barlow"/>
              </a:rPr>
              <a:t>opret-  </a:t>
            </a:r>
            <a:r>
              <a:rPr dirty="0" sz="900">
                <a:latin typeface="Barlow"/>
                <a:cs typeface="Barlow"/>
              </a:rPr>
              <a:t>holde </a:t>
            </a:r>
            <a:r>
              <a:rPr dirty="0" sz="900" spc="-5">
                <a:latin typeface="Barlow"/>
                <a:cs typeface="Barlow"/>
              </a:rPr>
              <a:t>status </a:t>
            </a:r>
            <a:r>
              <a:rPr dirty="0" sz="900">
                <a:latin typeface="Barlow"/>
                <a:cs typeface="Barlow"/>
              </a:rPr>
              <a:t>quo og finde mening i </a:t>
            </a:r>
            <a:r>
              <a:rPr dirty="0" sz="900" spc="-5">
                <a:latin typeface="Barlow"/>
                <a:cs typeface="Barlow"/>
              </a:rPr>
              <a:t>fortidens </a:t>
            </a:r>
            <a:r>
              <a:rPr dirty="0" sz="900">
                <a:latin typeface="Barlow"/>
                <a:cs typeface="Barlow"/>
              </a:rPr>
              <a:t>og nuti-  dens </a:t>
            </a:r>
            <a:r>
              <a:rPr dirty="0" sz="900" spc="-5">
                <a:latin typeface="Barlow"/>
                <a:cs typeface="Barlow"/>
              </a:rPr>
              <a:t>normer, </a:t>
            </a:r>
            <a:r>
              <a:rPr dirty="0" sz="900" spc="-10">
                <a:latin typeface="Barlow"/>
                <a:cs typeface="Barlow"/>
              </a:rPr>
              <a:t>hvor </a:t>
            </a:r>
            <a:r>
              <a:rPr dirty="0" sz="900" spc="-5">
                <a:latin typeface="Barlow"/>
                <a:cs typeface="Barlow"/>
              </a:rPr>
              <a:t>stilrenhed </a:t>
            </a:r>
            <a:r>
              <a:rPr dirty="0" sz="900">
                <a:latin typeface="Barlow"/>
                <a:cs typeface="Barlow"/>
              </a:rPr>
              <a:t>og </a:t>
            </a:r>
            <a:r>
              <a:rPr dirty="0" sz="900" spc="-5">
                <a:latin typeface="Barlow"/>
                <a:cs typeface="Barlow"/>
              </a:rPr>
              <a:t>enkelthed giver </a:t>
            </a:r>
            <a:r>
              <a:rPr dirty="0" sz="900">
                <a:latin typeface="Barlow"/>
                <a:cs typeface="Barlow"/>
              </a:rPr>
              <a:t>plads  til </a:t>
            </a:r>
            <a:r>
              <a:rPr dirty="0" sz="900" spc="-10">
                <a:latin typeface="Barlow"/>
                <a:cs typeface="Barlow"/>
              </a:rPr>
              <a:t>fordybelse </a:t>
            </a:r>
            <a:r>
              <a:rPr dirty="0" sz="900">
                <a:latin typeface="Barlow"/>
                <a:cs typeface="Barlow"/>
              </a:rPr>
              <a:t>og grundig</a:t>
            </a:r>
            <a:r>
              <a:rPr dirty="0" sz="900" spc="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omtanke.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67231" y="6886271"/>
            <a:ext cx="2726055" cy="1270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9700"/>
              </a:lnSpc>
              <a:spcBef>
                <a:spcPts val="10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With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knowledge,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which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mostly originates from common 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sense 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verifiable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facts,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Purists are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critical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</a:t>
            </a:r>
            <a:r>
              <a:rPr dirty="0" sz="900" spc="-12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fake 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news,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one-day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wonder trends, greenwashing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spon-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taneous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political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movements. Instead they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choose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to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maintain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status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quo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find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meaning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in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norms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of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the 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past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present, where pureness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simplicity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make  room 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contemplation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and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thorough</a:t>
            </a:r>
            <a:r>
              <a:rPr dirty="0" sz="900" spc="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reflection.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7300" y="1967665"/>
            <a:ext cx="183768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5" b="1">
                <a:solidFill>
                  <a:srgbClr val="9D9D9C"/>
                </a:solidFill>
                <a:latin typeface="Gotham"/>
                <a:cs typeface="Gotham"/>
              </a:rPr>
              <a:t>01 </a:t>
            </a:r>
            <a:r>
              <a:rPr dirty="0" sz="1000" spc="130" b="1">
                <a:latin typeface="Gotham"/>
                <a:cs typeface="Gotham"/>
              </a:rPr>
              <a:t>THE </a:t>
            </a:r>
            <a:r>
              <a:rPr dirty="0" sz="1000" b="1">
                <a:latin typeface="Gotham"/>
                <a:cs typeface="Gotham"/>
              </a:rPr>
              <a:t>C </a:t>
            </a:r>
            <a:r>
              <a:rPr dirty="0" sz="1000" spc="165" b="1">
                <a:latin typeface="Gotham"/>
                <a:cs typeface="Gotham"/>
              </a:rPr>
              <a:t>OLLECT</a:t>
            </a:r>
            <a:r>
              <a:rPr dirty="0" sz="1000" spc="-130" b="1">
                <a:latin typeface="Gotham"/>
                <a:cs typeface="Gotham"/>
              </a:rPr>
              <a:t> </a:t>
            </a:r>
            <a:r>
              <a:rPr dirty="0" sz="1000" spc="130" b="1">
                <a:latin typeface="Gotham"/>
                <a:cs typeface="Gotham"/>
              </a:rPr>
              <a:t>ORS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27360" y="1967665"/>
            <a:ext cx="195833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5" b="1">
                <a:solidFill>
                  <a:srgbClr val="9D9D9C"/>
                </a:solidFill>
                <a:latin typeface="Gotham"/>
                <a:cs typeface="Gotham"/>
              </a:rPr>
              <a:t>03 </a:t>
            </a:r>
            <a:r>
              <a:rPr dirty="0" sz="1000" spc="130" b="1">
                <a:latin typeface="Gotham"/>
                <a:cs typeface="Gotham"/>
              </a:rPr>
              <a:t>THE NEW</a:t>
            </a:r>
            <a:r>
              <a:rPr dirty="0" sz="1000" spc="85" b="1">
                <a:latin typeface="Gotham"/>
                <a:cs typeface="Gotham"/>
              </a:rPr>
              <a:t> </a:t>
            </a:r>
            <a:r>
              <a:rPr dirty="0" sz="1000" spc="170" b="1">
                <a:latin typeface="Gotham"/>
                <a:cs typeface="Gotham"/>
              </a:rPr>
              <a:t>SCANDIS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64784" y="1967665"/>
            <a:ext cx="1835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5" b="1">
                <a:solidFill>
                  <a:srgbClr val="9D9D9C"/>
                </a:solidFill>
                <a:latin typeface="Gotham"/>
                <a:cs typeface="Gotham"/>
              </a:rPr>
              <a:t>02 </a:t>
            </a:r>
            <a:r>
              <a:rPr dirty="0" sz="1000" spc="130" b="1">
                <a:latin typeface="Gotham"/>
                <a:cs typeface="Gotham"/>
              </a:rPr>
              <a:t>THE </a:t>
            </a:r>
            <a:r>
              <a:rPr dirty="0" sz="1000" spc="160" b="1">
                <a:latin typeface="Gotham"/>
                <a:cs typeface="Gotham"/>
              </a:rPr>
              <a:t>VIRTU </a:t>
            </a:r>
            <a:r>
              <a:rPr dirty="0" sz="1000" spc="150" b="1">
                <a:latin typeface="Gotham"/>
                <a:cs typeface="Gotham"/>
              </a:rPr>
              <a:t>ALIS </a:t>
            </a:r>
            <a:r>
              <a:rPr dirty="0" sz="1000" b="1">
                <a:latin typeface="Gotham"/>
                <a:cs typeface="Gotham"/>
              </a:rPr>
              <a:t>T</a:t>
            </a:r>
            <a:r>
              <a:rPr dirty="0" sz="1000" spc="-180" b="1">
                <a:latin typeface="Gotham"/>
                <a:cs typeface="Gotham"/>
              </a:rPr>
              <a:t> </a:t>
            </a:r>
            <a:r>
              <a:rPr dirty="0" sz="1000" b="1">
                <a:latin typeface="Gotham"/>
                <a:cs typeface="Gotham"/>
              </a:rPr>
              <a:t>S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865987" y="1967665"/>
            <a:ext cx="14325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0" b="1">
                <a:solidFill>
                  <a:srgbClr val="9D9D9C"/>
                </a:solidFill>
                <a:latin typeface="Gotham"/>
                <a:cs typeface="Gotham"/>
              </a:rPr>
              <a:t>04 </a:t>
            </a:r>
            <a:r>
              <a:rPr dirty="0" sz="1000" spc="130" b="1">
                <a:latin typeface="Gotham"/>
                <a:cs typeface="Gotham"/>
              </a:rPr>
              <a:t>THE </a:t>
            </a:r>
            <a:r>
              <a:rPr dirty="0" sz="1000" spc="160" b="1">
                <a:latin typeface="Gotham"/>
                <a:cs typeface="Gotham"/>
              </a:rPr>
              <a:t>PURIS </a:t>
            </a:r>
            <a:r>
              <a:rPr dirty="0" sz="1000" b="1">
                <a:latin typeface="Gotham"/>
                <a:cs typeface="Gotham"/>
              </a:rPr>
              <a:t>T</a:t>
            </a:r>
            <a:r>
              <a:rPr dirty="0" sz="1000" spc="90" b="1">
                <a:latin typeface="Gotham"/>
                <a:cs typeface="Gotham"/>
              </a:rPr>
              <a:t> </a:t>
            </a:r>
            <a:r>
              <a:rPr dirty="0" sz="1000" b="1">
                <a:latin typeface="Gotham"/>
                <a:cs typeface="Gotham"/>
              </a:rPr>
              <a:t>S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0004" y="2394000"/>
            <a:ext cx="2700007" cy="2821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640000" y="2394000"/>
            <a:ext cx="2700007" cy="2821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77475" y="2393991"/>
            <a:ext cx="2700003" cy="28249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878741" y="2393991"/>
            <a:ext cx="2699994" cy="2824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1591" y="9289592"/>
            <a:ext cx="267335" cy="716915"/>
          </a:xfrm>
          <a:custGeom>
            <a:avLst/>
            <a:gdLst/>
            <a:ahLst/>
            <a:cxnLst/>
            <a:rect l="l" t="t" r="r" b="b"/>
            <a:pathLst>
              <a:path w="267334" h="716915">
                <a:moveTo>
                  <a:pt x="0" y="716826"/>
                </a:moveTo>
                <a:lnTo>
                  <a:pt x="266814" y="716826"/>
                </a:lnTo>
                <a:lnTo>
                  <a:pt x="266814" y="0"/>
                </a:lnTo>
                <a:lnTo>
                  <a:pt x="0" y="0"/>
                </a:lnTo>
                <a:lnTo>
                  <a:pt x="0" y="716826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540004" y="9288005"/>
          <a:ext cx="2433320" cy="720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"/>
                <a:gridCol w="271145"/>
                <a:gridCol w="269875"/>
                <a:gridCol w="269874"/>
                <a:gridCol w="269875"/>
                <a:gridCol w="269875"/>
                <a:gridCol w="269875"/>
                <a:gridCol w="269875"/>
                <a:gridCol w="269875"/>
              </a:tblGrid>
              <a:tr h="7168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DADADA"/>
                      </a:solidFill>
                      <a:prstDash val="solid"/>
                    </a:lnL>
                    <a:lnR w="3175">
                      <a:solidFill>
                        <a:srgbClr val="DADADA"/>
                      </a:solidFill>
                      <a:prstDash val="solid"/>
                    </a:lnR>
                    <a:lnT w="3175">
                      <a:solidFill>
                        <a:srgbClr val="DADADA"/>
                      </a:solidFill>
                      <a:prstDash val="solid"/>
                    </a:lnT>
                    <a:lnB w="3175">
                      <a:solidFill>
                        <a:srgbClr val="DADADA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DADADA"/>
                      </a:solidFill>
                      <a:prstDash val="solid"/>
                    </a:lnL>
                    <a:solidFill>
                      <a:srgbClr val="90A7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92A0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5B72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B53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6B706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A49D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65595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C19D85"/>
                    </a:solidFill>
                  </a:tcPr>
                </a:tc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2969996" y="9288005"/>
            <a:ext cx="270510" cy="720090"/>
          </a:xfrm>
          <a:custGeom>
            <a:avLst/>
            <a:gdLst/>
            <a:ahLst/>
            <a:cxnLst/>
            <a:rect l="l" t="t" r="r" b="b"/>
            <a:pathLst>
              <a:path w="270510" h="720090">
                <a:moveTo>
                  <a:pt x="0" y="720001"/>
                </a:moveTo>
                <a:lnTo>
                  <a:pt x="270001" y="720001"/>
                </a:lnTo>
                <a:lnTo>
                  <a:pt x="27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632A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80002" y="9288005"/>
            <a:ext cx="270510" cy="720090"/>
          </a:xfrm>
          <a:custGeom>
            <a:avLst/>
            <a:gdLst/>
            <a:ahLst/>
            <a:cxnLst/>
            <a:rect l="l" t="t" r="r" b="b"/>
            <a:pathLst>
              <a:path w="270510" h="720090">
                <a:moveTo>
                  <a:pt x="0" y="720001"/>
                </a:moveTo>
                <a:lnTo>
                  <a:pt x="270001" y="720001"/>
                </a:lnTo>
                <a:lnTo>
                  <a:pt x="27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2680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050004" y="9288005"/>
            <a:ext cx="270510" cy="720090"/>
          </a:xfrm>
          <a:custGeom>
            <a:avLst/>
            <a:gdLst/>
            <a:ahLst/>
            <a:cxnLst/>
            <a:rect l="l" t="t" r="r" b="b"/>
            <a:pathLst>
              <a:path w="270510" h="720090">
                <a:moveTo>
                  <a:pt x="0" y="720001"/>
                </a:moveTo>
                <a:lnTo>
                  <a:pt x="270001" y="720001"/>
                </a:lnTo>
                <a:lnTo>
                  <a:pt x="27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282F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320006" y="9288005"/>
            <a:ext cx="270510" cy="720090"/>
          </a:xfrm>
          <a:custGeom>
            <a:avLst/>
            <a:gdLst/>
            <a:ahLst/>
            <a:cxnLst/>
            <a:rect l="l" t="t" r="r" b="b"/>
            <a:pathLst>
              <a:path w="270510" h="720090">
                <a:moveTo>
                  <a:pt x="0" y="720001"/>
                </a:moveTo>
                <a:lnTo>
                  <a:pt x="270001" y="720001"/>
                </a:lnTo>
                <a:lnTo>
                  <a:pt x="27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C4B7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590008" y="9288005"/>
            <a:ext cx="270510" cy="720090"/>
          </a:xfrm>
          <a:custGeom>
            <a:avLst/>
            <a:gdLst/>
            <a:ahLst/>
            <a:cxnLst/>
            <a:rect l="l" t="t" r="r" b="b"/>
            <a:pathLst>
              <a:path w="270510" h="720090">
                <a:moveTo>
                  <a:pt x="0" y="720001"/>
                </a:moveTo>
                <a:lnTo>
                  <a:pt x="270001" y="720001"/>
                </a:lnTo>
                <a:lnTo>
                  <a:pt x="27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779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860010" y="9288005"/>
            <a:ext cx="270510" cy="720090"/>
          </a:xfrm>
          <a:custGeom>
            <a:avLst/>
            <a:gdLst/>
            <a:ahLst/>
            <a:cxnLst/>
            <a:rect l="l" t="t" r="r" b="b"/>
            <a:pathLst>
              <a:path w="270510" h="720090">
                <a:moveTo>
                  <a:pt x="0" y="720001"/>
                </a:moveTo>
                <a:lnTo>
                  <a:pt x="270001" y="720001"/>
                </a:lnTo>
                <a:lnTo>
                  <a:pt x="27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6A60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130012" y="9288005"/>
            <a:ext cx="270510" cy="720090"/>
          </a:xfrm>
          <a:custGeom>
            <a:avLst/>
            <a:gdLst/>
            <a:ahLst/>
            <a:cxnLst/>
            <a:rect l="l" t="t" r="r" b="b"/>
            <a:pathLst>
              <a:path w="270510" h="720090">
                <a:moveTo>
                  <a:pt x="0" y="720001"/>
                </a:moveTo>
                <a:lnTo>
                  <a:pt x="270001" y="720001"/>
                </a:lnTo>
                <a:lnTo>
                  <a:pt x="27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8A70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400014" y="9288005"/>
            <a:ext cx="270510" cy="720090"/>
          </a:xfrm>
          <a:custGeom>
            <a:avLst/>
            <a:gdLst/>
            <a:ahLst/>
            <a:cxnLst/>
            <a:rect l="l" t="t" r="r" b="b"/>
            <a:pathLst>
              <a:path w="270510" h="720090">
                <a:moveTo>
                  <a:pt x="0" y="720001"/>
                </a:moveTo>
                <a:lnTo>
                  <a:pt x="270001" y="720001"/>
                </a:lnTo>
                <a:lnTo>
                  <a:pt x="27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863A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670016" y="9288005"/>
            <a:ext cx="270510" cy="720090"/>
          </a:xfrm>
          <a:custGeom>
            <a:avLst/>
            <a:gdLst/>
            <a:ahLst/>
            <a:cxnLst/>
            <a:rect l="l" t="t" r="r" b="b"/>
            <a:pathLst>
              <a:path w="270510" h="720090">
                <a:moveTo>
                  <a:pt x="0" y="720001"/>
                </a:moveTo>
                <a:lnTo>
                  <a:pt x="270001" y="720001"/>
                </a:lnTo>
                <a:lnTo>
                  <a:pt x="27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7045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910904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70A2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640000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495D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181795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B488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452698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D6C0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723602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787C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994506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9483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265397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B38A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536301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D688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807204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9C19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1078095" y="9287777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5D3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1875503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8189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2146394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9E89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417297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C5C0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2688201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5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6474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2959105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4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474F4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3229997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4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A08F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3500899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4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302F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3771804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4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78666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4042694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4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B45F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313599" y="9287548"/>
            <a:ext cx="271145" cy="720725"/>
          </a:xfrm>
          <a:custGeom>
            <a:avLst/>
            <a:gdLst/>
            <a:ahLst/>
            <a:cxnLst/>
            <a:rect l="l" t="t" r="r" b="b"/>
            <a:pathLst>
              <a:path w="271144" h="720725">
                <a:moveTo>
                  <a:pt x="0" y="720458"/>
                </a:moveTo>
                <a:lnTo>
                  <a:pt x="270903" y="720458"/>
                </a:lnTo>
                <a:lnTo>
                  <a:pt x="270903" y="0"/>
                </a:lnTo>
                <a:lnTo>
                  <a:pt x="0" y="0"/>
                </a:lnTo>
                <a:lnTo>
                  <a:pt x="0" y="720458"/>
                </a:lnTo>
                <a:close/>
              </a:path>
            </a:pathLst>
          </a:custGeom>
          <a:solidFill>
            <a:srgbClr val="C0B7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625859" y="5054602"/>
            <a:ext cx="367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Colin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Prior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839290" y="5054602"/>
            <a:ext cx="7677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Ines Alpha x</a:t>
            </a:r>
            <a:r>
              <a:rPr dirty="0" sz="600" spc="-8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Selfridges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699326" y="5054602"/>
            <a:ext cx="53086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Charles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Jeffrey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939350" y="5054602"/>
            <a:ext cx="1593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T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SE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404641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27296" y="10397703"/>
            <a:ext cx="1085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479618" y="10397703"/>
            <a:ext cx="1136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12090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45" b="1">
                <a:latin typeface="Gotham"/>
                <a:cs typeface="Gotham"/>
              </a:rPr>
              <a:t>LIGHTING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2104" y="6027059"/>
            <a:ext cx="965835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Klart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glas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Sheer</a:t>
            </a:r>
            <a:r>
              <a:rPr dirty="0" sz="1200" spc="-9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glass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>
                <a:latin typeface="Gotham"/>
                <a:cs typeface="Gotham"/>
              </a:rPr>
              <a:t>Smart</a:t>
            </a:r>
            <a:r>
              <a:rPr dirty="0" sz="1200" spc="-10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tech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Smart</a:t>
            </a:r>
            <a:r>
              <a:rPr dirty="0" sz="1200" spc="-9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tech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 spc="-5">
                <a:latin typeface="Gotham"/>
                <a:cs typeface="Gotham"/>
              </a:rPr>
              <a:t>Rene</a:t>
            </a:r>
            <a:r>
              <a:rPr dirty="0" sz="1200" spc="-6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former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Pure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shapes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004" y="1872005"/>
            <a:ext cx="2057400" cy="3689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0004" y="5633999"/>
            <a:ext cx="2052002" cy="4373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4002" y="1872005"/>
            <a:ext cx="4175997" cy="368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64002" y="5633999"/>
            <a:ext cx="2051989" cy="24000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4002" y="8105991"/>
            <a:ext cx="4175996" cy="19020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137569" y="4830000"/>
            <a:ext cx="3442423" cy="51779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79993" y="7607998"/>
            <a:ext cx="2785579" cy="2399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137569" y="1872018"/>
            <a:ext cx="3442423" cy="28919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79993" y="3515995"/>
            <a:ext cx="2785579" cy="40140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267300" y="1812059"/>
            <a:ext cx="102298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20">
                <a:latin typeface="Gotham"/>
                <a:cs typeface="Gotham"/>
              </a:rPr>
              <a:t>Trædrejning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W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oodturning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Interaktiv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Interactive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9299" y="5401103"/>
            <a:ext cx="36703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Coil </a:t>
            </a:r>
            <a:r>
              <a:rPr dirty="0" sz="600">
                <a:latin typeface="Barlow"/>
                <a:cs typeface="Barlow"/>
              </a:rPr>
              <a:t>+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Drift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23297" y="5401103"/>
            <a:ext cx="7867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Carla Cascales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Alimbau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99" y="9847068"/>
            <a:ext cx="4883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Ines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Bressand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3297" y="7873031"/>
            <a:ext cx="4216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Allied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Maker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297" y="9847068"/>
            <a:ext cx="398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Studio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Sain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314" y="9847068"/>
            <a:ext cx="4222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Kaschkasch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17692" y="9847068"/>
            <a:ext cx="4254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David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Taylor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217692" y="4603060"/>
            <a:ext cx="2095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</a:t>
            </a: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y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9314" y="7368130"/>
            <a:ext cx="3498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Alex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Reed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297" y="10397703"/>
            <a:ext cx="1619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179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422215" y="10397703"/>
            <a:ext cx="1708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180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7289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ART</a:t>
            </a:r>
            <a:r>
              <a:rPr dirty="0" sz="1400" spc="47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&amp;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55314" y="983211"/>
            <a:ext cx="19100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54" b="1">
                <a:latin typeface="Gotham"/>
                <a:cs typeface="Gotham"/>
              </a:rPr>
              <a:t>ARCHITECTURE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7289" y="983211"/>
            <a:ext cx="8959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40" b="1">
                <a:latin typeface="Gotham"/>
                <a:cs typeface="Gotham"/>
              </a:rPr>
              <a:t>RE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175" b="1">
                <a:latin typeface="Gotham"/>
                <a:cs typeface="Gotham"/>
              </a:rPr>
              <a:t>TAIL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55300" y="1812059"/>
            <a:ext cx="2389505" cy="96139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>
                <a:latin typeface="Gotham"/>
                <a:cs typeface="Gotham"/>
              </a:rPr>
              <a:t>Ægte tekstur </a:t>
            </a:r>
            <a:r>
              <a:rPr dirty="0" sz="1200" spc="-10">
                <a:latin typeface="Gotham"/>
                <a:cs typeface="Gotham"/>
              </a:rPr>
              <a:t>fra</a:t>
            </a:r>
            <a:r>
              <a:rPr dirty="0" sz="1200" spc="-2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råmaterialer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Real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texture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from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raw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5">
                <a:latin typeface="Gotham"/>
                <a:cs typeface="Gotham"/>
              </a:rPr>
              <a:t>Grafisk </a:t>
            </a:r>
            <a:r>
              <a:rPr dirty="0" sz="1200">
                <a:latin typeface="Gotham"/>
                <a:cs typeface="Gotham"/>
              </a:rPr>
              <a:t>&amp;</a:t>
            </a:r>
            <a:r>
              <a:rPr dirty="0" sz="1200" spc="-5">
                <a:latin typeface="Gotham"/>
                <a:cs typeface="Gotham"/>
              </a:rPr>
              <a:t> arkitektonisk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Graphic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architectonic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05678" y="8562159"/>
            <a:ext cx="2003425" cy="14655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200">
                <a:latin typeface="Gotham"/>
                <a:cs typeface="Gotham"/>
              </a:rPr>
              <a:t>Dæmpede</a:t>
            </a:r>
            <a:r>
              <a:rPr dirty="0" sz="1200" spc="-10">
                <a:latin typeface="Gotham"/>
                <a:cs typeface="Gotham"/>
              </a:rPr>
              <a:t> farver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Muted colours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Gotham"/>
                <a:cs typeface="Gotham"/>
              </a:rPr>
              <a:t>Matte</a:t>
            </a:r>
            <a:r>
              <a:rPr dirty="0" sz="1200" spc="-5">
                <a:latin typeface="Gotham"/>
                <a:cs typeface="Gotham"/>
              </a:rPr>
              <a:t> </a:t>
            </a:r>
            <a:r>
              <a:rPr dirty="0" sz="1200" spc="-10">
                <a:latin typeface="Gotham"/>
                <a:cs typeface="Gotham"/>
              </a:rPr>
              <a:t>teksturer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Matte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textures</a:t>
            </a:r>
            <a:endParaRPr sz="1200">
              <a:latin typeface="Gotham-BookItalic"/>
              <a:cs typeface="Gotham-BookItalic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200">
                <a:latin typeface="Gotham"/>
                <a:cs typeface="Gotham"/>
              </a:rPr>
              <a:t>Langtidsholdbart &amp;</a:t>
            </a:r>
            <a:r>
              <a:rPr dirty="0" sz="1200" spc="-7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tidløst</a:t>
            </a:r>
            <a:endParaRPr sz="12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Long-lasting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&amp;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timeless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004" y="4887354"/>
            <a:ext cx="3413760" cy="5120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004" y="1872005"/>
            <a:ext cx="3413755" cy="2943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025762" y="8425891"/>
            <a:ext cx="2814229" cy="1582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25760" y="3343694"/>
            <a:ext cx="2814231" cy="50101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9993" y="6172644"/>
            <a:ext cx="3051009" cy="38280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403000" y="1872002"/>
            <a:ext cx="3176999" cy="4235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280000" y="1871992"/>
            <a:ext cx="3050999" cy="42360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403000" y="6172632"/>
            <a:ext cx="3176993" cy="20113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99299" y="4654462"/>
            <a:ext cx="4241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5">
                <a:solidFill>
                  <a:srgbClr val="FFFFFF"/>
                </a:solidFill>
                <a:latin typeface="Barlow"/>
                <a:cs typeface="Barlow"/>
              </a:rPr>
              <a:t>Too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Designs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299" y="9839720"/>
            <a:ext cx="5168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Kennedy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Nolan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85068" y="8192961"/>
            <a:ext cx="23050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Barlow"/>
                <a:cs typeface="Barlow"/>
              </a:rPr>
              <a:t>M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NMA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85068" y="9839720"/>
            <a:ext cx="7835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Bez +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Kock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Architekten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39314" y="5947043"/>
            <a:ext cx="41973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Venn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489345" y="5947043"/>
            <a:ext cx="5029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Pattern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765445" y="9839720"/>
            <a:ext cx="5156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Iya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Turabelidze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489345" y="8023111"/>
            <a:ext cx="2508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B</a:t>
            </a:r>
            <a:r>
              <a:rPr dirty="0" sz="600" spc="-5">
                <a:latin typeface="Barlow"/>
                <a:cs typeface="Barlow"/>
              </a:rPr>
              <a:t>r</a:t>
            </a:r>
            <a:r>
              <a:rPr dirty="0" sz="600">
                <a:latin typeface="Barlow"/>
                <a:cs typeface="Barlow"/>
              </a:rPr>
              <a:t>euer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7297" y="10397703"/>
            <a:ext cx="1428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</a:t>
            </a:r>
            <a:r>
              <a:rPr dirty="0" sz="800" spc="-25">
                <a:latin typeface="Barlow"/>
                <a:cs typeface="Barlow"/>
              </a:rPr>
              <a:t>81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425161" y="10397703"/>
            <a:ext cx="1676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182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983211"/>
            <a:ext cx="2111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</a:t>
            </a:r>
            <a:r>
              <a:rPr dirty="0" sz="1400" spc="505" b="1">
                <a:latin typeface="Gotham"/>
                <a:cs typeface="Gotham"/>
              </a:rPr>
              <a:t> </a:t>
            </a:r>
            <a:r>
              <a:rPr dirty="0" sz="1400" spc="250" b="1">
                <a:latin typeface="Gotham"/>
                <a:cs typeface="Gotham"/>
              </a:rPr>
              <a:t>DIRECTIONS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98" y="1836432"/>
            <a:ext cx="152400" cy="113792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01 </a:t>
            </a:r>
            <a:r>
              <a:rPr dirty="0" sz="900" spc="120" b="1">
                <a:latin typeface="Gotham"/>
                <a:cs typeface="Gotham"/>
              </a:rPr>
              <a:t>ALL BLA</a:t>
            </a:r>
            <a:r>
              <a:rPr dirty="0" sz="900" spc="-55" b="1">
                <a:latin typeface="Gotham"/>
                <a:cs typeface="Gotham"/>
              </a:rPr>
              <a:t> </a:t>
            </a:r>
            <a:r>
              <a:rPr dirty="0" sz="900" spc="90" b="1">
                <a:latin typeface="Gotham"/>
                <a:cs typeface="Gotham"/>
              </a:rPr>
              <a:t>CK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298" y="6377294"/>
            <a:ext cx="152400" cy="98996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02 </a:t>
            </a:r>
            <a:r>
              <a:rPr dirty="0" sz="900" spc="120" b="1">
                <a:latin typeface="Gotham"/>
                <a:cs typeface="Gotham"/>
              </a:rPr>
              <a:t>CUT OUT</a:t>
            </a:r>
            <a:r>
              <a:rPr dirty="0" sz="900" spc="-160" b="1">
                <a:latin typeface="Gotham"/>
                <a:cs typeface="Gotham"/>
              </a:rPr>
              <a:t> </a:t>
            </a:r>
            <a:r>
              <a:rPr dirty="0" sz="900" b="1">
                <a:latin typeface="Gotham"/>
                <a:cs typeface="Gotham"/>
              </a:rPr>
              <a:t>S</a:t>
            </a:r>
            <a:endParaRPr sz="9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351" y="1836384"/>
            <a:ext cx="152400" cy="211264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85" b="1">
                <a:solidFill>
                  <a:srgbClr val="9D9D9C"/>
                </a:solidFill>
                <a:latin typeface="Gotham"/>
                <a:cs typeface="Gotham"/>
              </a:rPr>
              <a:t>03 </a:t>
            </a:r>
            <a:r>
              <a:rPr dirty="0" sz="900" spc="140" b="1">
                <a:latin typeface="Gotham"/>
                <a:cs typeface="Gotham"/>
              </a:rPr>
              <a:t>MUTED </a:t>
            </a:r>
            <a:r>
              <a:rPr dirty="0" sz="900" b="1">
                <a:latin typeface="Gotham"/>
                <a:cs typeface="Gotham"/>
              </a:rPr>
              <a:t>C </a:t>
            </a:r>
            <a:r>
              <a:rPr dirty="0" sz="900" spc="90" b="1">
                <a:latin typeface="Gotham"/>
                <a:cs typeface="Gotham"/>
              </a:rPr>
              <a:t>OL </a:t>
            </a:r>
            <a:r>
              <a:rPr dirty="0" sz="900" spc="120" b="1">
                <a:latin typeface="Gotham"/>
                <a:cs typeface="Gotham"/>
              </a:rPr>
              <a:t>OUR </a:t>
            </a:r>
            <a:r>
              <a:rPr dirty="0" sz="900" spc="90" b="1">
                <a:latin typeface="Gotham"/>
                <a:cs typeface="Gotham"/>
              </a:rPr>
              <a:t>BL</a:t>
            </a:r>
            <a:r>
              <a:rPr dirty="0" sz="900" spc="-155" b="1">
                <a:latin typeface="Gotham"/>
                <a:cs typeface="Gotham"/>
              </a:rPr>
              <a:t> </a:t>
            </a:r>
            <a:r>
              <a:rPr dirty="0" sz="900" spc="120" b="1">
                <a:latin typeface="Gotham"/>
                <a:cs typeface="Gotham"/>
              </a:rPr>
              <a:t>OCK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7351" y="6377294"/>
            <a:ext cx="152400" cy="159639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900" spc="90" b="1">
                <a:solidFill>
                  <a:srgbClr val="9D9D9C"/>
                </a:solidFill>
                <a:latin typeface="Gotham"/>
                <a:cs typeface="Gotham"/>
              </a:rPr>
              <a:t>04 </a:t>
            </a:r>
            <a:r>
              <a:rPr dirty="0" sz="900" spc="135" b="1">
                <a:latin typeface="Gotham"/>
                <a:cs typeface="Gotham"/>
              </a:rPr>
              <a:t>PURE </a:t>
            </a:r>
            <a:r>
              <a:rPr dirty="0" sz="900" spc="150" b="1">
                <a:latin typeface="Gotham"/>
                <a:cs typeface="Gotham"/>
              </a:rPr>
              <a:t>GEOMETR</a:t>
            </a:r>
            <a:r>
              <a:rPr dirty="0" sz="900" spc="-50" b="1">
                <a:latin typeface="Gotham"/>
                <a:cs typeface="Gotham"/>
              </a:rPr>
              <a:t> </a:t>
            </a:r>
            <a:r>
              <a:rPr dirty="0" sz="900" b="1">
                <a:latin typeface="Gotham"/>
                <a:cs typeface="Gotham"/>
              </a:rPr>
              <a:t>Y</a:t>
            </a:r>
            <a:endParaRPr sz="900">
              <a:latin typeface="Gotham"/>
              <a:cs typeface="Gotha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9995" y="6390030"/>
            <a:ext cx="1386001" cy="3257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819997" y="1872005"/>
            <a:ext cx="1512011" cy="3257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819997" y="6390030"/>
            <a:ext cx="1512011" cy="3257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38000" y="6390017"/>
            <a:ext cx="1901995" cy="16305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403992" y="1871992"/>
            <a:ext cx="2052002" cy="16305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03992" y="6389979"/>
            <a:ext cx="2052002" cy="11145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37993" y="8089442"/>
            <a:ext cx="1902002" cy="15585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403992" y="3571418"/>
            <a:ext cx="2052002" cy="15585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403992" y="7573454"/>
            <a:ext cx="2052002" cy="20745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12005" y="6390030"/>
            <a:ext cx="2327998" cy="32579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528003" y="1872005"/>
            <a:ext cx="2052002" cy="32579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528003" y="6390030"/>
            <a:ext cx="2052002" cy="32579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79995" y="1872056"/>
            <a:ext cx="1386001" cy="32579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537993" y="1872056"/>
            <a:ext cx="1386001" cy="32579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995991" y="1872056"/>
            <a:ext cx="1386001" cy="32579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453989" y="1872056"/>
            <a:ext cx="1386001" cy="32579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155691" y="4969102"/>
            <a:ext cx="3803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A.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Teodoro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13701" y="4969102"/>
            <a:ext cx="6445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Allies and</a:t>
            </a:r>
            <a:r>
              <a:rPr dirty="0" sz="600" spc="-7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Morrison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63482" y="4969102"/>
            <a:ext cx="2794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Dondup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29647" y="4969102"/>
            <a:ext cx="5048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Marcin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Talarek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69126" y="9487076"/>
            <a:ext cx="7378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Maison Rabih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Kayrouz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97318" y="7858073"/>
            <a:ext cx="3975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Dellostudio</a:t>
            </a:r>
            <a:endParaRPr sz="600">
              <a:latin typeface="Barlow"/>
              <a:cs typeface="Barl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97318" y="9487076"/>
            <a:ext cx="2959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A</a:t>
            </a:r>
            <a:r>
              <a:rPr dirty="0" sz="600">
                <a:latin typeface="Barlow"/>
                <a:cs typeface="Barlow"/>
              </a:rPr>
              <a:t>e</a:t>
            </a:r>
            <a:r>
              <a:rPr dirty="0" sz="600" spc="-5">
                <a:latin typeface="Barlow"/>
                <a:cs typeface="Barlow"/>
              </a:rPr>
              <a:t>s</a:t>
            </a:r>
            <a:r>
              <a:rPr dirty="0" sz="600">
                <a:latin typeface="Barlow"/>
                <a:cs typeface="Barlow"/>
              </a:rPr>
              <a:t>thek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71356" y="9487076"/>
            <a:ext cx="4648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Stefan</a:t>
            </a:r>
            <a:r>
              <a:rPr dirty="0" sz="600" spc="-5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Cooke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79323" y="4969102"/>
            <a:ext cx="3041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</a:t>
            </a:r>
            <a:r>
              <a:rPr dirty="0" sz="600" spc="-10">
                <a:latin typeface="Barlow"/>
                <a:cs typeface="Barlow"/>
              </a:rPr>
              <a:t>e</a:t>
            </a:r>
            <a:r>
              <a:rPr dirty="0" sz="600" spc="-15">
                <a:latin typeface="Barlow"/>
                <a:cs typeface="Barlow"/>
              </a:rPr>
              <a:t>v</a:t>
            </a:r>
            <a:r>
              <a:rPr dirty="0" sz="600">
                <a:latin typeface="Barlow"/>
                <a:cs typeface="Barlow"/>
              </a:rPr>
              <a:t>eaux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63292" y="3340099"/>
            <a:ext cx="49657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Ben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Medansky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463292" y="4969102"/>
            <a:ext cx="4756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Antwe</a:t>
            </a:r>
            <a:r>
              <a:rPr dirty="0" sz="600" spc="-5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Design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87291" y="4969102"/>
            <a:ext cx="4064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Neil</a:t>
            </a:r>
            <a:r>
              <a:rPr dirty="0" sz="600" spc="-4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Barrett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79323" y="9487076"/>
            <a:ext cx="7073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Derek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Lam 10</a:t>
            </a:r>
            <a:r>
              <a:rPr dirty="0" sz="600" spc="-4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Crosby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463292" y="9487076"/>
            <a:ext cx="5353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Objects &amp;</a:t>
            </a:r>
            <a:r>
              <a:rPr dirty="0" sz="600" spc="-7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Ideas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463292" y="7343647"/>
            <a:ext cx="7797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Jonas Gunerius</a:t>
            </a:r>
            <a:r>
              <a:rPr dirty="0" sz="600" spc="-5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Larsen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587291" y="9487076"/>
            <a:ext cx="499109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Tomorrowland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7297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183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423637" y="10397703"/>
            <a:ext cx="1695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184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7300" y="983211"/>
            <a:ext cx="18611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5" b="1">
                <a:latin typeface="Gotham"/>
                <a:cs typeface="Gotham"/>
              </a:rPr>
              <a:t>KEY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229" b="1">
                <a:latin typeface="Gotham"/>
                <a:cs typeface="Gotham"/>
              </a:rPr>
              <a:t>ONCEPT</a:t>
            </a:r>
            <a:r>
              <a:rPr dirty="0" sz="1400" spc="-3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7300" y="1812059"/>
            <a:ext cx="4467225" cy="1537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5080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 spc="-5">
                <a:latin typeface="Gotham"/>
                <a:cs typeface="Gotham"/>
              </a:rPr>
              <a:t>01	</a:t>
            </a:r>
            <a:r>
              <a:rPr dirty="0" sz="1200" spc="-20">
                <a:latin typeface="Gotham"/>
                <a:cs typeface="Gotham"/>
              </a:rPr>
              <a:t>Tilbyd </a:t>
            </a:r>
            <a:r>
              <a:rPr dirty="0" sz="1200">
                <a:latin typeface="Gotham"/>
                <a:cs typeface="Gotham"/>
              </a:rPr>
              <a:t>moderne </a:t>
            </a:r>
            <a:r>
              <a:rPr dirty="0" sz="1200" spc="-5">
                <a:latin typeface="Gotham"/>
                <a:cs typeface="Gotham"/>
              </a:rPr>
              <a:t>’less </a:t>
            </a:r>
            <a:r>
              <a:rPr dirty="0" sz="1200">
                <a:latin typeface="Gotham"/>
                <a:cs typeface="Gotham"/>
              </a:rPr>
              <a:t>is </a:t>
            </a:r>
            <a:r>
              <a:rPr dirty="0" sz="1200" spc="-10">
                <a:latin typeface="Gotham"/>
                <a:cs typeface="Gotham"/>
              </a:rPr>
              <a:t>more’ </a:t>
            </a:r>
            <a:r>
              <a:rPr dirty="0" sz="1200">
                <a:latin typeface="Gotham"/>
                <a:cs typeface="Gotham"/>
              </a:rPr>
              <a:t>design og shopping-  </a:t>
            </a:r>
            <a:r>
              <a:rPr dirty="0" sz="1200" spc="-20">
                <a:latin typeface="Gotham"/>
                <a:cs typeface="Gotham"/>
              </a:rPr>
              <a:t>oplevelser, </a:t>
            </a:r>
            <a:r>
              <a:rPr dirty="0" sz="1200">
                <a:latin typeface="Gotham"/>
                <a:cs typeface="Gotham"/>
              </a:rPr>
              <a:t>der frigør </a:t>
            </a:r>
            <a:r>
              <a:rPr dirty="0" sz="1200" spc="-10">
                <a:latin typeface="Gotham"/>
                <a:cs typeface="Gotham"/>
              </a:rPr>
              <a:t>værdifuld </a:t>
            </a:r>
            <a:r>
              <a:rPr dirty="0" sz="1200">
                <a:latin typeface="Gotham"/>
                <a:cs typeface="Gotham"/>
              </a:rPr>
              <a:t>tid, </a:t>
            </a:r>
            <a:r>
              <a:rPr dirty="0" sz="1200" spc="-10">
                <a:latin typeface="Gotham"/>
                <a:cs typeface="Gotham"/>
              </a:rPr>
              <a:t>virker </a:t>
            </a:r>
            <a:r>
              <a:rPr dirty="0" sz="1200" spc="-5">
                <a:latin typeface="Gotham"/>
                <a:cs typeface="Gotham"/>
              </a:rPr>
              <a:t>afstressende  </a:t>
            </a:r>
            <a:r>
              <a:rPr dirty="0" sz="1200">
                <a:latin typeface="Gotham"/>
                <a:cs typeface="Gotham"/>
              </a:rPr>
              <a:t>og gør </a:t>
            </a:r>
            <a:r>
              <a:rPr dirty="0" sz="1200" spc="-15">
                <a:latin typeface="Gotham"/>
                <a:cs typeface="Gotham"/>
              </a:rPr>
              <a:t>hverdagen </a:t>
            </a:r>
            <a:r>
              <a:rPr dirty="0" sz="1200" spc="-10">
                <a:latin typeface="Gotham"/>
                <a:cs typeface="Gotham"/>
              </a:rPr>
              <a:t>lettere </a:t>
            </a:r>
            <a:r>
              <a:rPr dirty="0" sz="1200" spc="-5">
                <a:latin typeface="Gotham"/>
                <a:cs typeface="Gotham"/>
              </a:rPr>
              <a:t>for</a:t>
            </a:r>
            <a:r>
              <a:rPr dirty="0" sz="1200" spc="20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forbrugerne.</a:t>
            </a:r>
            <a:endParaRPr sz="1200">
              <a:latin typeface="Gotham"/>
              <a:cs typeface="Gotham"/>
            </a:endParaRPr>
          </a:p>
          <a:p>
            <a:pPr marL="372110" marR="439420">
              <a:lnSpc>
                <a:spcPct val="118100"/>
              </a:lnSpc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Offer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modern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‘less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more’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design and</a:t>
            </a:r>
            <a:r>
              <a:rPr dirty="0" sz="1200" spc="-5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shopping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experiences that free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up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valuable time, </a:t>
            </a:r>
            <a:r>
              <a:rPr dirty="0" sz="1200" spc="-20" i="1">
                <a:solidFill>
                  <a:srgbClr val="7C7B7B"/>
                </a:solidFill>
                <a:latin typeface="Gotham-BookItalic"/>
                <a:cs typeface="Gotham-BookItalic"/>
              </a:rPr>
              <a:t>have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</a:t>
            </a:r>
            <a:endParaRPr sz="1200">
              <a:latin typeface="Gotham-BookItalic"/>
              <a:cs typeface="Gotham-BookItalic"/>
            </a:endParaRPr>
          </a:p>
          <a:p>
            <a:pPr marL="372110" marR="189230">
              <a:lnSpc>
                <a:spcPct val="118100"/>
              </a:lnSpc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de-stressing effect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make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daily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life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easier</a:t>
            </a:r>
            <a:r>
              <a:rPr dirty="0" sz="1200" spc="-3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for 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 consumers.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7300" y="3539512"/>
            <a:ext cx="4523740" cy="1753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133985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 spc="-10">
                <a:latin typeface="Gotham"/>
                <a:cs typeface="Gotham"/>
              </a:rPr>
              <a:t>02	</a:t>
            </a:r>
            <a:r>
              <a:rPr dirty="0" sz="1200" spc="-5">
                <a:latin typeface="Gotham"/>
                <a:cs typeface="Gotham"/>
              </a:rPr>
              <a:t>Nyfortolk </a:t>
            </a:r>
            <a:r>
              <a:rPr dirty="0" sz="1200">
                <a:latin typeface="Gotham"/>
                <a:cs typeface="Gotham"/>
              </a:rPr>
              <a:t>den </a:t>
            </a:r>
            <a:r>
              <a:rPr dirty="0" sz="1200" spc="-5">
                <a:latin typeface="Gotham"/>
                <a:cs typeface="Gotham"/>
              </a:rPr>
              <a:t>populære </a:t>
            </a:r>
            <a:r>
              <a:rPr dirty="0" sz="1200" spc="-10">
                <a:latin typeface="Gotham"/>
                <a:cs typeface="Gotham"/>
              </a:rPr>
              <a:t>Kinfolk-bevægelse </a:t>
            </a:r>
            <a:r>
              <a:rPr dirty="0" sz="1200">
                <a:latin typeface="Gotham"/>
                <a:cs typeface="Gotham"/>
              </a:rPr>
              <a:t>og  design med </a:t>
            </a:r>
            <a:r>
              <a:rPr dirty="0" sz="1200" spc="-10">
                <a:latin typeface="Gotham"/>
                <a:cs typeface="Gotham"/>
              </a:rPr>
              <a:t>færre </a:t>
            </a:r>
            <a:r>
              <a:rPr dirty="0" sz="1200" spc="-15">
                <a:latin typeface="Gotham"/>
                <a:cs typeface="Gotham"/>
              </a:rPr>
              <a:t>kollektioner, </a:t>
            </a:r>
            <a:r>
              <a:rPr dirty="0" sz="1200">
                <a:latin typeface="Gotham"/>
                <a:cs typeface="Gotham"/>
              </a:rPr>
              <a:t>sæsonløse </a:t>
            </a:r>
            <a:r>
              <a:rPr dirty="0" sz="1200" spc="-25">
                <a:latin typeface="Gotham"/>
                <a:cs typeface="Gotham"/>
              </a:rPr>
              <a:t>farver,</a:t>
            </a:r>
            <a:r>
              <a:rPr dirty="0" sz="1200" spc="-35">
                <a:latin typeface="Gotham"/>
                <a:cs typeface="Gotham"/>
              </a:rPr>
              <a:t> </a:t>
            </a:r>
            <a:r>
              <a:rPr dirty="0" sz="1200">
                <a:latin typeface="Gotham"/>
                <a:cs typeface="Gotham"/>
              </a:rPr>
              <a:t>nøje</a:t>
            </a:r>
            <a:endParaRPr sz="1200">
              <a:latin typeface="Gotham"/>
              <a:cs typeface="Gotham"/>
            </a:endParaRPr>
          </a:p>
          <a:p>
            <a:pPr marL="372110" marR="5080">
              <a:lnSpc>
                <a:spcPct val="118100"/>
              </a:lnSpc>
            </a:pPr>
            <a:r>
              <a:rPr dirty="0" sz="1200" spc="-10">
                <a:latin typeface="Gotham"/>
                <a:cs typeface="Gotham"/>
              </a:rPr>
              <a:t>udvalgte </a:t>
            </a:r>
            <a:r>
              <a:rPr dirty="0" sz="1200" spc="-20">
                <a:latin typeface="Gotham"/>
                <a:cs typeface="Gotham"/>
              </a:rPr>
              <a:t>produkter, </a:t>
            </a:r>
            <a:r>
              <a:rPr dirty="0" sz="1200" spc="-5">
                <a:latin typeface="Gotham"/>
                <a:cs typeface="Gotham"/>
              </a:rPr>
              <a:t>opbevaringsløsninger </a:t>
            </a:r>
            <a:r>
              <a:rPr dirty="0" sz="1200">
                <a:latin typeface="Gotham"/>
                <a:cs typeface="Gotham"/>
              </a:rPr>
              <a:t>og et </a:t>
            </a:r>
            <a:r>
              <a:rPr dirty="0" sz="1200" spc="-5">
                <a:latin typeface="Gotham"/>
                <a:cs typeface="Gotham"/>
              </a:rPr>
              <a:t>enkelt,  arkitektonisk </a:t>
            </a:r>
            <a:r>
              <a:rPr dirty="0" sz="1200">
                <a:latin typeface="Gotham"/>
                <a:cs typeface="Gotham"/>
              </a:rPr>
              <a:t>udtryk in </a:t>
            </a:r>
            <a:r>
              <a:rPr dirty="0" sz="1200" spc="-10">
                <a:latin typeface="Gotham"/>
                <a:cs typeface="Gotham"/>
              </a:rPr>
              <a:t>mente.</a:t>
            </a:r>
            <a:endParaRPr sz="1200">
              <a:latin typeface="Gotham"/>
              <a:cs typeface="Gotham"/>
            </a:endParaRPr>
          </a:p>
          <a:p>
            <a:pPr marL="372110" marR="15240">
              <a:lnSpc>
                <a:spcPct val="118100"/>
              </a:lnSpc>
            </a:pP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Reinterpret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popular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Kinfolk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movement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design  with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fewer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collections, seasonless colours, carefully  selected products,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storage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solutions and with a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simple,  architectonic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expression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</a:t>
            </a:r>
            <a:r>
              <a:rPr dirty="0" sz="1200" spc="10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mind.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7300" y="5482917"/>
            <a:ext cx="4498975" cy="1537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5080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 spc="-10">
                <a:latin typeface="Gotham"/>
                <a:cs typeface="Gotham"/>
              </a:rPr>
              <a:t>03	</a:t>
            </a:r>
            <a:r>
              <a:rPr dirty="0" sz="1200" spc="-5">
                <a:latin typeface="Gotham"/>
                <a:cs typeface="Gotham"/>
              </a:rPr>
              <a:t>Fokuser </a:t>
            </a:r>
            <a:r>
              <a:rPr dirty="0" sz="1200">
                <a:latin typeface="Gotham"/>
                <a:cs typeface="Gotham"/>
              </a:rPr>
              <a:t>på </a:t>
            </a:r>
            <a:r>
              <a:rPr dirty="0" sz="1200" spc="-5">
                <a:latin typeface="Gotham"/>
                <a:cs typeface="Gotham"/>
              </a:rPr>
              <a:t>simple, funktionelle </a:t>
            </a:r>
            <a:r>
              <a:rPr dirty="0" sz="1200" spc="-10">
                <a:latin typeface="Gotham"/>
                <a:cs typeface="Gotham"/>
              </a:rPr>
              <a:t>designløsninger, </a:t>
            </a:r>
            <a:r>
              <a:rPr dirty="0" sz="1200">
                <a:latin typeface="Gotham"/>
                <a:cs typeface="Gotham"/>
              </a:rPr>
              <a:t>godt  </a:t>
            </a:r>
            <a:r>
              <a:rPr dirty="0" sz="1200" spc="-5">
                <a:latin typeface="Gotham"/>
                <a:cs typeface="Gotham"/>
              </a:rPr>
              <a:t>håndværk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10">
                <a:latin typeface="Gotham"/>
                <a:cs typeface="Gotham"/>
              </a:rPr>
              <a:t>kvalitetsrige </a:t>
            </a:r>
            <a:r>
              <a:rPr dirty="0" sz="1200" spc="-15">
                <a:latin typeface="Gotham"/>
                <a:cs typeface="Gotham"/>
              </a:rPr>
              <a:t>materialer, </a:t>
            </a:r>
            <a:r>
              <a:rPr dirty="0" sz="1200">
                <a:latin typeface="Gotham"/>
                <a:cs typeface="Gotham"/>
              </a:rPr>
              <a:t>som afspejler en  </a:t>
            </a:r>
            <a:r>
              <a:rPr dirty="0" sz="1200" spc="-45">
                <a:latin typeface="Gotham"/>
                <a:cs typeface="Gotham"/>
              </a:rPr>
              <a:t>ny, </a:t>
            </a:r>
            <a:r>
              <a:rPr dirty="0" sz="1200">
                <a:latin typeface="Gotham"/>
                <a:cs typeface="Gotham"/>
              </a:rPr>
              <a:t>eksklusiv </a:t>
            </a:r>
            <a:r>
              <a:rPr dirty="0" sz="1200" spc="-5">
                <a:latin typeface="Gotham"/>
                <a:cs typeface="Gotham"/>
              </a:rPr>
              <a:t>luksuskultur </a:t>
            </a:r>
            <a:r>
              <a:rPr dirty="0" sz="1200">
                <a:latin typeface="Gotham"/>
                <a:cs typeface="Gotham"/>
              </a:rPr>
              <a:t>med </a:t>
            </a:r>
            <a:r>
              <a:rPr dirty="0" sz="1200" spc="-15">
                <a:latin typeface="Gotham"/>
                <a:cs typeface="Gotham"/>
              </a:rPr>
              <a:t>overskud </a:t>
            </a:r>
            <a:r>
              <a:rPr dirty="0" sz="1200">
                <a:latin typeface="Gotham"/>
                <a:cs typeface="Gotham"/>
              </a:rPr>
              <a:t>og </a:t>
            </a:r>
            <a:r>
              <a:rPr dirty="0" sz="1200" spc="-10">
                <a:latin typeface="Gotham"/>
                <a:cs typeface="Gotham"/>
              </a:rPr>
              <a:t>livskvalitet. </a:t>
            </a:r>
            <a:r>
              <a:rPr dirty="0" sz="1200" spc="-10">
                <a:solidFill>
                  <a:srgbClr val="7C7B7B"/>
                </a:solidFill>
                <a:latin typeface="Gotham"/>
                <a:cs typeface="Gotham"/>
              </a:rPr>
              <a:t>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Focus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on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simple,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functional design solutions, good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craftsmanship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materials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rich in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quality,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which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reflect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 </a:t>
            </a:r>
            <a:r>
              <a:rPr dirty="0" sz="1200" spc="-30" i="1">
                <a:solidFill>
                  <a:srgbClr val="7C7B7B"/>
                </a:solidFill>
                <a:latin typeface="Gotham-BookItalic"/>
                <a:cs typeface="Gotham-BookItalic"/>
              </a:rPr>
              <a:t>new, </a:t>
            </a:r>
            <a:r>
              <a:rPr dirty="0" sz="1200" spc="-15" i="1">
                <a:solidFill>
                  <a:srgbClr val="7C7B7B"/>
                </a:solidFill>
                <a:latin typeface="Gotham-BookItalic"/>
                <a:cs typeface="Gotham-BookItalic"/>
              </a:rPr>
              <a:t>exclusive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luxury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culture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with</a:t>
            </a:r>
            <a:r>
              <a:rPr dirty="0" sz="1200" spc="55" i="1">
                <a:solidFill>
                  <a:srgbClr val="7C7B7B"/>
                </a:solidFill>
                <a:latin typeface="Gotham-BookItalic"/>
                <a:cs typeface="Gotham-BookItalic"/>
              </a:rPr>
              <a:t>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energy</a:t>
            </a:r>
            <a:endParaRPr sz="1200">
              <a:latin typeface="Gotham-BookItalic"/>
              <a:cs typeface="Gotham-BookItalic"/>
            </a:endParaRPr>
          </a:p>
          <a:p>
            <a:pPr marL="372110">
              <a:lnSpc>
                <a:spcPct val="100000"/>
              </a:lnSpc>
              <a:spcBef>
                <a:spcPts val="260"/>
              </a:spcBef>
            </a:pP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quality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of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life.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7300" y="7210372"/>
            <a:ext cx="4492625" cy="1969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2110" marR="5080" indent="-360045">
              <a:lnSpc>
                <a:spcPct val="1181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>
                <a:latin typeface="Gotham"/>
                <a:cs typeface="Gotham"/>
              </a:rPr>
              <a:t>04	</a:t>
            </a:r>
            <a:r>
              <a:rPr dirty="0" sz="1200" spc="-5">
                <a:latin typeface="Gotham"/>
                <a:cs typeface="Gotham"/>
              </a:rPr>
              <a:t>Eksperimenter </a:t>
            </a:r>
            <a:r>
              <a:rPr dirty="0" sz="1200">
                <a:latin typeface="Gotham"/>
                <a:cs typeface="Gotham"/>
              </a:rPr>
              <a:t>med </a:t>
            </a:r>
            <a:r>
              <a:rPr dirty="0" sz="1200" spc="-20">
                <a:latin typeface="Gotham"/>
                <a:cs typeface="Gotham"/>
              </a:rPr>
              <a:t>nye </a:t>
            </a:r>
            <a:r>
              <a:rPr dirty="0" sz="1200">
                <a:latin typeface="Gotham"/>
                <a:cs typeface="Gotham"/>
              </a:rPr>
              <a:t>tilgange til </a:t>
            </a:r>
            <a:r>
              <a:rPr dirty="0" sz="1200" spc="-10">
                <a:latin typeface="Gotham"/>
                <a:cs typeface="Gotham"/>
              </a:rPr>
              <a:t>skræddersyede  </a:t>
            </a:r>
            <a:r>
              <a:rPr dirty="0" sz="1200" spc="-15">
                <a:latin typeface="Gotham"/>
                <a:cs typeface="Gotham"/>
              </a:rPr>
              <a:t>silhuetter, </a:t>
            </a:r>
            <a:r>
              <a:rPr dirty="0" sz="1200" spc="-5">
                <a:latin typeface="Gotham"/>
                <a:cs typeface="Gotham"/>
              </a:rPr>
              <a:t>smukke </a:t>
            </a:r>
            <a:r>
              <a:rPr dirty="0" sz="1200" spc="-15">
                <a:latin typeface="Gotham"/>
                <a:cs typeface="Gotham"/>
              </a:rPr>
              <a:t>detaljer, </a:t>
            </a:r>
            <a:r>
              <a:rPr dirty="0" sz="1200" spc="-5">
                <a:latin typeface="Gotham"/>
                <a:cs typeface="Gotham"/>
              </a:rPr>
              <a:t>beroligende </a:t>
            </a:r>
            <a:r>
              <a:rPr dirty="0" sz="1200" spc="-10">
                <a:latin typeface="Gotham"/>
                <a:cs typeface="Gotham"/>
              </a:rPr>
              <a:t>farver </a:t>
            </a:r>
            <a:r>
              <a:rPr dirty="0" sz="1200">
                <a:latin typeface="Gotham"/>
                <a:cs typeface="Gotham"/>
              </a:rPr>
              <a:t>og  sanselige </a:t>
            </a:r>
            <a:r>
              <a:rPr dirty="0" sz="1200" spc="-20">
                <a:latin typeface="Gotham"/>
                <a:cs typeface="Gotham"/>
              </a:rPr>
              <a:t>teksturer, </a:t>
            </a:r>
            <a:r>
              <a:rPr dirty="0" sz="1200">
                <a:latin typeface="Gotham"/>
                <a:cs typeface="Gotham"/>
              </a:rPr>
              <a:t>der føles </a:t>
            </a:r>
            <a:r>
              <a:rPr dirty="0" sz="1200" spc="-5">
                <a:latin typeface="Gotham"/>
                <a:cs typeface="Gotham"/>
              </a:rPr>
              <a:t>moderne, </a:t>
            </a:r>
            <a:r>
              <a:rPr dirty="0" sz="1200">
                <a:latin typeface="Gotham"/>
                <a:cs typeface="Gotham"/>
              </a:rPr>
              <a:t>men samtidig  er </a:t>
            </a:r>
            <a:r>
              <a:rPr dirty="0" sz="1200" spc="-5">
                <a:latin typeface="Gotham"/>
                <a:cs typeface="Gotham"/>
              </a:rPr>
              <a:t>langtidsholdbare, </a:t>
            </a:r>
            <a:r>
              <a:rPr dirty="0" sz="1200">
                <a:latin typeface="Gotham"/>
                <a:cs typeface="Gotham"/>
              </a:rPr>
              <a:t>i god </a:t>
            </a:r>
            <a:r>
              <a:rPr dirty="0" sz="1200" spc="-10">
                <a:latin typeface="Gotham"/>
                <a:cs typeface="Gotham"/>
              </a:rPr>
              <a:t>kvalitet </a:t>
            </a:r>
            <a:r>
              <a:rPr dirty="0" sz="1200">
                <a:latin typeface="Gotham"/>
                <a:cs typeface="Gotham"/>
              </a:rPr>
              <a:t>og visuelt</a:t>
            </a:r>
            <a:r>
              <a:rPr dirty="0" sz="1200" spc="-35">
                <a:latin typeface="Gotham"/>
                <a:cs typeface="Gotham"/>
              </a:rPr>
              <a:t> </a:t>
            </a:r>
            <a:r>
              <a:rPr dirty="0" sz="1200" spc="-5">
                <a:latin typeface="Gotham"/>
                <a:cs typeface="Gotham"/>
              </a:rPr>
              <a:t>lindrende. </a:t>
            </a:r>
            <a:r>
              <a:rPr dirty="0" sz="1200" spc="-5">
                <a:solidFill>
                  <a:srgbClr val="7C7B7B"/>
                </a:solidFill>
                <a:latin typeface="Gotham"/>
                <a:cs typeface="Gotham"/>
              </a:rPr>
              <a:t>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Experiment with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new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approaches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to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tailored  silhouettes,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beautiful details, calming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colours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and  sensuous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textures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that feel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modern, but </a:t>
            </a:r>
            <a:r>
              <a:rPr dirty="0" sz="1200" spc="-10" i="1">
                <a:solidFill>
                  <a:srgbClr val="7C7B7B"/>
                </a:solidFill>
                <a:latin typeface="Gotham-BookItalic"/>
                <a:cs typeface="Gotham-BookItalic"/>
              </a:rPr>
              <a:t>at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the same  time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are long-lasting, </a:t>
            </a:r>
            <a:r>
              <a:rPr dirty="0" sz="1200" i="1">
                <a:solidFill>
                  <a:srgbClr val="7C7B7B"/>
                </a:solidFill>
                <a:latin typeface="Gotham-BookItalic"/>
                <a:cs typeface="Gotham-BookItalic"/>
              </a:rPr>
              <a:t>in a good quality and visually  </a:t>
            </a:r>
            <a:r>
              <a:rPr dirty="0" sz="1200" spc="-5" i="1">
                <a:solidFill>
                  <a:srgbClr val="7C7B7B"/>
                </a:solidFill>
                <a:latin typeface="Gotham-BookItalic"/>
                <a:cs typeface="Gotham-BookItalic"/>
              </a:rPr>
              <a:t>soothing.</a:t>
            </a:r>
            <a:endParaRPr sz="1200">
              <a:latin typeface="Gotham-BookItalic"/>
              <a:cs typeface="Gotham-BookItal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5499" y="5976010"/>
            <a:ext cx="2848499" cy="4031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95991" y="5302682"/>
            <a:ext cx="2843999" cy="3926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75512" y="1008011"/>
            <a:ext cx="2848495" cy="4895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95991" y="2722677"/>
            <a:ext cx="2843999" cy="2507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134799" y="5743102"/>
            <a:ext cx="5111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FFFFFF"/>
                </a:solidFill>
                <a:latin typeface="Barlow"/>
                <a:cs typeface="Barlow"/>
              </a:rPr>
              <a:t>Giorgio</a:t>
            </a:r>
            <a:r>
              <a:rPr dirty="0" sz="600" spc="-4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600">
                <a:solidFill>
                  <a:srgbClr val="FFFFFF"/>
                </a:solidFill>
                <a:latin typeface="Barlow"/>
                <a:cs typeface="Barlow"/>
              </a:rPr>
              <a:t>Armani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55317" y="5069799"/>
            <a:ext cx="48768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Barlow"/>
                <a:cs typeface="Barlow"/>
              </a:rPr>
              <a:t>Teresa</a:t>
            </a:r>
            <a:r>
              <a:rPr dirty="0" sz="600" spc="-4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Berger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55317" y="9068470"/>
            <a:ext cx="4260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Erik</a:t>
            </a:r>
            <a:r>
              <a:rPr dirty="0" sz="600" spc="-5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Undéhn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4799" y="9847158"/>
            <a:ext cx="47053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Debora</a:t>
            </a:r>
            <a:r>
              <a:rPr dirty="0" sz="600" spc="-3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Brosa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296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808248" y="186704"/>
            <a:ext cx="112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B3B2B2"/>
                </a:solidFill>
                <a:latin typeface="Barlow"/>
                <a:cs typeface="Barlow"/>
              </a:rPr>
              <a:t>01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991734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2675915" y="186704"/>
            <a:ext cx="1377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881752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B3B2B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3565933" y="186704"/>
            <a:ext cx="1352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B3B2B2"/>
                </a:solidFill>
                <a:latin typeface="Barlow"/>
                <a:cs typeface="Barlow"/>
              </a:rPr>
              <a:t>03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769739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4453917" y="186704"/>
            <a:ext cx="1390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04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296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185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427294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186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992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60005" y="10692003"/>
                </a:lnTo>
                <a:lnTo>
                  <a:pt x="7560005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1B1B1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59992" y="10692003"/>
                </a:lnTo>
                <a:lnTo>
                  <a:pt x="7559992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1B1B1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383678" y="4915375"/>
            <a:ext cx="4138929" cy="737235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algn="ctr" marR="38100">
              <a:lnSpc>
                <a:spcPct val="100000"/>
              </a:lnSpc>
              <a:spcBef>
                <a:spcPts val="740"/>
              </a:spcBef>
              <a:tabLst>
                <a:tab pos="1603375" algn="l"/>
              </a:tabLst>
            </a:pP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C</a:t>
            </a:r>
            <a:r>
              <a:rPr dirty="0" sz="1800" spc="-22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180" b="1">
                <a:solidFill>
                  <a:srgbClr val="FFFFFF"/>
                </a:solidFill>
                <a:latin typeface="Gotham"/>
                <a:cs typeface="Gotham"/>
              </a:rPr>
              <a:t>OL</a:t>
            </a:r>
            <a:r>
              <a:rPr dirty="0" sz="1800" spc="-254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270" b="1">
                <a:solidFill>
                  <a:srgbClr val="FFFFFF"/>
                </a:solidFill>
                <a:latin typeface="Gotham"/>
                <a:cs typeface="Gotham"/>
              </a:rPr>
              <a:t>OURS	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&amp;</a:t>
            </a:r>
            <a:endParaRPr sz="1800">
              <a:latin typeface="Gotham"/>
              <a:cs typeface="Gotham"/>
            </a:endParaRPr>
          </a:p>
          <a:p>
            <a:pPr algn="ctr">
              <a:lnSpc>
                <a:spcPct val="100000"/>
              </a:lnSpc>
              <a:spcBef>
                <a:spcPts val="640"/>
              </a:spcBef>
              <a:tabLst>
                <a:tab pos="1170305" algn="l"/>
                <a:tab pos="3120390" algn="l"/>
              </a:tabLst>
            </a:pP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O</a:t>
            </a:r>
            <a:r>
              <a:rPr dirty="0" sz="1800" spc="-23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270" b="1">
                <a:solidFill>
                  <a:srgbClr val="FFFFFF"/>
                </a:solidFill>
                <a:latin typeface="Gotham"/>
                <a:cs typeface="Gotham"/>
              </a:rPr>
              <a:t>THER	</a:t>
            </a:r>
            <a:r>
              <a:rPr dirty="0" sz="1800" spc="285" b="1">
                <a:solidFill>
                  <a:srgbClr val="FFFFFF"/>
                </a:solidFill>
                <a:latin typeface="Gotham"/>
                <a:cs typeface="Gotham"/>
              </a:rPr>
              <a:t>IMPOR</a:t>
            </a:r>
            <a:r>
              <a:rPr dirty="0" sz="1800" spc="-17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225" b="1">
                <a:solidFill>
                  <a:srgbClr val="FFFFFF"/>
                </a:solidFill>
                <a:latin typeface="Gotham"/>
                <a:cs typeface="Gotham"/>
              </a:rPr>
              <a:t>TANT	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S</a:t>
            </a:r>
            <a:r>
              <a:rPr dirty="0" sz="1800" spc="-26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270" b="1">
                <a:solidFill>
                  <a:srgbClr val="FFFFFF"/>
                </a:solidFill>
                <a:latin typeface="Gotham"/>
                <a:cs typeface="Gotham"/>
              </a:rPr>
              <a:t>TUFF</a:t>
            </a:r>
            <a:r>
              <a:rPr dirty="0" sz="1800" spc="-18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endParaRPr sz="18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79653" y="1092939"/>
            <a:ext cx="3067050" cy="1304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7620">
              <a:lnSpc>
                <a:spcPct val="100000"/>
              </a:lnSpc>
              <a:spcBef>
                <a:spcPts val="100"/>
              </a:spcBef>
            </a:pPr>
            <a:r>
              <a:rPr dirty="0" sz="1200" spc="160" b="1">
                <a:solidFill>
                  <a:srgbClr val="B4889D"/>
                </a:solidFill>
                <a:latin typeface="Gotham"/>
                <a:cs typeface="Gotham"/>
              </a:rPr>
              <a:t>NEW</a:t>
            </a:r>
            <a:r>
              <a:rPr dirty="0" sz="1200" spc="-150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r>
              <a:rPr dirty="0" sz="1200" spc="120" b="1">
                <a:solidFill>
                  <a:srgbClr val="B4889D"/>
                </a:solidFill>
                <a:latin typeface="Gotham"/>
                <a:cs typeface="Gotham"/>
              </a:rPr>
              <a:t>S!</a:t>
            </a:r>
            <a:r>
              <a:rPr dirty="0" sz="1200" spc="-120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endParaRPr sz="1200">
              <a:latin typeface="Gotham"/>
              <a:cs typeface="Gotham"/>
            </a:endParaRPr>
          </a:p>
          <a:p>
            <a:pPr>
              <a:lnSpc>
                <a:spcPct val="100000"/>
              </a:lnSpc>
            </a:pPr>
            <a:endParaRPr sz="1300">
              <a:latin typeface="Gotham"/>
              <a:cs typeface="Gotham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Gotham"/>
              <a:cs typeface="Gotham"/>
            </a:endParaRPr>
          </a:p>
          <a:p>
            <a:pPr marL="208915" marR="43180" indent="-158750">
              <a:lnSpc>
                <a:spcPct val="129700"/>
              </a:lnSpc>
              <a:tabLst>
                <a:tab pos="684530" algn="l"/>
                <a:tab pos="1213485" algn="l"/>
                <a:tab pos="1525905" algn="l"/>
              </a:tabLst>
            </a:pPr>
            <a:r>
              <a:rPr dirty="0" sz="1800" spc="240" b="1">
                <a:solidFill>
                  <a:srgbClr val="FFFFFF"/>
                </a:solidFill>
                <a:latin typeface="Gotham"/>
                <a:cs typeface="Gotham"/>
              </a:rPr>
              <a:t>315	NEW	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C</a:t>
            </a:r>
            <a:r>
              <a:rPr dirty="0" sz="1800" spc="-254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180" b="1">
                <a:solidFill>
                  <a:srgbClr val="FFFFFF"/>
                </a:solidFill>
                <a:latin typeface="Gotham"/>
                <a:cs typeface="Gotham"/>
              </a:rPr>
              <a:t>OL</a:t>
            </a:r>
            <a:r>
              <a:rPr dirty="0" sz="1800" spc="-285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270" b="1">
                <a:solidFill>
                  <a:srgbClr val="FFFFFF"/>
                </a:solidFill>
                <a:latin typeface="Gotham"/>
                <a:cs typeface="Gotham"/>
              </a:rPr>
              <a:t>OURS  FROM	</a:t>
            </a:r>
            <a:r>
              <a:rPr dirty="0" sz="1800" b="1">
                <a:solidFill>
                  <a:srgbClr val="FFFFFF"/>
                </a:solidFill>
                <a:latin typeface="Gotham"/>
                <a:cs typeface="Gotham"/>
              </a:rPr>
              <a:t>P</a:t>
            </a:r>
            <a:r>
              <a:rPr dirty="0" sz="1800" spc="-32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240" b="1">
                <a:solidFill>
                  <a:srgbClr val="FFFFFF"/>
                </a:solidFill>
                <a:latin typeface="Gotham"/>
                <a:cs typeface="Gotham"/>
              </a:rPr>
              <a:t>ANT</a:t>
            </a:r>
            <a:r>
              <a:rPr dirty="0" sz="1800" spc="-25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800" spc="240" b="1">
                <a:solidFill>
                  <a:srgbClr val="FFFFFF"/>
                </a:solidFill>
                <a:latin typeface="Gotham"/>
                <a:cs typeface="Gotham"/>
              </a:rPr>
              <a:t>ONE</a:t>
            </a:r>
            <a:r>
              <a:rPr dirty="0" sz="1800" spc="-200" b="1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baseline="31746" sz="1575" b="1">
                <a:solidFill>
                  <a:srgbClr val="FFFFFF"/>
                </a:solidFill>
                <a:latin typeface="Gotham"/>
                <a:cs typeface="Gotham"/>
              </a:rPr>
              <a:t>®</a:t>
            </a:r>
            <a:endParaRPr baseline="31746" sz="1575">
              <a:latin typeface="Gotham"/>
              <a:cs typeface="Gotha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9126" y="9818665"/>
            <a:ext cx="14846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60" b="1">
                <a:solidFill>
                  <a:srgbClr val="B4889D"/>
                </a:solidFill>
                <a:latin typeface="Gotham"/>
                <a:cs typeface="Gotham"/>
              </a:rPr>
              <a:t>TREND</a:t>
            </a:r>
            <a:r>
              <a:rPr dirty="0" sz="1000" spc="-135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r>
              <a:rPr dirty="0" sz="1000" b="1">
                <a:solidFill>
                  <a:srgbClr val="B4889D"/>
                </a:solidFill>
                <a:latin typeface="Gotham"/>
                <a:cs typeface="Gotham"/>
              </a:rPr>
              <a:t>S</a:t>
            </a:r>
            <a:r>
              <a:rPr dirty="0" sz="1000" spc="-130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r>
              <a:rPr dirty="0" sz="1000" b="1">
                <a:solidFill>
                  <a:srgbClr val="B4889D"/>
                </a:solidFill>
                <a:latin typeface="Gotham"/>
                <a:cs typeface="Gotham"/>
              </a:rPr>
              <a:t>T</a:t>
            </a:r>
            <a:r>
              <a:rPr dirty="0" sz="1000" spc="-150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r>
              <a:rPr dirty="0" sz="1000" spc="165" b="1">
                <a:solidFill>
                  <a:srgbClr val="B4889D"/>
                </a:solidFill>
                <a:latin typeface="Gotham"/>
                <a:cs typeface="Gotham"/>
              </a:rPr>
              <a:t>ORE.DK</a:t>
            </a:r>
            <a:r>
              <a:rPr dirty="0" sz="1000" spc="-100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12975" y="9818665"/>
            <a:ext cx="14738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60" b="1">
                <a:solidFill>
                  <a:srgbClr val="B4889D"/>
                </a:solidFill>
                <a:latin typeface="Gotham"/>
                <a:cs typeface="Gotham"/>
              </a:rPr>
              <a:t>TREND</a:t>
            </a:r>
            <a:r>
              <a:rPr dirty="0" sz="1000" spc="-135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r>
              <a:rPr dirty="0" sz="1000" b="1">
                <a:solidFill>
                  <a:srgbClr val="B4889D"/>
                </a:solidFill>
                <a:latin typeface="Gotham"/>
                <a:cs typeface="Gotham"/>
              </a:rPr>
              <a:t>S</a:t>
            </a:r>
            <a:r>
              <a:rPr dirty="0" sz="1000" spc="-130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r>
              <a:rPr dirty="0" sz="1000" b="1">
                <a:solidFill>
                  <a:srgbClr val="B4889D"/>
                </a:solidFill>
                <a:latin typeface="Gotham"/>
                <a:cs typeface="Gotham"/>
              </a:rPr>
              <a:t>T</a:t>
            </a:r>
            <a:r>
              <a:rPr dirty="0" sz="1000" spc="-150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r>
              <a:rPr dirty="0" sz="1000" spc="165" b="1">
                <a:solidFill>
                  <a:srgbClr val="B4889D"/>
                </a:solidFill>
                <a:latin typeface="Gotham"/>
                <a:cs typeface="Gotham"/>
              </a:rPr>
              <a:t>ORE.EU</a:t>
            </a:r>
            <a:r>
              <a:rPr dirty="0" sz="1000" spc="-100" b="1">
                <a:solidFill>
                  <a:srgbClr val="B4889D"/>
                </a:solidFill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51991" y="3516007"/>
            <a:ext cx="5075999" cy="3384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83572" y="7800058"/>
            <a:ext cx="5213350" cy="1105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88265" marR="80645">
              <a:lnSpc>
                <a:spcPct val="118100"/>
              </a:lnSpc>
              <a:spcBef>
                <a:spcPts val="100"/>
              </a:spcBef>
            </a:pPr>
            <a:r>
              <a:rPr dirty="0" sz="1200" spc="-5">
                <a:solidFill>
                  <a:srgbClr val="FFFFFF"/>
                </a:solidFill>
                <a:latin typeface="Gotham"/>
                <a:cs typeface="Gotham"/>
              </a:rPr>
              <a:t>Pantone </a:t>
            </a:r>
            <a:r>
              <a:rPr dirty="0" sz="1200">
                <a:solidFill>
                  <a:srgbClr val="FFFFFF"/>
                </a:solidFill>
                <a:latin typeface="Gotham"/>
                <a:cs typeface="Gotham"/>
              </a:rPr>
              <a:t>tilføjer 315 </a:t>
            </a:r>
            <a:r>
              <a:rPr dirty="0" sz="1200" spc="-20">
                <a:solidFill>
                  <a:srgbClr val="FFFFFF"/>
                </a:solidFill>
                <a:latin typeface="Gotham"/>
                <a:cs typeface="Gotham"/>
              </a:rPr>
              <a:t>nye </a:t>
            </a:r>
            <a:r>
              <a:rPr dirty="0" sz="1200" spc="-10">
                <a:solidFill>
                  <a:srgbClr val="FFFFFF"/>
                </a:solidFill>
                <a:latin typeface="Gotham"/>
                <a:cs typeface="Gotham"/>
              </a:rPr>
              <a:t>farver </a:t>
            </a:r>
            <a:r>
              <a:rPr dirty="0" sz="1200">
                <a:solidFill>
                  <a:srgbClr val="FFFFFF"/>
                </a:solidFill>
                <a:latin typeface="Gotham"/>
                <a:cs typeface="Gotham"/>
              </a:rPr>
              <a:t>til sin samling, så der nu er i alt</a:t>
            </a:r>
            <a:r>
              <a:rPr dirty="0" sz="1200" spc="-65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200">
                <a:solidFill>
                  <a:srgbClr val="FFFFFF"/>
                </a:solidFill>
                <a:latin typeface="Gotham"/>
                <a:cs typeface="Gotham"/>
              </a:rPr>
              <a:t>2625  </a:t>
            </a:r>
            <a:r>
              <a:rPr dirty="0" sz="1200" spc="-10">
                <a:solidFill>
                  <a:srgbClr val="FFFFFF"/>
                </a:solidFill>
                <a:latin typeface="Gotham"/>
                <a:cs typeface="Gotham"/>
              </a:rPr>
              <a:t>FHI-farver </a:t>
            </a:r>
            <a:r>
              <a:rPr dirty="0" sz="1200" spc="-5">
                <a:solidFill>
                  <a:srgbClr val="FFFFFF"/>
                </a:solidFill>
                <a:latin typeface="Gotham"/>
                <a:cs typeface="Gotham"/>
              </a:rPr>
              <a:t>at </a:t>
            </a:r>
            <a:r>
              <a:rPr dirty="0" sz="1200" spc="-10">
                <a:solidFill>
                  <a:srgbClr val="FFFFFF"/>
                </a:solidFill>
                <a:latin typeface="Gotham"/>
                <a:cs typeface="Gotham"/>
              </a:rPr>
              <a:t>vælge </a:t>
            </a:r>
            <a:r>
              <a:rPr dirty="0" sz="1200">
                <a:solidFill>
                  <a:srgbClr val="FFFFFF"/>
                </a:solidFill>
                <a:latin typeface="Gotham"/>
                <a:cs typeface="Gotham"/>
              </a:rPr>
              <a:t>imellem. Køb dem på</a:t>
            </a:r>
            <a:r>
              <a:rPr dirty="0" sz="1200" spc="1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Gotham"/>
                <a:cs typeface="Gotham"/>
              </a:rPr>
              <a:t>trendstore.dk</a:t>
            </a:r>
            <a:endParaRPr sz="1200">
              <a:latin typeface="Gotham"/>
              <a:cs typeface="Gotham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Gotham"/>
              <a:cs typeface="Gotham"/>
            </a:endParaRPr>
          </a:p>
          <a:p>
            <a:pPr algn="ctr" marL="12065" marR="5080">
              <a:lnSpc>
                <a:spcPct val="118100"/>
              </a:lnSpc>
            </a:pPr>
            <a:r>
              <a:rPr dirty="0" sz="1200" spc="-5" i="1">
                <a:solidFill>
                  <a:srgbClr val="B3B2B2"/>
                </a:solidFill>
                <a:latin typeface="Gotham-BookItalic"/>
                <a:cs typeface="Gotham-BookItalic"/>
              </a:rPr>
              <a:t>Pantone </a:t>
            </a:r>
            <a:r>
              <a:rPr dirty="0" sz="1200" i="1">
                <a:solidFill>
                  <a:srgbClr val="B3B2B2"/>
                </a:solidFill>
                <a:latin typeface="Gotham-BookItalic"/>
                <a:cs typeface="Gotham-BookItalic"/>
              </a:rPr>
              <a:t>adds 315 </a:t>
            </a:r>
            <a:r>
              <a:rPr dirty="0" sz="1200" spc="-10" i="1">
                <a:solidFill>
                  <a:srgbClr val="B3B2B2"/>
                </a:solidFill>
                <a:latin typeface="Gotham-BookItalic"/>
                <a:cs typeface="Gotham-BookItalic"/>
              </a:rPr>
              <a:t>new </a:t>
            </a:r>
            <a:r>
              <a:rPr dirty="0" sz="1200" spc="-5" i="1">
                <a:solidFill>
                  <a:srgbClr val="B3B2B2"/>
                </a:solidFill>
                <a:latin typeface="Gotham-BookItalic"/>
                <a:cs typeface="Gotham-BookItalic"/>
              </a:rPr>
              <a:t>colours </a:t>
            </a:r>
            <a:r>
              <a:rPr dirty="0" sz="1200" spc="-10" i="1">
                <a:solidFill>
                  <a:srgbClr val="B3B2B2"/>
                </a:solidFill>
                <a:latin typeface="Gotham-BookItalic"/>
                <a:cs typeface="Gotham-BookItalic"/>
              </a:rPr>
              <a:t>to </a:t>
            </a:r>
            <a:r>
              <a:rPr dirty="0" sz="1200" i="1">
                <a:solidFill>
                  <a:srgbClr val="B3B2B2"/>
                </a:solidFill>
                <a:latin typeface="Gotham-BookItalic"/>
                <a:cs typeface="Gotham-BookItalic"/>
              </a:rPr>
              <a:t>their </a:t>
            </a:r>
            <a:r>
              <a:rPr dirty="0" sz="1200" spc="-5" i="1">
                <a:solidFill>
                  <a:srgbClr val="B3B2B2"/>
                </a:solidFill>
                <a:latin typeface="Gotham-BookItalic"/>
                <a:cs typeface="Gotham-BookItalic"/>
              </a:rPr>
              <a:t>collection, </a:t>
            </a:r>
            <a:r>
              <a:rPr dirty="0" sz="1200" i="1">
                <a:solidFill>
                  <a:srgbClr val="B3B2B2"/>
                </a:solidFill>
                <a:latin typeface="Gotham-BookItalic"/>
                <a:cs typeface="Gotham-BookItalic"/>
              </a:rPr>
              <a:t>which </a:t>
            </a:r>
            <a:r>
              <a:rPr dirty="0" sz="1200" spc="-10" i="1">
                <a:solidFill>
                  <a:srgbClr val="B3B2B2"/>
                </a:solidFill>
                <a:latin typeface="Gotham-BookItalic"/>
                <a:cs typeface="Gotham-BookItalic"/>
              </a:rPr>
              <a:t>now </a:t>
            </a:r>
            <a:r>
              <a:rPr dirty="0" sz="1200" i="1">
                <a:solidFill>
                  <a:srgbClr val="B3B2B2"/>
                </a:solidFill>
                <a:latin typeface="Gotham-BookItalic"/>
                <a:cs typeface="Gotham-BookItalic"/>
              </a:rPr>
              <a:t>includes  2625 </a:t>
            </a:r>
            <a:r>
              <a:rPr dirty="0" sz="1200" spc="-5" i="1">
                <a:solidFill>
                  <a:srgbClr val="B3B2B2"/>
                </a:solidFill>
                <a:latin typeface="Gotham-BookItalic"/>
                <a:cs typeface="Gotham-BookItalic"/>
              </a:rPr>
              <a:t>FHI-colours </a:t>
            </a:r>
            <a:r>
              <a:rPr dirty="0" sz="1200" spc="-10" i="1">
                <a:solidFill>
                  <a:srgbClr val="B3B2B2"/>
                </a:solidFill>
                <a:latin typeface="Gotham-BookItalic"/>
                <a:cs typeface="Gotham-BookItalic"/>
              </a:rPr>
              <a:t>to </a:t>
            </a:r>
            <a:r>
              <a:rPr dirty="0" sz="1200" i="1">
                <a:solidFill>
                  <a:srgbClr val="B3B2B2"/>
                </a:solidFill>
                <a:latin typeface="Gotham-BookItalic"/>
                <a:cs typeface="Gotham-BookItalic"/>
              </a:rPr>
              <a:t>choose </a:t>
            </a:r>
            <a:r>
              <a:rPr dirty="0" sz="1200" spc="-5" i="1">
                <a:solidFill>
                  <a:srgbClr val="B3B2B2"/>
                </a:solidFill>
                <a:latin typeface="Gotham-BookItalic"/>
                <a:cs typeface="Gotham-BookItalic"/>
              </a:rPr>
              <a:t>from. </a:t>
            </a:r>
            <a:r>
              <a:rPr dirty="0" sz="1200" i="1">
                <a:solidFill>
                  <a:srgbClr val="B3B2B2"/>
                </a:solidFill>
                <a:latin typeface="Gotham-BookItalic"/>
                <a:cs typeface="Gotham-BookItalic"/>
              </a:rPr>
              <a:t>Buy them on</a:t>
            </a:r>
            <a:r>
              <a:rPr dirty="0" sz="1200" spc="-5" i="1">
                <a:solidFill>
                  <a:srgbClr val="B3B2B2"/>
                </a:solidFill>
                <a:latin typeface="Gotham-BookItalic"/>
                <a:cs typeface="Gotham-BookItalic"/>
              </a:rPr>
              <a:t> </a:t>
            </a:r>
            <a:r>
              <a:rPr dirty="0" sz="1200" spc="-10" i="1">
                <a:solidFill>
                  <a:srgbClr val="B3B2B2"/>
                </a:solidFill>
                <a:latin typeface="Gotham-BookItalic"/>
                <a:cs typeface="Gotham-BookItalic"/>
              </a:rPr>
              <a:t>trendstore.eu.</a:t>
            </a:r>
            <a:endParaRPr sz="1200">
              <a:latin typeface="Gotham-BookItalic"/>
              <a:cs typeface="Gotham-BookItalic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5299" y="3934835"/>
            <a:ext cx="1303655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b="1">
                <a:latin typeface="Gotham"/>
                <a:cs typeface="Gotham"/>
              </a:rPr>
              <a:t>S</a:t>
            </a:r>
            <a:r>
              <a:rPr dirty="0" sz="900" spc="-110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TYLE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Rensende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stilhed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Cleansing</a:t>
            </a:r>
            <a:r>
              <a:rPr dirty="0" sz="900" spc="-7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silence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Arktiske </a:t>
            </a:r>
            <a:r>
              <a:rPr dirty="0" sz="900" spc="-10">
                <a:latin typeface="Barlow"/>
                <a:cs typeface="Barlow"/>
              </a:rPr>
              <a:t>folkefærd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Arctic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people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Ekstreme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wow-oplevelser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Extreme 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wow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moments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5299" y="5512174"/>
            <a:ext cx="770255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b="1">
                <a:latin typeface="Gotham"/>
                <a:cs typeface="Gotham"/>
              </a:rPr>
              <a:t>C</a:t>
            </a:r>
            <a:r>
              <a:rPr dirty="0" sz="900" spc="-140" b="1">
                <a:latin typeface="Gotham"/>
                <a:cs typeface="Gotham"/>
              </a:rPr>
              <a:t> </a:t>
            </a:r>
            <a:r>
              <a:rPr dirty="0" sz="900" spc="90" b="1">
                <a:latin typeface="Gotham"/>
                <a:cs typeface="Gotham"/>
              </a:rPr>
              <a:t>OL</a:t>
            </a:r>
            <a:r>
              <a:rPr dirty="0" sz="900" spc="-155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OURS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Kølige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isblå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Chilly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ice</a:t>
            </a:r>
            <a:r>
              <a:rPr dirty="0" sz="900" spc="-4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blues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>
                <a:latin typeface="Barlow"/>
                <a:cs typeface="Barlow"/>
              </a:rPr>
              <a:t>Mørk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vinrød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Dark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wine</a:t>
            </a:r>
            <a:r>
              <a:rPr dirty="0" sz="900" spc="-2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red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Snehvid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Snow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white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5299" y="7089515"/>
            <a:ext cx="1210945" cy="17703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spc="160" b="1">
                <a:latin typeface="Gotham"/>
                <a:cs typeface="Gotham"/>
              </a:rPr>
              <a:t>DIRECTIONS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>
                <a:latin typeface="Barlow"/>
                <a:cs typeface="Barlow"/>
              </a:rPr>
              <a:t>Ude i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kulden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Out in the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cold</a:t>
            </a:r>
            <a:endParaRPr sz="900">
              <a:latin typeface="Barlow"/>
              <a:cs typeface="Barlow"/>
            </a:endParaRPr>
          </a:p>
          <a:p>
            <a:pPr marL="12700" marR="5080">
              <a:lnSpc>
                <a:spcPct val="129700"/>
              </a:lnSpc>
              <a:spcBef>
                <a:spcPts val="285"/>
              </a:spcBef>
            </a:pPr>
            <a:r>
              <a:rPr dirty="0" sz="900">
                <a:latin typeface="Barlow"/>
                <a:cs typeface="Barlow"/>
              </a:rPr>
              <a:t>Præ</a:t>
            </a:r>
            <a:r>
              <a:rPr dirty="0" sz="900" spc="-5">
                <a:latin typeface="Barlow"/>
                <a:cs typeface="Barlow"/>
              </a:rPr>
              <a:t>s</a:t>
            </a:r>
            <a:r>
              <a:rPr dirty="0" sz="900">
                <a:latin typeface="Barlow"/>
                <a:cs typeface="Barlow"/>
              </a:rPr>
              <a:t>t</a:t>
            </a:r>
            <a:r>
              <a:rPr dirty="0" sz="900" spc="-5">
                <a:latin typeface="Barlow"/>
                <a:cs typeface="Barlow"/>
              </a:rPr>
              <a:t>a</a:t>
            </a:r>
            <a:r>
              <a:rPr dirty="0" sz="900">
                <a:latin typeface="Barlow"/>
                <a:cs typeface="Barlow"/>
              </a:rPr>
              <a:t>tion</a:t>
            </a:r>
            <a:r>
              <a:rPr dirty="0" sz="900" spc="-5">
                <a:latin typeface="Barlow"/>
                <a:cs typeface="Barlow"/>
              </a:rPr>
              <a:t>s</a:t>
            </a:r>
            <a:r>
              <a:rPr dirty="0" sz="900">
                <a:latin typeface="Barlow"/>
                <a:cs typeface="Barlow"/>
              </a:rPr>
              <a:t>f</a:t>
            </a:r>
            <a:r>
              <a:rPr dirty="0" sz="900" spc="-5">
                <a:latin typeface="Barlow"/>
                <a:cs typeface="Barlow"/>
              </a:rPr>
              <a:t>r</a:t>
            </a:r>
            <a:r>
              <a:rPr dirty="0" sz="900">
                <a:latin typeface="Barlow"/>
                <a:cs typeface="Barlow"/>
              </a:rPr>
              <a:t>emmende  </a:t>
            </a:r>
            <a:r>
              <a:rPr dirty="0" sz="900" spc="-5">
                <a:latin typeface="Barlow"/>
                <a:cs typeface="Barlow"/>
              </a:rPr>
              <a:t>materialer</a:t>
            </a:r>
            <a:endParaRPr sz="900">
              <a:latin typeface="Barlow"/>
              <a:cs typeface="Barlow"/>
            </a:endParaRPr>
          </a:p>
          <a:p>
            <a:pPr marL="12700" marR="16510">
              <a:lnSpc>
                <a:spcPct val="129700"/>
              </a:lnSpc>
            </a:pPr>
            <a:r>
              <a:rPr dirty="0" sz="900" spc="-20" i="1">
                <a:solidFill>
                  <a:srgbClr val="706F6F"/>
                </a:solidFill>
                <a:latin typeface="Barlow"/>
                <a:cs typeface="Barlow"/>
              </a:rPr>
              <a:t>P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e</a:t>
            </a:r>
            <a:r>
              <a:rPr dirty="0" sz="900" spc="10" i="1">
                <a:solidFill>
                  <a:srgbClr val="706F6F"/>
                </a:solidFill>
                <a:latin typeface="Barlow"/>
                <a:cs typeface="Barlow"/>
              </a:rPr>
              <a:t>r</a:t>
            </a:r>
            <a:r>
              <a:rPr dirty="0" sz="900" spc="-45" i="1">
                <a:solidFill>
                  <a:srgbClr val="706F6F"/>
                </a:solidFill>
                <a:latin typeface="Barlow"/>
                <a:cs typeface="Barlow"/>
              </a:rPr>
              <a:t>f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orman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e-e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n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hancing 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materials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Unikke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samleobjekter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Unique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 collectibles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45293" y="3935977"/>
            <a:ext cx="928369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b="1">
                <a:latin typeface="Gotham"/>
                <a:cs typeface="Gotham"/>
              </a:rPr>
              <a:t>S</a:t>
            </a:r>
            <a:r>
              <a:rPr dirty="0" sz="900" spc="-110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TYLE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Futuristisk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Futuristic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>
                <a:latin typeface="Barlow"/>
                <a:cs typeface="Barlow"/>
              </a:rPr>
              <a:t>Virtuelle</a:t>
            </a:r>
            <a:r>
              <a:rPr dirty="0" sz="900" spc="-4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universer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Virtual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universes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Surrealistisk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Surreal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45293" y="5513317"/>
            <a:ext cx="1093470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b="1">
                <a:latin typeface="Gotham"/>
                <a:cs typeface="Gotham"/>
              </a:rPr>
              <a:t>C</a:t>
            </a:r>
            <a:r>
              <a:rPr dirty="0" sz="900" spc="-165" b="1">
                <a:latin typeface="Gotham"/>
                <a:cs typeface="Gotham"/>
              </a:rPr>
              <a:t> </a:t>
            </a:r>
            <a:r>
              <a:rPr dirty="0" sz="900" spc="90" b="1">
                <a:latin typeface="Gotham"/>
                <a:cs typeface="Gotham"/>
              </a:rPr>
              <a:t>OL</a:t>
            </a:r>
            <a:r>
              <a:rPr dirty="0" sz="900" spc="-175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OURS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>
                <a:latin typeface="Barlow"/>
                <a:cs typeface="Barlow"/>
              </a:rPr>
              <a:t>Digital</a:t>
            </a:r>
            <a:r>
              <a:rPr dirty="0" sz="900" spc="-7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grøngul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Digital greenish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yellow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Kraftig </a:t>
            </a:r>
            <a:r>
              <a:rPr dirty="0" sz="900">
                <a:latin typeface="Barlow"/>
                <a:cs typeface="Barlow"/>
              </a:rPr>
              <a:t>lilla &amp;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turkis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Bold purple &amp;</a:t>
            </a:r>
            <a:r>
              <a:rPr dirty="0" sz="900" spc="-3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aqua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>
                <a:latin typeface="Barlow"/>
                <a:cs typeface="Barlow"/>
              </a:rPr>
              <a:t>Mørk</a:t>
            </a:r>
            <a:r>
              <a:rPr dirty="0" sz="900" spc="-5">
                <a:latin typeface="Barlow"/>
                <a:cs typeface="Barlow"/>
              </a:rPr>
              <a:t> midnatsblå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Dark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midnight</a:t>
            </a: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blue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45293" y="7090657"/>
            <a:ext cx="1464945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spc="160" b="1">
                <a:latin typeface="Gotham"/>
                <a:cs typeface="Gotham"/>
              </a:rPr>
              <a:t>DIRECTIONS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Optiske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bedrag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Optical</a:t>
            </a:r>
            <a:r>
              <a:rPr dirty="0" sz="900" spc="-7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illusions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Livagtige </a:t>
            </a:r>
            <a:r>
              <a:rPr dirty="0" sz="900">
                <a:latin typeface="Barlow"/>
                <a:cs typeface="Barlow"/>
              </a:rPr>
              <a:t>&amp; bløde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teknologier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Lifelike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soft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technologies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>
                <a:latin typeface="Barlow"/>
                <a:cs typeface="Barlow"/>
              </a:rPr>
              <a:t>Ny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sci-fi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New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sci-fi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35238" y="3937005"/>
            <a:ext cx="1239520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b="1">
                <a:latin typeface="Gotham"/>
                <a:cs typeface="Gotham"/>
              </a:rPr>
              <a:t>S</a:t>
            </a:r>
            <a:r>
              <a:rPr dirty="0" sz="900" spc="-110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TYLE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Hjemmelavet kunst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Homemade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art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10">
                <a:latin typeface="Barlow"/>
                <a:cs typeface="Barlow"/>
              </a:rPr>
              <a:t>Legesyg </a:t>
            </a:r>
            <a:r>
              <a:rPr dirty="0" sz="900">
                <a:latin typeface="Barlow"/>
                <a:cs typeface="Barlow"/>
              </a:rPr>
              <a:t>&amp;</a:t>
            </a:r>
            <a:r>
              <a:rPr dirty="0" sz="900" spc="-1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provokerende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Playful &amp;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provocative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Excentrisk aktivist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Eccentric activist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35238" y="5514345"/>
            <a:ext cx="894715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b="1">
                <a:latin typeface="Gotham"/>
                <a:cs typeface="Gotham"/>
              </a:rPr>
              <a:t>C</a:t>
            </a:r>
            <a:r>
              <a:rPr dirty="0" sz="900" spc="-125" b="1">
                <a:latin typeface="Gotham"/>
                <a:cs typeface="Gotham"/>
              </a:rPr>
              <a:t> </a:t>
            </a:r>
            <a:r>
              <a:rPr dirty="0" sz="900" spc="90" b="1">
                <a:latin typeface="Gotham"/>
                <a:cs typeface="Gotham"/>
              </a:rPr>
              <a:t>OL</a:t>
            </a:r>
            <a:r>
              <a:rPr dirty="0" sz="900" spc="-135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OURS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Vintagepasteller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Vintage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pastels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Blodrød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Blood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 red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Bæredygtig</a:t>
            </a:r>
            <a:r>
              <a:rPr dirty="0" sz="900" spc="-2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grøn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Sustainable</a:t>
            </a:r>
            <a:r>
              <a:rPr dirty="0" sz="900" spc="-2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green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35238" y="7091686"/>
            <a:ext cx="1207770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spc="160" b="1">
                <a:latin typeface="Gotham"/>
                <a:cs typeface="Gotham"/>
              </a:rPr>
              <a:t>DIRECTIONS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Abstrakte </a:t>
            </a:r>
            <a:r>
              <a:rPr dirty="0" sz="900">
                <a:latin typeface="Barlow"/>
                <a:cs typeface="Barlow"/>
              </a:rPr>
              <a:t>linjer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Abstract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lines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Genanvendte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materialer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Repurposed</a:t>
            </a:r>
            <a:r>
              <a:rPr dirty="0" sz="900" spc="-2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materials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>
                <a:latin typeface="Barlow"/>
                <a:cs typeface="Barlow"/>
              </a:rPr>
              <a:t>Finurlige</a:t>
            </a:r>
            <a:r>
              <a:rPr dirty="0" sz="900" spc="-5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vintagefund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Whimsical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vintage</a:t>
            </a:r>
            <a:r>
              <a:rPr dirty="0" sz="900" spc="-3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finds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85232" y="3938035"/>
            <a:ext cx="1362710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b="1">
                <a:latin typeface="Gotham"/>
                <a:cs typeface="Gotham"/>
              </a:rPr>
              <a:t>S</a:t>
            </a:r>
            <a:r>
              <a:rPr dirty="0" sz="900" spc="-110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TYLE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Klassisk </a:t>
            </a:r>
            <a:r>
              <a:rPr dirty="0" sz="900">
                <a:latin typeface="Barlow"/>
                <a:cs typeface="Barlow"/>
              </a:rPr>
              <a:t>&amp;</a:t>
            </a:r>
            <a:r>
              <a:rPr dirty="0" sz="900" spc="-5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langtidsholdbart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Classic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long-lasting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>
                <a:latin typeface="Barlow"/>
                <a:cs typeface="Barlow"/>
              </a:rPr>
              <a:t>Moderne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 spc="-10">
                <a:latin typeface="Barlow"/>
                <a:cs typeface="Barlow"/>
              </a:rPr>
              <a:t>Kinfolk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Modern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Kinfolk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Stilrenhed </a:t>
            </a:r>
            <a:r>
              <a:rPr dirty="0" sz="900">
                <a:latin typeface="Barlow"/>
                <a:cs typeface="Barlow"/>
              </a:rPr>
              <a:t>&amp;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enkelthed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Stylishness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&amp;</a:t>
            </a:r>
            <a:r>
              <a:rPr dirty="0" sz="900" spc="-55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simplicity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785232" y="5515375"/>
            <a:ext cx="873125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b="1">
                <a:latin typeface="Gotham"/>
                <a:cs typeface="Gotham"/>
              </a:rPr>
              <a:t>C</a:t>
            </a:r>
            <a:r>
              <a:rPr dirty="0" sz="900" spc="-125" b="1">
                <a:latin typeface="Gotham"/>
                <a:cs typeface="Gotham"/>
              </a:rPr>
              <a:t> </a:t>
            </a:r>
            <a:r>
              <a:rPr dirty="0" sz="900" spc="90" b="1">
                <a:latin typeface="Gotham"/>
                <a:cs typeface="Gotham"/>
              </a:rPr>
              <a:t>OL</a:t>
            </a:r>
            <a:r>
              <a:rPr dirty="0" sz="900" spc="-140" b="1">
                <a:latin typeface="Gotham"/>
                <a:cs typeface="Gotham"/>
              </a:rPr>
              <a:t> </a:t>
            </a:r>
            <a:r>
              <a:rPr dirty="0" sz="900" spc="135" b="1">
                <a:latin typeface="Gotham"/>
                <a:cs typeface="Gotham"/>
              </a:rPr>
              <a:t>OURS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Beroligende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grøn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Calming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green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15">
                <a:latin typeface="Barlow"/>
                <a:cs typeface="Barlow"/>
              </a:rPr>
              <a:t>Støvet</a:t>
            </a:r>
            <a:r>
              <a:rPr dirty="0" sz="900" spc="-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lilla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Dusty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purple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>
                <a:latin typeface="Barlow"/>
                <a:cs typeface="Barlow"/>
              </a:rPr>
              <a:t>Blød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orangerød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Soft orange</a:t>
            </a:r>
            <a:r>
              <a:rPr dirty="0" sz="900" spc="-6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red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785232" y="7092715"/>
            <a:ext cx="1145540" cy="14147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900" spc="160" b="1">
                <a:latin typeface="Gotham"/>
                <a:cs typeface="Gotham"/>
              </a:rPr>
              <a:t>DIRECTIONS</a:t>
            </a:r>
            <a:r>
              <a:rPr dirty="0" sz="900" spc="-90" b="1">
                <a:latin typeface="Gotham"/>
                <a:cs typeface="Gotham"/>
              </a:rPr>
              <a:t> </a:t>
            </a:r>
            <a:endParaRPr sz="9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Kreativ </a:t>
            </a:r>
            <a:r>
              <a:rPr dirty="0" sz="900">
                <a:latin typeface="Barlow"/>
                <a:cs typeface="Barlow"/>
              </a:rPr>
              <a:t>med</a:t>
            </a:r>
            <a:r>
              <a:rPr dirty="0" sz="900" spc="-1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geometri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Creative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with</a:t>
            </a:r>
            <a:r>
              <a:rPr dirty="0" sz="900" spc="-5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geometry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Skulpturelle </a:t>
            </a:r>
            <a:r>
              <a:rPr dirty="0" sz="900" spc="-10">
                <a:latin typeface="Barlow"/>
                <a:cs typeface="Barlow"/>
              </a:rPr>
              <a:t>former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Sculptural</a:t>
            </a:r>
            <a:r>
              <a:rPr dirty="0" sz="900" spc="-10" i="1">
                <a:solidFill>
                  <a:srgbClr val="706F6F"/>
                </a:solidFill>
                <a:latin typeface="Barlow"/>
                <a:cs typeface="Barlow"/>
              </a:rPr>
              <a:t> </a:t>
            </a:r>
            <a:r>
              <a:rPr dirty="0" sz="900" i="1">
                <a:solidFill>
                  <a:srgbClr val="706F6F"/>
                </a:solidFill>
                <a:latin typeface="Barlow"/>
                <a:cs typeface="Barlow"/>
              </a:rPr>
              <a:t>shapes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900" spc="-5">
                <a:latin typeface="Barlow"/>
                <a:cs typeface="Barlow"/>
              </a:rPr>
              <a:t>Færre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valgmuligheder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15" i="1">
                <a:solidFill>
                  <a:srgbClr val="706F6F"/>
                </a:solidFill>
                <a:latin typeface="Barlow"/>
                <a:cs typeface="Barlow"/>
              </a:rPr>
              <a:t>Fewer</a:t>
            </a:r>
            <a:r>
              <a:rPr dirty="0" sz="900" spc="-5" i="1">
                <a:solidFill>
                  <a:srgbClr val="706F6F"/>
                </a:solidFill>
                <a:latin typeface="Barlow"/>
                <a:cs typeface="Barlow"/>
              </a:rPr>
              <a:t> choices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41872" y="9741922"/>
            <a:ext cx="62953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trykte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farver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kun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retningsgivende.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Her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bør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refereres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til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</a:t>
            </a:r>
            <a:r>
              <a:rPr dirty="0" baseline="31746" sz="52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Fashion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+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Home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publikationer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for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at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opnå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præcise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farver.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PANTONE</a:t>
            </a:r>
            <a:r>
              <a:rPr dirty="0" baseline="31746" sz="525" spc="-7">
                <a:latin typeface="Barlow"/>
                <a:cs typeface="Barlow"/>
              </a:rPr>
              <a:t>®</a:t>
            </a:r>
            <a:r>
              <a:rPr dirty="0" sz="600" spc="-5">
                <a:latin typeface="Barlow"/>
                <a:cs typeface="Barlow"/>
              </a:rPr>
              <a:t>-numre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er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angivet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i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</a:t>
            </a:r>
            <a:r>
              <a:rPr dirty="0" baseline="31746" sz="525" spc="-7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tekstilfarver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(TCX).</a:t>
            </a:r>
            <a:endParaRPr sz="600">
              <a:latin typeface="Barlow"/>
              <a:cs typeface="Barlow"/>
            </a:endParaRPr>
          </a:p>
          <a:p>
            <a:pPr marL="38100" marR="30480">
              <a:lnSpc>
                <a:spcPct val="100000"/>
              </a:lnSpc>
            </a:pP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Der tages </a:t>
            </a:r>
            <a:r>
              <a:rPr dirty="0" sz="600" spc="-5">
                <a:latin typeface="Barlow"/>
                <a:cs typeface="Barlow"/>
              </a:rPr>
              <a:t>forbehold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mindre </a:t>
            </a:r>
            <a:r>
              <a:rPr dirty="0" sz="600" spc="-10">
                <a:latin typeface="Barlow"/>
                <a:cs typeface="Barlow"/>
              </a:rPr>
              <a:t>fejl.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printed colours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 indications.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7C7B7B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 PANTONE</a:t>
            </a:r>
            <a:r>
              <a:rPr dirty="0" baseline="31746" sz="525" spc="-15" i="1">
                <a:solidFill>
                  <a:srgbClr val="7C7B7B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7C7B7B"/>
                </a:solidFill>
                <a:latin typeface="Barlow"/>
                <a:cs typeface="Barlow"/>
              </a:rPr>
              <a:t>®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7C7B7B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 May be subject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minor</a:t>
            </a:r>
            <a:r>
              <a:rPr dirty="0" sz="600" spc="7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300" y="997311"/>
            <a:ext cx="20967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20" b="1">
                <a:latin typeface="Gotham"/>
                <a:cs typeface="Gotham"/>
              </a:rPr>
              <a:t>TREND </a:t>
            </a:r>
            <a:r>
              <a:rPr dirty="0" sz="1400" spc="229" b="1">
                <a:latin typeface="Gotham"/>
                <a:cs typeface="Gotham"/>
              </a:rPr>
              <a:t>SUMMAR</a:t>
            </a:r>
            <a:r>
              <a:rPr dirty="0" sz="1400" spc="105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Y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300" y="1850666"/>
            <a:ext cx="183768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5" b="1">
                <a:solidFill>
                  <a:srgbClr val="C6C6C6"/>
                </a:solidFill>
                <a:latin typeface="Gotham"/>
                <a:cs typeface="Gotham"/>
              </a:rPr>
              <a:t>01 </a:t>
            </a:r>
            <a:r>
              <a:rPr dirty="0" sz="1000" spc="130" b="1">
                <a:latin typeface="Gotham"/>
                <a:cs typeface="Gotham"/>
              </a:rPr>
              <a:t>THE </a:t>
            </a:r>
            <a:r>
              <a:rPr dirty="0" sz="1000" b="1">
                <a:latin typeface="Gotham"/>
                <a:cs typeface="Gotham"/>
              </a:rPr>
              <a:t>C </a:t>
            </a:r>
            <a:r>
              <a:rPr dirty="0" sz="1000" spc="165" b="1">
                <a:latin typeface="Gotham"/>
                <a:cs typeface="Gotham"/>
              </a:rPr>
              <a:t>OLLECT</a:t>
            </a:r>
            <a:r>
              <a:rPr dirty="0" sz="1000" spc="-130" b="1">
                <a:latin typeface="Gotham"/>
                <a:cs typeface="Gotham"/>
              </a:rPr>
              <a:t> </a:t>
            </a:r>
            <a:r>
              <a:rPr dirty="0" sz="1000" spc="130" b="1">
                <a:latin typeface="Gotham"/>
                <a:cs typeface="Gotham"/>
              </a:rPr>
              <a:t>ORS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67315" y="1850666"/>
            <a:ext cx="195833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5" b="1">
                <a:solidFill>
                  <a:srgbClr val="C6C6C6"/>
                </a:solidFill>
                <a:latin typeface="Gotham"/>
                <a:cs typeface="Gotham"/>
              </a:rPr>
              <a:t>03 </a:t>
            </a:r>
            <a:r>
              <a:rPr dirty="0" sz="1000" spc="130" b="1">
                <a:latin typeface="Gotham"/>
                <a:cs typeface="Gotham"/>
              </a:rPr>
              <a:t>THE NEW</a:t>
            </a:r>
            <a:r>
              <a:rPr dirty="0" sz="1000" spc="85" b="1">
                <a:latin typeface="Gotham"/>
                <a:cs typeface="Gotham"/>
              </a:rPr>
              <a:t> </a:t>
            </a:r>
            <a:r>
              <a:rPr dirty="0" sz="1000" spc="170" b="1">
                <a:latin typeface="Gotham"/>
                <a:cs typeface="Gotham"/>
              </a:rPr>
              <a:t>SCANDIS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77281" y="1850666"/>
            <a:ext cx="1835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5" b="1">
                <a:solidFill>
                  <a:srgbClr val="C6C6C6"/>
                </a:solidFill>
                <a:latin typeface="Gotham"/>
                <a:cs typeface="Gotham"/>
              </a:rPr>
              <a:t>02 </a:t>
            </a:r>
            <a:r>
              <a:rPr dirty="0" sz="1000" spc="130" b="1">
                <a:latin typeface="Gotham"/>
                <a:cs typeface="Gotham"/>
              </a:rPr>
              <a:t>THE </a:t>
            </a:r>
            <a:r>
              <a:rPr dirty="0" sz="1000" spc="160" b="1">
                <a:latin typeface="Gotham"/>
                <a:cs typeface="Gotham"/>
              </a:rPr>
              <a:t>VIRTU </a:t>
            </a:r>
            <a:r>
              <a:rPr dirty="0" sz="1000" spc="150" b="1">
                <a:latin typeface="Gotham"/>
                <a:cs typeface="Gotham"/>
              </a:rPr>
              <a:t>ALIS </a:t>
            </a:r>
            <a:r>
              <a:rPr dirty="0" sz="1000" b="1">
                <a:latin typeface="Gotham"/>
                <a:cs typeface="Gotham"/>
              </a:rPr>
              <a:t>T</a:t>
            </a:r>
            <a:r>
              <a:rPr dirty="0" sz="1000" spc="-180" b="1">
                <a:latin typeface="Gotham"/>
                <a:cs typeface="Gotham"/>
              </a:rPr>
              <a:t> </a:t>
            </a:r>
            <a:r>
              <a:rPr dirty="0" sz="1000" b="1">
                <a:latin typeface="Gotham"/>
                <a:cs typeface="Gotham"/>
              </a:rPr>
              <a:t>S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17296" y="1850666"/>
            <a:ext cx="14325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0" b="1">
                <a:solidFill>
                  <a:srgbClr val="C6C6C6"/>
                </a:solidFill>
                <a:latin typeface="Gotham"/>
                <a:cs typeface="Gotham"/>
              </a:rPr>
              <a:t>04 </a:t>
            </a:r>
            <a:r>
              <a:rPr dirty="0" sz="1000" spc="130" b="1">
                <a:latin typeface="Gotham"/>
                <a:cs typeface="Gotham"/>
              </a:rPr>
              <a:t>THE </a:t>
            </a:r>
            <a:r>
              <a:rPr dirty="0" sz="1000" spc="160" b="1">
                <a:latin typeface="Gotham"/>
                <a:cs typeface="Gotham"/>
              </a:rPr>
              <a:t>PURIS </a:t>
            </a:r>
            <a:r>
              <a:rPr dirty="0" sz="1000" b="1">
                <a:latin typeface="Gotham"/>
                <a:cs typeface="Gotham"/>
              </a:rPr>
              <a:t>T</a:t>
            </a:r>
            <a:r>
              <a:rPr dirty="0" sz="1000" spc="90" b="1">
                <a:latin typeface="Gotham"/>
                <a:cs typeface="Gotham"/>
              </a:rPr>
              <a:t> </a:t>
            </a:r>
            <a:r>
              <a:rPr dirty="0" sz="1000" b="1">
                <a:latin typeface="Gotham"/>
                <a:cs typeface="Gotham"/>
              </a:rPr>
              <a:t>S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30000" y="2194204"/>
            <a:ext cx="1079995" cy="1525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692512" y="2194204"/>
            <a:ext cx="1077493" cy="1525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282520" y="2194204"/>
            <a:ext cx="1077480" cy="1525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40004" y="2194204"/>
            <a:ext cx="1079995" cy="15250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41591" y="4028516"/>
            <a:ext cx="1076960" cy="429259"/>
          </a:xfrm>
          <a:prstGeom prst="rect">
            <a:avLst/>
          </a:prstGeom>
          <a:solidFill>
            <a:srgbClr val="FBFBFB"/>
          </a:solidFill>
          <a:ln w="3175">
            <a:solidFill>
              <a:srgbClr val="DADADA"/>
            </a:solidFill>
          </a:ln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Times New Roman"/>
              <a:cs typeface="Times New Roman"/>
            </a:endParaRPr>
          </a:p>
          <a:p>
            <a:pPr marL="275590">
              <a:lnSpc>
                <a:spcPct val="100000"/>
              </a:lnSpc>
            </a:pPr>
            <a:r>
              <a:rPr dirty="0" sz="800" spc="5">
                <a:latin typeface="Barlow"/>
                <a:cs typeface="Barlow"/>
              </a:rPr>
              <a:t>11-0601</a:t>
            </a:r>
            <a:r>
              <a:rPr dirty="0" sz="800" spc="20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540004" y="4527740"/>
          <a:ext cx="1080135" cy="4467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35"/>
              </a:tblGrid>
              <a:tr h="4695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71145">
                        <a:lnSpc>
                          <a:spcPct val="100000"/>
                        </a:lnSpc>
                      </a:pPr>
                      <a:r>
                        <a:rPr dirty="0" sz="800" spc="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16-5106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4445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79F"/>
                    </a:solidFill>
                  </a:tcPr>
                </a:tc>
              </a:tr>
              <a:tr h="5055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2729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16-4404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A09D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051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18-4612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5B7275"/>
                    </a:solidFill>
                  </a:tcPr>
                </a:tc>
              </a:tr>
              <a:tr h="503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733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19-4316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B5361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86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18-0510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6B7069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971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16-3802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A49D99"/>
                    </a:solidFill>
                  </a:tcPr>
                </a:tc>
              </a:tr>
              <a:tr h="5040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781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19-3803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65595C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8067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16-1317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C19D85"/>
                    </a:solidFill>
                  </a:tcPr>
                </a:tc>
              </a:tr>
              <a:tr h="4679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987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19-1522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632A36"/>
                    </a:solidFill>
                  </a:tcPr>
                </a:tc>
              </a:tr>
            </a:tbl>
          </a:graphicData>
        </a:graphic>
      </p:graphicFrame>
      <p:sp>
        <p:nvSpPr>
          <p:cNvPr id="26" name="object 26"/>
          <p:cNvSpPr txBox="1"/>
          <p:nvPr/>
        </p:nvSpPr>
        <p:spPr>
          <a:xfrm>
            <a:off x="8281263" y="4026332"/>
            <a:ext cx="1080135" cy="432434"/>
          </a:xfrm>
          <a:prstGeom prst="rect">
            <a:avLst/>
          </a:prstGeom>
          <a:solidFill>
            <a:srgbClr val="70A2AA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imes New Roman"/>
              <a:cs typeface="Times New Roman"/>
            </a:endParaRPr>
          </a:p>
          <a:p>
            <a:pPr marL="270510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16-4612</a:t>
            </a:r>
            <a:r>
              <a:rPr dirty="0" sz="800" spc="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8279993" y="4530915"/>
          <a:ext cx="1080135" cy="4464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35"/>
              </a:tblGrid>
              <a:tr h="4679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18-4028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4445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95D70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16-2107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B4889D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14-0826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6C07E"/>
                    </a:solidFill>
                  </a:tcPr>
                </a:tc>
              </a:tr>
              <a:tr h="503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18-0324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787C4D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17-1212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4837A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2413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17-1328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B38A67"/>
                    </a:solidFill>
                  </a:tcPr>
                </a:tc>
              </a:tr>
              <a:tr h="5040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16-1431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68876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19-1656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C1934"/>
                    </a:solidFill>
                  </a:tcPr>
                </a:tc>
              </a:tr>
              <a:tr h="4679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19-1321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5D3334"/>
                    </a:solidFill>
                  </a:tcPr>
                </a:tc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3689997" y="4026332"/>
            <a:ext cx="1080135" cy="432434"/>
          </a:xfrm>
          <a:prstGeom prst="rect">
            <a:avLst/>
          </a:prstGeom>
          <a:solidFill>
            <a:srgbClr val="268087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17-5117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3689997" y="4527740"/>
          <a:ext cx="1080135" cy="34594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35"/>
              </a:tblGrid>
              <a:tr h="4679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19-4013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4445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282F39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15-0548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C4B720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16-0237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D49"/>
                    </a:solidFill>
                  </a:tcPr>
                </a:tc>
              </a:tr>
              <a:tr h="5055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18-0513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6A6054"/>
                    </a:solidFill>
                  </a:tcPr>
                </a:tc>
              </a:tr>
              <a:tr h="5055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18-1022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A704C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19-1540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63A32"/>
                    </a:solidFill>
                  </a:tcPr>
                </a:tc>
              </a:tr>
              <a:tr h="4679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19-3424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70456C"/>
                    </a:solidFill>
                  </a:tcPr>
                </a:tc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11430000" y="4026332"/>
            <a:ext cx="1080135" cy="432434"/>
          </a:xfrm>
          <a:prstGeom prst="rect">
            <a:avLst/>
          </a:prstGeom>
          <a:solidFill>
            <a:srgbClr val="818994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Times New Roman"/>
              <a:cs typeface="Times New Roman"/>
            </a:endParaRPr>
          </a:p>
          <a:p>
            <a:pPr marL="261620">
              <a:lnSpc>
                <a:spcPct val="100000"/>
              </a:lnSpc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15-4307</a:t>
            </a:r>
            <a:r>
              <a:rPr dirty="0" sz="800" spc="20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11429987" y="4530915"/>
          <a:ext cx="1080135" cy="4464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35"/>
              </a:tblGrid>
              <a:tr h="466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17-1505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4445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E898C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14-0216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C5C096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17-6009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647467"/>
                    </a:solidFill>
                  </a:tcPr>
                </a:tc>
              </a:tr>
              <a:tr h="503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2413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19-0307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74F45"/>
                    </a:solidFill>
                  </a:tcPr>
                </a:tc>
              </a:tr>
              <a:tr h="5055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17-1109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A08F74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19-4305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02F30"/>
                    </a:solidFill>
                  </a:tcPr>
                </a:tc>
              </a:tr>
              <a:tr h="5040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18-1306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786662"/>
                    </a:solidFill>
                  </a:tcPr>
                </a:tc>
              </a:tr>
              <a:tr h="50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18-1630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B45F5D"/>
                    </a:solidFill>
                  </a:tcPr>
                </a:tc>
              </a:tr>
              <a:tr h="4679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15-4502</a:t>
                      </a:r>
                      <a:r>
                        <a:rPr dirty="0" sz="800" spc="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C0B7AE"/>
                    </a:solidFill>
                  </a:tcPr>
                </a:tc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14422006" y="10397670"/>
            <a:ext cx="1708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190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404637" y="186667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1877" y="9736222"/>
            <a:ext cx="62801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trykte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farver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kun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retningsgivende.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Her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bør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refereres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til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</a:t>
            </a:r>
            <a:r>
              <a:rPr dirty="0" baseline="31746" sz="525" spc="-7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Fashion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+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Home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publikationer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for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at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opnå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præcise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farver.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PANTONE</a:t>
            </a:r>
            <a:r>
              <a:rPr dirty="0" baseline="31746" sz="525" spc="-7">
                <a:latin typeface="Barlow"/>
                <a:cs typeface="Barlow"/>
              </a:rPr>
              <a:t>®</a:t>
            </a:r>
            <a:r>
              <a:rPr dirty="0" sz="600" spc="-5">
                <a:latin typeface="Barlow"/>
                <a:cs typeface="Barlow"/>
              </a:rPr>
              <a:t>-numre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angivet</a:t>
            </a:r>
            <a:r>
              <a:rPr dirty="0" sz="600" spc="10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i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</a:t>
            </a:r>
            <a:r>
              <a:rPr dirty="0" baseline="31746" sz="525" spc="-7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tekstilfarver</a:t>
            </a:r>
            <a:r>
              <a:rPr dirty="0" sz="600" spc="5">
                <a:latin typeface="Barlow"/>
                <a:cs typeface="Barlow"/>
              </a:rPr>
              <a:t> </a:t>
            </a:r>
            <a:r>
              <a:rPr dirty="0" sz="600" spc="-5">
                <a:latin typeface="Barlow"/>
                <a:cs typeface="Barlow"/>
              </a:rPr>
              <a:t>(TCX).</a:t>
            </a:r>
            <a:endParaRPr sz="600">
              <a:latin typeface="Barlow"/>
              <a:cs typeface="Barlow"/>
            </a:endParaRPr>
          </a:p>
          <a:p>
            <a:pPr marL="38100" marR="30480">
              <a:lnSpc>
                <a:spcPct val="100000"/>
              </a:lnSpc>
            </a:pP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</a:t>
            </a:r>
            <a:r>
              <a:rPr dirty="0" baseline="31746" sz="525" spc="-15">
                <a:latin typeface="Barlow"/>
                <a:cs typeface="Barlow"/>
              </a:rPr>
              <a:t>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Der tages </a:t>
            </a:r>
            <a:r>
              <a:rPr dirty="0" sz="600" spc="-5">
                <a:latin typeface="Barlow"/>
                <a:cs typeface="Barlow"/>
              </a:rPr>
              <a:t>forbehold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mindre fejl.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The printed colours are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only indications.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646363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precise colour 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reference. PANTONE</a:t>
            </a:r>
            <a:r>
              <a:rPr dirty="0" baseline="31746" sz="525" spc="-15" i="1">
                <a:solidFill>
                  <a:srgbClr val="646363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numbers are indicated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646363"/>
                </a:solidFill>
                <a:latin typeface="Barlow"/>
                <a:cs typeface="Barlow"/>
              </a:rPr>
              <a:t>®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Textile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646363"/>
                </a:solidFill>
                <a:latin typeface="Barlow"/>
                <a:cs typeface="Barlow"/>
              </a:rPr>
              <a:t>PANTONE</a:t>
            </a:r>
            <a:r>
              <a:rPr dirty="0" baseline="31746" sz="525" spc="-15" i="1">
                <a:solidFill>
                  <a:srgbClr val="646363"/>
                </a:solidFill>
                <a:latin typeface="Barlow"/>
                <a:cs typeface="Barlow"/>
              </a:rPr>
              <a:t>®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1984.1992. May be subject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646363"/>
                </a:solidFill>
                <a:latin typeface="Barlow"/>
                <a:cs typeface="Barlow"/>
              </a:rPr>
              <a:t>minor</a:t>
            </a:r>
            <a:r>
              <a:rPr dirty="0" sz="600" spc="7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646363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983960"/>
            <a:ext cx="20497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04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OUR </a:t>
            </a:r>
            <a:r>
              <a:rPr dirty="0" sz="1400" b="1">
                <a:latin typeface="Gotham"/>
                <a:cs typeface="Gotham"/>
              </a:rPr>
              <a:t>M </a:t>
            </a:r>
            <a:r>
              <a:rPr dirty="0" sz="1400" spc="195" b="1">
                <a:latin typeface="Gotham"/>
                <a:cs typeface="Gotham"/>
              </a:rPr>
              <a:t>ATRIX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069" y="1796665"/>
            <a:ext cx="11741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5" b="1">
                <a:solidFill>
                  <a:srgbClr val="C6C6C6"/>
                </a:solidFill>
                <a:latin typeface="Gotham"/>
                <a:cs typeface="Gotham"/>
              </a:rPr>
              <a:t>01</a:t>
            </a:r>
            <a:r>
              <a:rPr dirty="0" sz="1000" spc="385" b="1">
                <a:solidFill>
                  <a:srgbClr val="C6C6C6"/>
                </a:solidFill>
                <a:latin typeface="Gotham"/>
                <a:cs typeface="Gotham"/>
              </a:rPr>
              <a:t> </a:t>
            </a:r>
            <a:r>
              <a:rPr dirty="0" sz="1000" spc="130" b="1">
                <a:latin typeface="Gotham"/>
                <a:cs typeface="Gotham"/>
              </a:rPr>
              <a:t>THE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</a:pPr>
            <a:r>
              <a:rPr dirty="0" sz="1000" b="1">
                <a:latin typeface="Gotham"/>
                <a:cs typeface="Gotham"/>
              </a:rPr>
              <a:t>C</a:t>
            </a:r>
            <a:r>
              <a:rPr dirty="0" sz="1000" spc="-145" b="1">
                <a:latin typeface="Gotham"/>
                <a:cs typeface="Gotham"/>
              </a:rPr>
              <a:t> </a:t>
            </a:r>
            <a:r>
              <a:rPr dirty="0" sz="1000" spc="165" b="1">
                <a:latin typeface="Gotham"/>
                <a:cs typeface="Gotham"/>
              </a:rPr>
              <a:t>OLLECT</a:t>
            </a:r>
            <a:r>
              <a:rPr dirty="0" sz="1000" spc="-150" b="1">
                <a:latin typeface="Gotham"/>
                <a:cs typeface="Gotham"/>
              </a:rPr>
              <a:t> </a:t>
            </a:r>
            <a:r>
              <a:rPr dirty="0" sz="1000" spc="130" b="1">
                <a:latin typeface="Gotham"/>
                <a:cs typeface="Gotham"/>
              </a:rPr>
              <a:t>ORS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0004" y="2519997"/>
            <a:ext cx="2778760" cy="566420"/>
          </a:xfrm>
          <a:prstGeom prst="rect">
            <a:avLst/>
          </a:prstGeom>
          <a:solidFill>
            <a:srgbClr val="FBFBFB"/>
          </a:solidFill>
          <a:ln w="3175">
            <a:solidFill>
              <a:srgbClr val="DADAD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5">
                <a:latin typeface="Barlow"/>
                <a:cs typeface="Barlow"/>
              </a:rPr>
              <a:t>11-0601</a:t>
            </a:r>
            <a:r>
              <a:rPr dirty="0" sz="800" spc="25">
                <a:latin typeface="Barlow"/>
                <a:cs typeface="Barlow"/>
              </a:rPr>
              <a:t> </a:t>
            </a:r>
            <a:r>
              <a:rPr dirty="0" sz="800"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41769" y="3157867"/>
          <a:ext cx="2774950" cy="5669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4950"/>
              </a:tblGrid>
              <a:tr h="601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1887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800" spc="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16-5106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0A79F"/>
                    </a:solidFill>
                  </a:tcPr>
                </a:tc>
              </a:tr>
              <a:tr h="6378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0299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16-4404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A09D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1760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18-4612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5B7275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1823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19-4316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B5361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16330">
                        <a:lnSpc>
                          <a:spcPct val="100000"/>
                        </a:lnSpc>
                      </a:pPr>
                      <a:r>
                        <a:rPr dirty="0" sz="800" spc="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18-0510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6B7069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0744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16-3802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A49D99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0807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19-3803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65595C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93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16-1317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C19D85"/>
                    </a:solidFill>
                  </a:tcPr>
                </a:tc>
              </a:tr>
              <a:tr h="601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1760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19-1522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632A36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279993" y="2519946"/>
            <a:ext cx="2775585" cy="566420"/>
          </a:xfrm>
          <a:prstGeom prst="rect">
            <a:avLst/>
          </a:prstGeom>
          <a:solidFill>
            <a:srgbClr val="70A2A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16-4612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279993" y="3157817"/>
          <a:ext cx="2775585" cy="5669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5585"/>
              </a:tblGrid>
              <a:tr h="601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0553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18-4028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95D70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195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16-2107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B4889D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0617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14-0826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6C07E"/>
                    </a:solidFill>
                  </a:tcPr>
                </a:tc>
              </a:tr>
              <a:tr h="6378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0617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18-0324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787C4D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2966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17-1212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4837A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22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17-1328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B38A67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2776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16-1431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68876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2014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19-1656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C1934"/>
                    </a:solidFill>
                  </a:tcPr>
                </a:tc>
              </a:tr>
              <a:tr h="601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2839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19-1321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5D3334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4065270" y="2519946"/>
            <a:ext cx="2774950" cy="566420"/>
          </a:xfrm>
          <a:prstGeom prst="rect">
            <a:avLst/>
          </a:prstGeom>
          <a:solidFill>
            <a:srgbClr val="26808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5">
                <a:solidFill>
                  <a:srgbClr val="FFFFFF"/>
                </a:solidFill>
                <a:latin typeface="Barlow"/>
                <a:cs typeface="Barlow"/>
              </a:rPr>
              <a:t>17-5117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065270" y="3157817"/>
          <a:ext cx="2774950" cy="4393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4950"/>
              </a:tblGrid>
              <a:tr h="601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800" spc="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19-4013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282F39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15-0548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C4B720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16-0237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D49"/>
                    </a:solidFill>
                  </a:tcPr>
                </a:tc>
              </a:tr>
              <a:tr h="6378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18-0513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6A6054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18-1022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A704C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19-1540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63A32"/>
                    </a:solidFill>
                  </a:tcPr>
                </a:tc>
              </a:tr>
              <a:tr h="601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19-3424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70456C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11804497" y="2519946"/>
            <a:ext cx="2775585" cy="566420"/>
          </a:xfrm>
          <a:prstGeom prst="rect">
            <a:avLst/>
          </a:prstGeom>
          <a:solidFill>
            <a:srgbClr val="81899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spcBef>
                <a:spcPts val="790"/>
              </a:spcBef>
            </a:pPr>
            <a:r>
              <a:rPr dirty="0" sz="800" spc="10">
                <a:solidFill>
                  <a:srgbClr val="FFFFFF"/>
                </a:solidFill>
                <a:latin typeface="Barlow"/>
                <a:cs typeface="Barlow"/>
              </a:rPr>
              <a:t>15-4307</a:t>
            </a:r>
            <a:r>
              <a:rPr dirty="0" sz="800" spc="25">
                <a:solidFill>
                  <a:srgbClr val="FFFFFF"/>
                </a:solidFill>
                <a:latin typeface="Barlow"/>
                <a:cs typeface="Barlow"/>
              </a:rPr>
              <a:t> </a:t>
            </a:r>
            <a:r>
              <a:rPr dirty="0" sz="800">
                <a:solidFill>
                  <a:srgbClr val="FFFFFF"/>
                </a:solidFill>
                <a:latin typeface="Barlow"/>
                <a:cs typeface="Barlow"/>
              </a:rPr>
              <a:t>TCX</a:t>
            </a:r>
            <a:endParaRPr sz="800">
              <a:latin typeface="Barlow"/>
              <a:cs typeface="Barlow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1804497" y="3157817"/>
          <a:ext cx="2775585" cy="5669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5585"/>
              </a:tblGrid>
              <a:tr h="601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17-1505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E898C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14-0216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C5C096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17-6009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647467"/>
                    </a:solidFill>
                  </a:tcPr>
                </a:tc>
              </a:tr>
              <a:tr h="6378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24130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19-0307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74F45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17-1109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A08F74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19-4305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302F30"/>
                    </a:solidFill>
                  </a:tcPr>
                </a:tc>
              </a:tr>
              <a:tr h="637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18-1306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786662"/>
                    </a:solidFill>
                  </a:tcPr>
                </a:tc>
              </a:tr>
              <a:tr h="6378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18-1630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B45F5D"/>
                    </a:solidFill>
                  </a:tcPr>
                </a:tc>
              </a:tr>
              <a:tr h="6018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15-4502</a:t>
                      </a:r>
                      <a:r>
                        <a:rPr dirty="0" sz="800" spc="2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 </a:t>
                      </a:r>
                      <a:r>
                        <a:rPr dirty="0" sz="80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TCX</a:t>
                      </a:r>
                      <a:endParaRPr sz="80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C0B7AE"/>
                    </a:solidFill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4052575" y="1796665"/>
            <a:ext cx="11474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5" b="1">
                <a:solidFill>
                  <a:srgbClr val="C6C6C6"/>
                </a:solidFill>
                <a:latin typeface="Gotham"/>
                <a:cs typeface="Gotham"/>
              </a:rPr>
              <a:t>02</a:t>
            </a:r>
            <a:r>
              <a:rPr dirty="0" sz="1000" spc="385" b="1">
                <a:solidFill>
                  <a:srgbClr val="C6C6C6"/>
                </a:solidFill>
                <a:latin typeface="Gotham"/>
                <a:cs typeface="Gotham"/>
              </a:rPr>
              <a:t> </a:t>
            </a:r>
            <a:r>
              <a:rPr dirty="0" sz="1000" spc="130" b="1">
                <a:latin typeface="Gotham"/>
                <a:cs typeface="Gotham"/>
              </a:rPr>
              <a:t>THE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</a:pPr>
            <a:r>
              <a:rPr dirty="0" sz="1000" spc="160" b="1">
                <a:latin typeface="Gotham"/>
                <a:cs typeface="Gotham"/>
              </a:rPr>
              <a:t>VIRTU</a:t>
            </a:r>
            <a:r>
              <a:rPr dirty="0" sz="1000" spc="-155" b="1">
                <a:latin typeface="Gotham"/>
                <a:cs typeface="Gotham"/>
              </a:rPr>
              <a:t> </a:t>
            </a:r>
            <a:r>
              <a:rPr dirty="0" sz="1000" spc="150" b="1">
                <a:latin typeface="Gotham"/>
                <a:cs typeface="Gotham"/>
              </a:rPr>
              <a:t>ALIS</a:t>
            </a:r>
            <a:r>
              <a:rPr dirty="0" sz="1000" spc="-145" b="1">
                <a:latin typeface="Gotham"/>
                <a:cs typeface="Gotham"/>
              </a:rPr>
              <a:t> </a:t>
            </a:r>
            <a:r>
              <a:rPr dirty="0" sz="1000" b="1">
                <a:latin typeface="Gotham"/>
                <a:cs typeface="Gotham"/>
              </a:rPr>
              <a:t>T</a:t>
            </a:r>
            <a:r>
              <a:rPr dirty="0" sz="1000" spc="-140" b="1">
                <a:latin typeface="Gotham"/>
                <a:cs typeface="Gotham"/>
              </a:rPr>
              <a:t> </a:t>
            </a:r>
            <a:r>
              <a:rPr dirty="0" sz="1000" b="1">
                <a:latin typeface="Gotham"/>
                <a:cs typeface="Gotham"/>
              </a:rPr>
              <a:t>S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92724" y="1796665"/>
            <a:ext cx="12700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5" b="1">
                <a:solidFill>
                  <a:srgbClr val="C6C6C6"/>
                </a:solidFill>
                <a:latin typeface="Gotham"/>
                <a:cs typeface="Gotham"/>
              </a:rPr>
              <a:t>03</a:t>
            </a:r>
            <a:r>
              <a:rPr dirty="0" sz="1000" spc="385" b="1">
                <a:solidFill>
                  <a:srgbClr val="C6C6C6"/>
                </a:solidFill>
                <a:latin typeface="Gotham"/>
                <a:cs typeface="Gotham"/>
              </a:rPr>
              <a:t> </a:t>
            </a:r>
            <a:r>
              <a:rPr dirty="0" sz="1000" spc="130" b="1">
                <a:latin typeface="Gotham"/>
                <a:cs typeface="Gotham"/>
              </a:rPr>
              <a:t>THE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</a:pPr>
            <a:r>
              <a:rPr dirty="0" sz="1000" spc="130" b="1">
                <a:latin typeface="Gotham"/>
                <a:cs typeface="Gotham"/>
              </a:rPr>
              <a:t>NEW</a:t>
            </a:r>
            <a:r>
              <a:rPr dirty="0" sz="1000" spc="340" b="1">
                <a:latin typeface="Gotham"/>
                <a:cs typeface="Gotham"/>
              </a:rPr>
              <a:t> </a:t>
            </a:r>
            <a:r>
              <a:rPr dirty="0" sz="1000" spc="170" b="1">
                <a:latin typeface="Gotham"/>
                <a:cs typeface="Gotham"/>
              </a:rPr>
              <a:t>SCANDIS</a:t>
            </a:r>
            <a:r>
              <a:rPr dirty="0" sz="1000" spc="-100" b="1">
                <a:latin typeface="Gotham"/>
                <a:cs typeface="Gotham"/>
              </a:rPr>
              <a:t> 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17228" y="1796665"/>
            <a:ext cx="14325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0" b="1">
                <a:solidFill>
                  <a:srgbClr val="C6C6C6"/>
                </a:solidFill>
                <a:latin typeface="Gotham"/>
                <a:cs typeface="Gotham"/>
              </a:rPr>
              <a:t>04 </a:t>
            </a:r>
            <a:r>
              <a:rPr dirty="0" sz="1000" spc="130" b="1">
                <a:latin typeface="Gotham"/>
                <a:cs typeface="Gotham"/>
              </a:rPr>
              <a:t>THE </a:t>
            </a:r>
            <a:r>
              <a:rPr dirty="0" sz="1000" spc="160" b="1">
                <a:latin typeface="Gotham"/>
                <a:cs typeface="Gotham"/>
              </a:rPr>
              <a:t>PURIS </a:t>
            </a:r>
            <a:r>
              <a:rPr dirty="0" sz="1000" b="1">
                <a:latin typeface="Gotham"/>
                <a:cs typeface="Gotham"/>
              </a:rPr>
              <a:t>T</a:t>
            </a:r>
            <a:r>
              <a:rPr dirty="0" sz="1000" spc="90" b="1">
                <a:latin typeface="Gotham"/>
                <a:cs typeface="Gotham"/>
              </a:rPr>
              <a:t> </a:t>
            </a:r>
            <a:r>
              <a:rPr dirty="0" sz="1000" b="1">
                <a:latin typeface="Gotham"/>
                <a:cs typeface="Gotham"/>
              </a:rPr>
              <a:t>S</a:t>
            </a:r>
            <a:endParaRPr sz="1000">
              <a:latin typeface="Gotham"/>
              <a:cs typeface="Gotha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04642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297" y="10397703"/>
            <a:ext cx="1447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</a:t>
            </a:r>
            <a:r>
              <a:rPr dirty="0" sz="800" spc="-20">
                <a:latin typeface="Barlow"/>
                <a:cs typeface="Barlow"/>
              </a:rPr>
              <a:t>91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424958" y="10397703"/>
            <a:ext cx="168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192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591" y="681126"/>
            <a:ext cx="612775" cy="180340"/>
          </a:xfrm>
          <a:custGeom>
            <a:avLst/>
            <a:gdLst/>
            <a:ahLst/>
            <a:cxnLst/>
            <a:rect l="l" t="t" r="r" b="b"/>
            <a:pathLst>
              <a:path w="612775" h="180340">
                <a:moveTo>
                  <a:pt x="0" y="179997"/>
                </a:moveTo>
                <a:lnTo>
                  <a:pt x="612317" y="179997"/>
                </a:lnTo>
                <a:lnTo>
                  <a:pt x="61231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8887" y="1455680"/>
            <a:ext cx="25628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35" b="1">
                <a:solidFill>
                  <a:srgbClr val="C6C6C6"/>
                </a:solidFill>
                <a:latin typeface="Gotham"/>
                <a:cs typeface="Gotham"/>
              </a:rPr>
              <a:t>01 </a:t>
            </a:r>
            <a:r>
              <a:rPr dirty="0" sz="1400" spc="185" b="1">
                <a:latin typeface="Gotham"/>
                <a:cs typeface="Gotham"/>
              </a:rPr>
              <a:t>THE </a:t>
            </a: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229" b="1">
                <a:latin typeface="Gotham"/>
                <a:cs typeface="Gotham"/>
              </a:rPr>
              <a:t>OLLECT</a:t>
            </a:r>
            <a:r>
              <a:rPr dirty="0" sz="1400" spc="-175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ORS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5321" y="1455680"/>
            <a:ext cx="25596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30" b="1">
                <a:solidFill>
                  <a:srgbClr val="C6C6C6"/>
                </a:solidFill>
                <a:latin typeface="Gotham"/>
                <a:cs typeface="Gotham"/>
              </a:rPr>
              <a:t>02 </a:t>
            </a:r>
            <a:r>
              <a:rPr dirty="0" sz="1400" spc="185" b="1">
                <a:latin typeface="Gotham"/>
                <a:cs typeface="Gotham"/>
              </a:rPr>
              <a:t>THE </a:t>
            </a:r>
            <a:r>
              <a:rPr dirty="0" sz="1400" spc="220" b="1">
                <a:latin typeface="Gotham"/>
                <a:cs typeface="Gotham"/>
              </a:rPr>
              <a:t>VIRTU </a:t>
            </a:r>
            <a:r>
              <a:rPr dirty="0" sz="1400" spc="210" b="1">
                <a:latin typeface="Gotham"/>
                <a:cs typeface="Gotham"/>
              </a:rPr>
              <a:t>ALIS </a:t>
            </a:r>
            <a:r>
              <a:rPr dirty="0" sz="1400" b="1">
                <a:latin typeface="Gotham"/>
                <a:cs typeface="Gotham"/>
              </a:rPr>
              <a:t>T</a:t>
            </a:r>
            <a:r>
              <a:rPr dirty="0" sz="1400" spc="-20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1261" y="8908878"/>
            <a:ext cx="166433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16-1317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5">
                <a:latin typeface="Barlow"/>
                <a:cs typeface="Barlow"/>
              </a:rPr>
              <a:t>Brush  </a:t>
            </a: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7521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6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15-34-40-5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2602" y="7445578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C19D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265416" y="5316141"/>
            <a:ext cx="163576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15-0548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Citronelle  Pantone® 7765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7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17-7-93-13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76767" y="3852837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C4B7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592641" y="3519771"/>
            <a:ext cx="166116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16-5106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Blue Surf  Pantone® 5507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5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38-18-22-1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03982" y="2056473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90A7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273158" y="7112509"/>
            <a:ext cx="169100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18-0513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Bungee </a:t>
            </a:r>
            <a:r>
              <a:rPr dirty="0" sz="800" spc="5">
                <a:latin typeface="Barlow"/>
                <a:cs typeface="Barlow"/>
              </a:rPr>
              <a:t>Cord  </a:t>
            </a:r>
            <a:r>
              <a:rPr dirty="0" sz="800" spc="10">
                <a:latin typeface="Barlow"/>
                <a:cs typeface="Barlow"/>
              </a:rPr>
              <a:t>Pantone® 405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8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49-47-51-32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4502" y="5649201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6A60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591288" y="8908878"/>
            <a:ext cx="170624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19-1522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Zinfandel  Pantone® 504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4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29-88-45-65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02636" y="7445578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632A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265416" y="8908878"/>
            <a:ext cx="177292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19-3424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Sunset </a:t>
            </a:r>
            <a:r>
              <a:rPr dirty="0" sz="800" spc="15">
                <a:latin typeface="Barlow"/>
                <a:cs typeface="Barlow"/>
              </a:rPr>
              <a:t>Purple  </a:t>
            </a: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5125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7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48-82-16-34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76767" y="7445578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7045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31827" y="3519771"/>
            <a:ext cx="166814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11-0601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Bright </a:t>
            </a:r>
            <a:r>
              <a:rPr dirty="0" sz="800" spc="5">
                <a:latin typeface="Barlow"/>
                <a:cs typeface="Barlow"/>
              </a:rPr>
              <a:t>White  </a:t>
            </a: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White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9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0-0-0-0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3179" y="2056473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3179" y="2056473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ln w="3175">
            <a:solidFill>
              <a:srgbClr val="DADAD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656313" y="3519771"/>
            <a:ext cx="165100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16-4404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Abyss  </a:t>
            </a:r>
            <a:r>
              <a:rPr dirty="0" sz="800" spc="10">
                <a:latin typeface="Barlow"/>
                <a:cs typeface="Barlow"/>
              </a:rPr>
              <a:t>Pantone® 443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4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43-25-26-5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69015" y="2056473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92A0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271804" y="3519771"/>
            <a:ext cx="184912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17-5117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Green-Blue </a:t>
            </a:r>
            <a:r>
              <a:rPr dirty="0" sz="800" spc="5">
                <a:latin typeface="Barlow"/>
                <a:cs typeface="Barlow"/>
              </a:rPr>
              <a:t>Slate  </a:t>
            </a:r>
            <a:r>
              <a:rPr dirty="0" sz="800" spc="10">
                <a:latin typeface="Barlow"/>
                <a:cs typeface="Barlow"/>
              </a:rPr>
              <a:t>Pantone® 7475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0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70-25-36-21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284502" y="2056473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2680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30473" y="5316141"/>
            <a:ext cx="17551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Barlow"/>
                <a:cs typeface="Barlow"/>
              </a:rPr>
              <a:t>Pantone® 18-4612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North</a:t>
            </a:r>
            <a:r>
              <a:rPr dirty="0" sz="800" spc="10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Atlantic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473" y="5430441"/>
            <a:ext cx="168528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431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6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63-45-34-25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3179" y="3852837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5B72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2399230" y="7112509"/>
            <a:ext cx="168465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19-1540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5">
                <a:latin typeface="Barlow"/>
                <a:cs typeface="Barlow"/>
              </a:rPr>
              <a:t>Burnt </a:t>
            </a:r>
            <a:r>
              <a:rPr dirty="0" sz="800" spc="15">
                <a:latin typeface="Barlow"/>
                <a:cs typeface="Barlow"/>
              </a:rPr>
              <a:t>Henna  </a:t>
            </a:r>
            <a:r>
              <a:rPr dirty="0" sz="800" spc="10">
                <a:latin typeface="Barlow"/>
                <a:cs typeface="Barlow"/>
              </a:rPr>
              <a:t>Pantone® 7594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5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8-79-77-49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411938" y="5649201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309" y="1440002"/>
                </a:lnTo>
                <a:lnTo>
                  <a:pt x="1991309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863A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2591288" y="5316141"/>
            <a:ext cx="173037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19-4316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Stargazer  Pantone® 7545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0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74-50-31-36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03982" y="3852837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3B53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590653" y="7112509"/>
            <a:ext cx="1821180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30"/>
              </a:lnSpc>
              <a:spcBef>
                <a:spcPts val="100"/>
              </a:spcBef>
            </a:pPr>
            <a:r>
              <a:rPr dirty="0" sz="800" spc="10">
                <a:latin typeface="Barlow"/>
                <a:cs typeface="Barlow"/>
              </a:rPr>
              <a:t>Pantone® 16-3802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</a:t>
            </a:r>
            <a:r>
              <a:rPr dirty="0" sz="800" spc="9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Ash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>
                <a:latin typeface="Barlow"/>
                <a:cs typeface="Barlow"/>
              </a:rPr>
              <a:t>Warm </a:t>
            </a:r>
            <a:r>
              <a:rPr dirty="0" sz="800" spc="5">
                <a:latin typeface="Barlow"/>
                <a:cs typeface="Barlow"/>
              </a:rPr>
              <a:t>Gray </a:t>
            </a:r>
            <a:r>
              <a:rPr dirty="0" sz="800">
                <a:latin typeface="Barlow"/>
                <a:cs typeface="Barlow"/>
              </a:rPr>
              <a:t>6 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31-29-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03995" y="5649201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A49D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0327140" y="5316141"/>
            <a:ext cx="160718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16-0237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Foliage  Pantone® 576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7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48-6-79-17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340479" y="3852837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779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527617" y="7112509"/>
            <a:ext cx="16395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18-0510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5">
                <a:latin typeface="Barlow"/>
                <a:cs typeface="Barlow"/>
              </a:rPr>
              <a:t>Castor</a:t>
            </a:r>
            <a:r>
              <a:rPr dirty="0" sz="800" spc="120">
                <a:latin typeface="Barlow"/>
                <a:cs typeface="Barlow"/>
              </a:rPr>
              <a:t> </a:t>
            </a:r>
            <a:r>
              <a:rPr dirty="0" sz="800" spc="5">
                <a:latin typeface="Barlow"/>
                <a:cs typeface="Barlow"/>
              </a:rPr>
              <a:t>Gray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7617" y="7226809"/>
            <a:ext cx="16516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-15">
                <a:latin typeface="Barlow"/>
                <a:cs typeface="Barlow"/>
              </a:rPr>
              <a:t>417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14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53-42-52-31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40956" y="5649201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6B70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0334883" y="7112509"/>
            <a:ext cx="173672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18-1022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5">
                <a:latin typeface="Barlow"/>
                <a:cs typeface="Barlow"/>
              </a:rPr>
              <a:t>Ermine  </a:t>
            </a:r>
            <a:r>
              <a:rPr dirty="0" sz="800" spc="10">
                <a:latin typeface="Barlow"/>
                <a:cs typeface="Barlow"/>
              </a:rPr>
              <a:t>Pantone® 7504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90">
                <a:latin typeface="Barlow"/>
                <a:cs typeface="Barlow"/>
              </a:rPr>
              <a:t> </a:t>
            </a:r>
            <a:r>
              <a:rPr dirty="0" sz="800" spc="5">
                <a:latin typeface="Barlow"/>
                <a:cs typeface="Barlow"/>
              </a:rPr>
              <a:t>26-41-54-22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348214" y="5649201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8A70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655996" y="7112509"/>
            <a:ext cx="166243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19-3803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Plum Kitten  Pantone® </a:t>
            </a:r>
            <a:r>
              <a:rPr dirty="0" sz="800" spc="-15">
                <a:latin typeface="Barlow"/>
                <a:cs typeface="Barlow"/>
              </a:rPr>
              <a:t>411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14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51-55-52-39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669332" y="5649201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6559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0336787" y="3519771"/>
            <a:ext cx="1672589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5">
                <a:latin typeface="Barlow"/>
                <a:cs typeface="Barlow"/>
              </a:rPr>
              <a:t>19-4013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Dark Navy  Pantone® 426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7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81-67-55-83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350118" y="2056473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282F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276767" y="682396"/>
            <a:ext cx="765175" cy="180340"/>
          </a:xfrm>
          <a:custGeom>
            <a:avLst/>
            <a:gdLst/>
            <a:ahLst/>
            <a:cxnLst/>
            <a:rect l="l" t="t" r="r" b="b"/>
            <a:pathLst>
              <a:path w="765175" h="180340">
                <a:moveTo>
                  <a:pt x="0" y="179997"/>
                </a:moveTo>
                <a:lnTo>
                  <a:pt x="764997" y="179997"/>
                </a:lnTo>
                <a:lnTo>
                  <a:pt x="764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26808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041765" y="682396"/>
            <a:ext cx="765175" cy="180340"/>
          </a:xfrm>
          <a:custGeom>
            <a:avLst/>
            <a:gdLst/>
            <a:ahLst/>
            <a:cxnLst/>
            <a:rect l="l" t="t" r="r" b="b"/>
            <a:pathLst>
              <a:path w="765175" h="180340">
                <a:moveTo>
                  <a:pt x="0" y="179997"/>
                </a:moveTo>
                <a:lnTo>
                  <a:pt x="764997" y="179997"/>
                </a:lnTo>
                <a:lnTo>
                  <a:pt x="764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282F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806761" y="682396"/>
            <a:ext cx="765175" cy="180340"/>
          </a:xfrm>
          <a:custGeom>
            <a:avLst/>
            <a:gdLst/>
            <a:ahLst/>
            <a:cxnLst/>
            <a:rect l="l" t="t" r="r" b="b"/>
            <a:pathLst>
              <a:path w="765175" h="180340">
                <a:moveTo>
                  <a:pt x="0" y="179997"/>
                </a:moveTo>
                <a:lnTo>
                  <a:pt x="764997" y="179997"/>
                </a:lnTo>
                <a:lnTo>
                  <a:pt x="764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C4B7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571759" y="682396"/>
            <a:ext cx="765175" cy="180340"/>
          </a:xfrm>
          <a:custGeom>
            <a:avLst/>
            <a:gdLst/>
            <a:ahLst/>
            <a:cxnLst/>
            <a:rect l="l" t="t" r="r" b="b"/>
            <a:pathLst>
              <a:path w="765175" h="180340">
                <a:moveTo>
                  <a:pt x="0" y="179997"/>
                </a:moveTo>
                <a:lnTo>
                  <a:pt x="764997" y="179997"/>
                </a:lnTo>
                <a:lnTo>
                  <a:pt x="764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779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1336756" y="682396"/>
            <a:ext cx="765175" cy="180340"/>
          </a:xfrm>
          <a:custGeom>
            <a:avLst/>
            <a:gdLst/>
            <a:ahLst/>
            <a:cxnLst/>
            <a:rect l="l" t="t" r="r" b="b"/>
            <a:pathLst>
              <a:path w="765175" h="180340">
                <a:moveTo>
                  <a:pt x="0" y="179997"/>
                </a:moveTo>
                <a:lnTo>
                  <a:pt x="764997" y="179997"/>
                </a:lnTo>
                <a:lnTo>
                  <a:pt x="764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6A60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2101766" y="682396"/>
            <a:ext cx="765175" cy="180340"/>
          </a:xfrm>
          <a:custGeom>
            <a:avLst/>
            <a:gdLst/>
            <a:ahLst/>
            <a:cxnLst/>
            <a:rect l="l" t="t" r="r" b="b"/>
            <a:pathLst>
              <a:path w="765175" h="180340">
                <a:moveTo>
                  <a:pt x="0" y="179997"/>
                </a:moveTo>
                <a:lnTo>
                  <a:pt x="764997" y="179997"/>
                </a:lnTo>
                <a:lnTo>
                  <a:pt x="764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8A70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2866763" y="682396"/>
            <a:ext cx="765175" cy="180340"/>
          </a:xfrm>
          <a:custGeom>
            <a:avLst/>
            <a:gdLst/>
            <a:ahLst/>
            <a:cxnLst/>
            <a:rect l="l" t="t" r="r" b="b"/>
            <a:pathLst>
              <a:path w="765175" h="180340">
                <a:moveTo>
                  <a:pt x="0" y="179997"/>
                </a:moveTo>
                <a:lnTo>
                  <a:pt x="764997" y="179997"/>
                </a:lnTo>
                <a:lnTo>
                  <a:pt x="764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863A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3631760" y="682396"/>
            <a:ext cx="765175" cy="180340"/>
          </a:xfrm>
          <a:custGeom>
            <a:avLst/>
            <a:gdLst/>
            <a:ahLst/>
            <a:cxnLst/>
            <a:rect l="l" t="t" r="r" b="b"/>
            <a:pathLst>
              <a:path w="765175" h="180340">
                <a:moveTo>
                  <a:pt x="0" y="179997"/>
                </a:moveTo>
                <a:lnTo>
                  <a:pt x="764997" y="179997"/>
                </a:lnTo>
                <a:lnTo>
                  <a:pt x="764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70456C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52" name="object 52"/>
          <p:cNvGraphicFramePr>
            <a:graphicFrameLocks noGrp="1"/>
          </p:cNvGraphicFramePr>
          <p:nvPr/>
        </p:nvGraphicFramePr>
        <p:xfrm>
          <a:off x="540004" y="679539"/>
          <a:ext cx="5508625" cy="183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2140"/>
                <a:gridCol w="1224280"/>
                <a:gridCol w="611505"/>
                <a:gridCol w="611505"/>
                <a:gridCol w="611504"/>
                <a:gridCol w="611504"/>
                <a:gridCol w="611504"/>
                <a:gridCol w="611504"/>
              </a:tblGrid>
              <a:tr h="1799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DADADA"/>
                      </a:solidFill>
                      <a:prstDash val="solid"/>
                    </a:lnL>
                    <a:lnR w="3175">
                      <a:solidFill>
                        <a:srgbClr val="DADADA"/>
                      </a:solidFill>
                      <a:prstDash val="solid"/>
                    </a:lnR>
                    <a:lnT w="3175">
                      <a:solidFill>
                        <a:srgbClr val="DADADA"/>
                      </a:solidFill>
                      <a:prstDash val="solid"/>
                    </a:lnT>
                    <a:lnB w="3175">
                      <a:solidFill>
                        <a:srgbClr val="DADADA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DADADA"/>
                      </a:solidFill>
                      <a:prstDash val="solid"/>
                    </a:lnL>
                    <a:solidFill>
                      <a:srgbClr val="92A0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5B72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3B53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6B706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A49D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65595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C19D85"/>
                    </a:solidFill>
                  </a:tcPr>
                </a:tc>
              </a:tr>
            </a:tbl>
          </a:graphicData>
        </a:graphic>
      </p:graphicFrame>
      <p:sp>
        <p:nvSpPr>
          <p:cNvPr id="53" name="object 53"/>
          <p:cNvSpPr/>
          <p:nvPr/>
        </p:nvSpPr>
        <p:spPr>
          <a:xfrm>
            <a:off x="6048628" y="681126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1682" y="179997"/>
                </a:lnTo>
                <a:lnTo>
                  <a:pt x="611682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632A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527617" y="9557813"/>
            <a:ext cx="604266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 trykte </a:t>
            </a:r>
            <a:r>
              <a:rPr dirty="0" sz="600" spc="-5">
                <a:latin typeface="Barlow"/>
                <a:cs typeface="Barlow"/>
              </a:rPr>
              <a:t>farver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 præcise </a:t>
            </a: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tekstilfarver  (TCX). </a:t>
            </a: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</a:t>
            </a:r>
            <a:r>
              <a:rPr dirty="0" sz="600" spc="-5">
                <a:latin typeface="Barlow"/>
                <a:cs typeface="Barlow"/>
              </a:rPr>
              <a:t>Farverne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10">
                <a:latin typeface="Barlow"/>
                <a:cs typeface="Barlow"/>
              </a:rPr>
              <a:t>oversat </a:t>
            </a:r>
            <a:r>
              <a:rPr dirty="0" sz="600" spc="-5">
                <a:latin typeface="Barlow"/>
                <a:cs typeface="Barlow"/>
              </a:rPr>
              <a:t>fra </a:t>
            </a:r>
            <a:r>
              <a:rPr dirty="0" sz="600" spc="-10">
                <a:latin typeface="Barlow"/>
                <a:cs typeface="Barlow"/>
              </a:rPr>
              <a:t>PANTONE® TCX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>
                <a:latin typeface="Barlow"/>
                <a:cs typeface="Barlow"/>
              </a:rPr>
              <a:t>C via </a:t>
            </a:r>
            <a:r>
              <a:rPr dirty="0" sz="600" spc="-5">
                <a:latin typeface="Barlow"/>
                <a:cs typeface="Barlow"/>
              </a:rPr>
              <a:t>ColorMunki </a:t>
            </a:r>
            <a:r>
              <a:rPr dirty="0" sz="600">
                <a:latin typeface="Barlow"/>
                <a:cs typeface="Barlow"/>
              </a:rPr>
              <a:t>Design og </a:t>
            </a:r>
            <a:r>
              <a:rPr dirty="0" sz="600" spc="-5">
                <a:latin typeface="Barlow"/>
                <a:cs typeface="Barlow"/>
              </a:rPr>
              <a:t>fra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>
                <a:latin typeface="Barlow"/>
                <a:cs typeface="Barlow"/>
              </a:rPr>
              <a:t>C 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>
                <a:latin typeface="Barlow"/>
                <a:cs typeface="Barlow"/>
              </a:rPr>
              <a:t>CMYK via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Color </a:t>
            </a:r>
            <a:r>
              <a:rPr dirty="0" sz="600">
                <a:latin typeface="Barlow"/>
                <a:cs typeface="Barlow"/>
              </a:rPr>
              <a:t>Manager  </a:t>
            </a:r>
            <a:r>
              <a:rPr dirty="0" sz="600" spc="-5">
                <a:latin typeface="Barlow"/>
                <a:cs typeface="Barlow"/>
              </a:rPr>
              <a:t>’Color </a:t>
            </a:r>
            <a:r>
              <a:rPr dirty="0" sz="600">
                <a:latin typeface="Barlow"/>
                <a:cs typeface="Barlow"/>
              </a:rPr>
              <a:t>Bridge </a:t>
            </a:r>
            <a:r>
              <a:rPr dirty="0" sz="600" spc="-5">
                <a:latin typeface="Barlow"/>
                <a:cs typeface="Barlow"/>
              </a:rPr>
              <a:t>Coated’. </a:t>
            </a:r>
            <a:r>
              <a:rPr dirty="0" sz="600">
                <a:latin typeface="Barlow"/>
                <a:cs typeface="Barlow"/>
              </a:rPr>
              <a:t>Der tages </a:t>
            </a:r>
            <a:r>
              <a:rPr dirty="0" sz="600" spc="-5">
                <a:latin typeface="Barlow"/>
                <a:cs typeface="Barlow"/>
              </a:rPr>
              <a:t>forbehold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mindre </a:t>
            </a:r>
            <a:r>
              <a:rPr dirty="0" sz="600" spc="-10">
                <a:latin typeface="Barlow"/>
                <a:cs typeface="Barlow"/>
              </a:rPr>
              <a:t>fejl.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printed colours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 indications.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 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 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has been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translated from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TCX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C via 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ColorMunki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Design and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from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C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CMYK via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Manager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’Color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Bridge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Coated’.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May be subject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minor</a:t>
            </a:r>
            <a:r>
              <a:rPr dirty="0" sz="600" spc="8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216246" y="9832133"/>
            <a:ext cx="4197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Bestil </a:t>
            </a:r>
            <a:r>
              <a:rPr dirty="0" sz="600">
                <a:latin typeface="Barlow"/>
                <a:cs typeface="Barlow"/>
              </a:rPr>
              <a:t>originale </a:t>
            </a:r>
            <a:r>
              <a:rPr dirty="0" sz="600" spc="-5">
                <a:latin typeface="Barlow"/>
                <a:cs typeface="Barlow"/>
              </a:rPr>
              <a:t>Pantone-farv</a:t>
            </a:r>
            <a:r>
              <a:rPr dirty="0" sz="600" spc="-5">
                <a:latin typeface="Barlow"/>
                <a:cs typeface="Barlow"/>
                <a:hlinkClick r:id="rId2"/>
              </a:rPr>
              <a:t>er </a:t>
            </a:r>
            <a:r>
              <a:rPr dirty="0" sz="600">
                <a:latin typeface="Barlow"/>
                <a:cs typeface="Barlow"/>
                <a:hlinkClick r:id="rId2"/>
              </a:rPr>
              <a:t>på </a:t>
            </a:r>
            <a:r>
              <a:rPr dirty="0" sz="600" spc="-5">
                <a:latin typeface="Barlow"/>
                <a:cs typeface="Barlow"/>
                <a:hlinkClick r:id="rId2"/>
              </a:rPr>
              <a:t>www.trendstore.dk/pantone,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via mail </a:t>
            </a:r>
            <a:r>
              <a:rPr dirty="0" sz="600" spc="-5"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eller på </a:t>
            </a:r>
            <a:r>
              <a:rPr dirty="0" sz="600" spc="-10">
                <a:latin typeface="Barlow"/>
                <a:cs typeface="Barlow"/>
              </a:rPr>
              <a:t>telefon </a:t>
            </a:r>
            <a:r>
              <a:rPr dirty="0" sz="600">
                <a:latin typeface="Barlow"/>
                <a:cs typeface="Barlow"/>
              </a:rPr>
              <a:t>(+45) 9711</a:t>
            </a:r>
            <a:r>
              <a:rPr dirty="0" sz="600" spc="7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Order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original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Pantone colour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s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on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www.trendstore.eu/pantone,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via e-mail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by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phone (+45) 9711</a:t>
            </a:r>
            <a:r>
              <a:rPr dirty="0" sz="600" spc="4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488968" y="9899102"/>
            <a:ext cx="90170" cy="110489"/>
          </a:xfrm>
          <a:custGeom>
            <a:avLst/>
            <a:gdLst/>
            <a:ahLst/>
            <a:cxnLst/>
            <a:rect l="l" t="t" r="r" b="b"/>
            <a:pathLst>
              <a:path w="90170" h="110490">
                <a:moveTo>
                  <a:pt x="49786" y="42062"/>
                </a:moveTo>
                <a:lnTo>
                  <a:pt x="24968" y="42062"/>
                </a:lnTo>
                <a:lnTo>
                  <a:pt x="25603" y="42329"/>
                </a:lnTo>
                <a:lnTo>
                  <a:pt x="25780" y="42608"/>
                </a:lnTo>
                <a:lnTo>
                  <a:pt x="41043" y="69634"/>
                </a:lnTo>
                <a:lnTo>
                  <a:pt x="63550" y="109613"/>
                </a:lnTo>
                <a:lnTo>
                  <a:pt x="64592" y="110235"/>
                </a:lnTo>
                <a:lnTo>
                  <a:pt x="73012" y="110058"/>
                </a:lnTo>
                <a:lnTo>
                  <a:pt x="90119" y="110058"/>
                </a:lnTo>
                <a:lnTo>
                  <a:pt x="90119" y="69634"/>
                </a:lnTo>
                <a:lnTo>
                  <a:pt x="65189" y="69634"/>
                </a:lnTo>
                <a:lnTo>
                  <a:pt x="64769" y="68973"/>
                </a:lnTo>
                <a:lnTo>
                  <a:pt x="49786" y="42062"/>
                </a:lnTo>
                <a:close/>
              </a:path>
              <a:path w="90170" h="110490">
                <a:moveTo>
                  <a:pt x="90119" y="110058"/>
                </a:moveTo>
                <a:lnTo>
                  <a:pt x="73012" y="110058"/>
                </a:lnTo>
                <a:lnTo>
                  <a:pt x="79527" y="110147"/>
                </a:lnTo>
                <a:lnTo>
                  <a:pt x="90119" y="110147"/>
                </a:lnTo>
                <a:close/>
              </a:path>
              <a:path w="90170" h="110490">
                <a:moveTo>
                  <a:pt x="13373" y="88"/>
                </a:moveTo>
                <a:lnTo>
                  <a:pt x="0" y="88"/>
                </a:lnTo>
                <a:lnTo>
                  <a:pt x="0" y="109981"/>
                </a:lnTo>
                <a:lnTo>
                  <a:pt x="25996" y="109981"/>
                </a:lnTo>
                <a:lnTo>
                  <a:pt x="24968" y="42062"/>
                </a:lnTo>
                <a:lnTo>
                  <a:pt x="49786" y="42062"/>
                </a:lnTo>
                <a:lnTo>
                  <a:pt x="36883" y="18888"/>
                </a:lnTo>
                <a:lnTo>
                  <a:pt x="26708" y="507"/>
                </a:lnTo>
                <a:lnTo>
                  <a:pt x="25970" y="165"/>
                </a:lnTo>
                <a:lnTo>
                  <a:pt x="18567" y="165"/>
                </a:lnTo>
                <a:lnTo>
                  <a:pt x="13373" y="88"/>
                </a:lnTo>
                <a:close/>
              </a:path>
              <a:path w="90170" h="110490">
                <a:moveTo>
                  <a:pt x="90119" y="241"/>
                </a:moveTo>
                <a:lnTo>
                  <a:pt x="64604" y="241"/>
                </a:lnTo>
                <a:lnTo>
                  <a:pt x="65658" y="69532"/>
                </a:lnTo>
                <a:lnTo>
                  <a:pt x="65189" y="69634"/>
                </a:lnTo>
                <a:lnTo>
                  <a:pt x="90119" y="69634"/>
                </a:lnTo>
                <a:lnTo>
                  <a:pt x="90119" y="241"/>
                </a:lnTo>
                <a:close/>
              </a:path>
              <a:path w="90170" h="110490">
                <a:moveTo>
                  <a:pt x="25615" y="0"/>
                </a:moveTo>
                <a:lnTo>
                  <a:pt x="18567" y="165"/>
                </a:lnTo>
                <a:lnTo>
                  <a:pt x="25970" y="165"/>
                </a:lnTo>
                <a:lnTo>
                  <a:pt x="256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8792890" y="9899084"/>
            <a:ext cx="90805" cy="110489"/>
          </a:xfrm>
          <a:custGeom>
            <a:avLst/>
            <a:gdLst/>
            <a:ahLst/>
            <a:cxnLst/>
            <a:rect l="l" t="t" r="r" b="b"/>
            <a:pathLst>
              <a:path w="90804" h="110490">
                <a:moveTo>
                  <a:pt x="49761" y="42151"/>
                </a:moveTo>
                <a:lnTo>
                  <a:pt x="24904" y="42151"/>
                </a:lnTo>
                <a:lnTo>
                  <a:pt x="25907" y="42900"/>
                </a:lnTo>
                <a:lnTo>
                  <a:pt x="26390" y="43700"/>
                </a:lnTo>
                <a:lnTo>
                  <a:pt x="63563" y="109664"/>
                </a:lnTo>
                <a:lnTo>
                  <a:pt x="64604" y="110274"/>
                </a:lnTo>
                <a:lnTo>
                  <a:pt x="71361" y="110058"/>
                </a:lnTo>
                <a:lnTo>
                  <a:pt x="90233" y="110058"/>
                </a:lnTo>
                <a:lnTo>
                  <a:pt x="90233" y="70383"/>
                </a:lnTo>
                <a:lnTo>
                  <a:pt x="65671" y="70383"/>
                </a:lnTo>
                <a:lnTo>
                  <a:pt x="65049" y="69443"/>
                </a:lnTo>
                <a:lnTo>
                  <a:pt x="64858" y="69202"/>
                </a:lnTo>
                <a:lnTo>
                  <a:pt x="49761" y="42151"/>
                </a:lnTo>
                <a:close/>
              </a:path>
              <a:path w="90804" h="110490">
                <a:moveTo>
                  <a:pt x="90233" y="110058"/>
                </a:moveTo>
                <a:lnTo>
                  <a:pt x="71361" y="110058"/>
                </a:lnTo>
                <a:lnTo>
                  <a:pt x="76225" y="110159"/>
                </a:lnTo>
                <a:lnTo>
                  <a:pt x="90233" y="110159"/>
                </a:lnTo>
                <a:close/>
              </a:path>
              <a:path w="90804" h="110490">
                <a:moveTo>
                  <a:pt x="9575" y="101"/>
                </a:moveTo>
                <a:lnTo>
                  <a:pt x="0" y="101"/>
                </a:lnTo>
                <a:lnTo>
                  <a:pt x="0" y="110032"/>
                </a:lnTo>
                <a:lnTo>
                  <a:pt x="25971" y="110032"/>
                </a:lnTo>
                <a:lnTo>
                  <a:pt x="24904" y="42151"/>
                </a:lnTo>
                <a:lnTo>
                  <a:pt x="49761" y="42151"/>
                </a:lnTo>
                <a:lnTo>
                  <a:pt x="26644" y="634"/>
                </a:lnTo>
                <a:lnTo>
                  <a:pt x="25815" y="203"/>
                </a:lnTo>
                <a:lnTo>
                  <a:pt x="16433" y="203"/>
                </a:lnTo>
                <a:lnTo>
                  <a:pt x="9575" y="101"/>
                </a:lnTo>
                <a:close/>
              </a:path>
              <a:path w="90804" h="110490">
                <a:moveTo>
                  <a:pt x="90233" y="292"/>
                </a:moveTo>
                <a:lnTo>
                  <a:pt x="64566" y="292"/>
                </a:lnTo>
                <a:lnTo>
                  <a:pt x="65671" y="70383"/>
                </a:lnTo>
                <a:lnTo>
                  <a:pt x="90233" y="70383"/>
                </a:lnTo>
                <a:lnTo>
                  <a:pt x="90233" y="292"/>
                </a:lnTo>
                <a:close/>
              </a:path>
              <a:path w="90804" h="110490">
                <a:moveTo>
                  <a:pt x="25425" y="0"/>
                </a:moveTo>
                <a:lnTo>
                  <a:pt x="16433" y="203"/>
                </a:lnTo>
                <a:lnTo>
                  <a:pt x="25815" y="203"/>
                </a:lnTo>
                <a:lnTo>
                  <a:pt x="25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672299" y="9895546"/>
            <a:ext cx="107950" cy="117475"/>
          </a:xfrm>
          <a:custGeom>
            <a:avLst/>
            <a:gdLst/>
            <a:ahLst/>
            <a:cxnLst/>
            <a:rect l="l" t="t" r="r" b="b"/>
            <a:pathLst>
              <a:path w="107950" h="117475">
                <a:moveTo>
                  <a:pt x="56326" y="0"/>
                </a:moveTo>
                <a:lnTo>
                  <a:pt x="13488" y="17961"/>
                </a:lnTo>
                <a:lnTo>
                  <a:pt x="0" y="57312"/>
                </a:lnTo>
                <a:lnTo>
                  <a:pt x="449" y="66609"/>
                </a:lnTo>
                <a:lnTo>
                  <a:pt x="5902" y="87240"/>
                </a:lnTo>
                <a:lnTo>
                  <a:pt x="16623" y="103121"/>
                </a:lnTo>
                <a:lnTo>
                  <a:pt x="31153" y="113325"/>
                </a:lnTo>
                <a:lnTo>
                  <a:pt x="48036" y="116926"/>
                </a:lnTo>
                <a:lnTo>
                  <a:pt x="61353" y="116184"/>
                </a:lnTo>
                <a:lnTo>
                  <a:pt x="72569" y="113721"/>
                </a:lnTo>
                <a:lnTo>
                  <a:pt x="82047" y="109270"/>
                </a:lnTo>
                <a:lnTo>
                  <a:pt x="90149" y="102563"/>
                </a:lnTo>
                <a:lnTo>
                  <a:pt x="96969" y="93398"/>
                </a:lnTo>
                <a:lnTo>
                  <a:pt x="49579" y="93398"/>
                </a:lnTo>
                <a:lnTo>
                  <a:pt x="38028" y="88224"/>
                </a:lnTo>
                <a:lnTo>
                  <a:pt x="26388" y="57312"/>
                </a:lnTo>
                <a:lnTo>
                  <a:pt x="27025" y="49578"/>
                </a:lnTo>
                <a:lnTo>
                  <a:pt x="52392" y="23353"/>
                </a:lnTo>
                <a:lnTo>
                  <a:pt x="97229" y="23353"/>
                </a:lnTo>
                <a:lnTo>
                  <a:pt x="94704" y="19162"/>
                </a:lnTo>
                <a:lnTo>
                  <a:pt x="86327" y="10771"/>
                </a:lnTo>
                <a:lnTo>
                  <a:pt x="75582" y="4480"/>
                </a:lnTo>
                <a:lnTo>
                  <a:pt x="69286" y="2195"/>
                </a:lnTo>
                <a:lnTo>
                  <a:pt x="62863" y="710"/>
                </a:lnTo>
                <a:lnTo>
                  <a:pt x="56326" y="0"/>
                </a:lnTo>
                <a:close/>
              </a:path>
              <a:path w="107950" h="117475">
                <a:moveTo>
                  <a:pt x="97229" y="23353"/>
                </a:moveTo>
                <a:lnTo>
                  <a:pt x="52392" y="23353"/>
                </a:lnTo>
                <a:lnTo>
                  <a:pt x="60362" y="24314"/>
                </a:lnTo>
                <a:lnTo>
                  <a:pt x="67229" y="27453"/>
                </a:lnTo>
                <a:lnTo>
                  <a:pt x="80904" y="59421"/>
                </a:lnTo>
                <a:lnTo>
                  <a:pt x="80180" y="64183"/>
                </a:lnTo>
                <a:lnTo>
                  <a:pt x="79913" y="69085"/>
                </a:lnTo>
                <a:lnTo>
                  <a:pt x="78656" y="73683"/>
                </a:lnTo>
                <a:lnTo>
                  <a:pt x="72170" y="85333"/>
                </a:lnTo>
                <a:lnTo>
                  <a:pt x="61719" y="92169"/>
                </a:lnTo>
                <a:lnTo>
                  <a:pt x="49579" y="93398"/>
                </a:lnTo>
                <a:lnTo>
                  <a:pt x="96969" y="93398"/>
                </a:lnTo>
                <a:lnTo>
                  <a:pt x="100225" y="89022"/>
                </a:lnTo>
                <a:lnTo>
                  <a:pt x="105997" y="74256"/>
                </a:lnTo>
                <a:lnTo>
                  <a:pt x="107479" y="59421"/>
                </a:lnTo>
                <a:lnTo>
                  <a:pt x="107566" y="58228"/>
                </a:lnTo>
                <a:lnTo>
                  <a:pt x="105110" y="41425"/>
                </a:lnTo>
                <a:lnTo>
                  <a:pt x="100902" y="29448"/>
                </a:lnTo>
                <a:lnTo>
                  <a:pt x="97229" y="233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901221" y="9899347"/>
            <a:ext cx="84455" cy="109855"/>
          </a:xfrm>
          <a:custGeom>
            <a:avLst/>
            <a:gdLst/>
            <a:ahLst/>
            <a:cxnLst/>
            <a:rect l="l" t="t" r="r" b="b"/>
            <a:pathLst>
              <a:path w="84454" h="109854">
                <a:moveTo>
                  <a:pt x="79095" y="0"/>
                </a:moveTo>
                <a:lnTo>
                  <a:pt x="0" y="0"/>
                </a:lnTo>
                <a:lnTo>
                  <a:pt x="0" y="109715"/>
                </a:lnTo>
                <a:lnTo>
                  <a:pt x="84188" y="109715"/>
                </a:lnTo>
                <a:lnTo>
                  <a:pt x="84188" y="88341"/>
                </a:lnTo>
                <a:lnTo>
                  <a:pt x="26771" y="88341"/>
                </a:lnTo>
                <a:lnTo>
                  <a:pt x="26771" y="61810"/>
                </a:lnTo>
                <a:lnTo>
                  <a:pt x="75895" y="61810"/>
                </a:lnTo>
                <a:lnTo>
                  <a:pt x="75895" y="41046"/>
                </a:lnTo>
                <a:lnTo>
                  <a:pt x="26822" y="41046"/>
                </a:lnTo>
                <a:lnTo>
                  <a:pt x="26822" y="20942"/>
                </a:lnTo>
                <a:lnTo>
                  <a:pt x="79095" y="20942"/>
                </a:lnTo>
                <a:lnTo>
                  <a:pt x="79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8291758" y="9899174"/>
            <a:ext cx="92075" cy="110489"/>
          </a:xfrm>
          <a:custGeom>
            <a:avLst/>
            <a:gdLst/>
            <a:ahLst/>
            <a:cxnLst/>
            <a:rect l="l" t="t" r="r" b="b"/>
            <a:pathLst>
              <a:path w="92075" h="110490">
                <a:moveTo>
                  <a:pt x="28422" y="0"/>
                </a:moveTo>
                <a:lnTo>
                  <a:pt x="1308" y="25"/>
                </a:lnTo>
                <a:lnTo>
                  <a:pt x="673" y="114"/>
                </a:lnTo>
                <a:lnTo>
                  <a:pt x="0" y="165"/>
                </a:lnTo>
                <a:lnTo>
                  <a:pt x="0" y="109943"/>
                </a:lnTo>
                <a:lnTo>
                  <a:pt x="26924" y="109943"/>
                </a:lnTo>
                <a:lnTo>
                  <a:pt x="26924" y="74129"/>
                </a:lnTo>
                <a:lnTo>
                  <a:pt x="30137" y="74117"/>
                </a:lnTo>
                <a:lnTo>
                  <a:pt x="74180" y="70192"/>
                </a:lnTo>
                <a:lnTo>
                  <a:pt x="87798" y="54000"/>
                </a:lnTo>
                <a:lnTo>
                  <a:pt x="27063" y="54000"/>
                </a:lnTo>
                <a:lnTo>
                  <a:pt x="27063" y="20574"/>
                </a:lnTo>
                <a:lnTo>
                  <a:pt x="35598" y="20574"/>
                </a:lnTo>
                <a:lnTo>
                  <a:pt x="43929" y="20193"/>
                </a:lnTo>
                <a:lnTo>
                  <a:pt x="88870" y="20193"/>
                </a:lnTo>
                <a:lnTo>
                  <a:pt x="59486" y="177"/>
                </a:lnTo>
                <a:lnTo>
                  <a:pt x="28422" y="0"/>
                </a:lnTo>
                <a:close/>
              </a:path>
              <a:path w="92075" h="110490">
                <a:moveTo>
                  <a:pt x="29815" y="74129"/>
                </a:moveTo>
                <a:lnTo>
                  <a:pt x="28194" y="74129"/>
                </a:lnTo>
                <a:lnTo>
                  <a:pt x="29171" y="74155"/>
                </a:lnTo>
                <a:lnTo>
                  <a:pt x="29815" y="74129"/>
                </a:lnTo>
                <a:close/>
              </a:path>
              <a:path w="92075" h="110490">
                <a:moveTo>
                  <a:pt x="35433" y="53670"/>
                </a:moveTo>
                <a:lnTo>
                  <a:pt x="27063" y="54000"/>
                </a:lnTo>
                <a:lnTo>
                  <a:pt x="87798" y="54000"/>
                </a:lnTo>
                <a:lnTo>
                  <a:pt x="87938" y="53682"/>
                </a:lnTo>
                <a:lnTo>
                  <a:pt x="35433" y="53670"/>
                </a:lnTo>
                <a:close/>
              </a:path>
              <a:path w="92075" h="110490">
                <a:moveTo>
                  <a:pt x="88870" y="20193"/>
                </a:moveTo>
                <a:lnTo>
                  <a:pt x="43929" y="20193"/>
                </a:lnTo>
                <a:lnTo>
                  <a:pt x="61988" y="21234"/>
                </a:lnTo>
                <a:lnTo>
                  <a:pt x="65366" y="29425"/>
                </a:lnTo>
                <a:lnTo>
                  <a:pt x="65405" y="46443"/>
                </a:lnTo>
                <a:lnTo>
                  <a:pt x="60845" y="52082"/>
                </a:lnTo>
                <a:lnTo>
                  <a:pt x="43662" y="53682"/>
                </a:lnTo>
                <a:lnTo>
                  <a:pt x="87943" y="53670"/>
                </a:lnTo>
                <a:lnTo>
                  <a:pt x="90573" y="47669"/>
                </a:lnTo>
                <a:lnTo>
                  <a:pt x="91980" y="37963"/>
                </a:lnTo>
                <a:lnTo>
                  <a:pt x="91071" y="27533"/>
                </a:lnTo>
                <a:lnTo>
                  <a:pt x="88870" y="20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372701" y="9899110"/>
            <a:ext cx="107950" cy="110489"/>
          </a:xfrm>
          <a:custGeom>
            <a:avLst/>
            <a:gdLst/>
            <a:ahLst/>
            <a:cxnLst/>
            <a:rect l="l" t="t" r="r" b="b"/>
            <a:pathLst>
              <a:path w="107950" h="110490">
                <a:moveTo>
                  <a:pt x="40563" y="0"/>
                </a:moveTo>
                <a:lnTo>
                  <a:pt x="39763" y="635"/>
                </a:lnTo>
                <a:lnTo>
                  <a:pt x="29560" y="28771"/>
                </a:lnTo>
                <a:lnTo>
                  <a:pt x="467" y="108712"/>
                </a:lnTo>
                <a:lnTo>
                  <a:pt x="0" y="110134"/>
                </a:lnTo>
                <a:lnTo>
                  <a:pt x="28562" y="110185"/>
                </a:lnTo>
                <a:lnTo>
                  <a:pt x="30556" y="103682"/>
                </a:lnTo>
                <a:lnTo>
                  <a:pt x="32004" y="99187"/>
                </a:lnTo>
                <a:lnTo>
                  <a:pt x="33743" y="93141"/>
                </a:lnTo>
                <a:lnTo>
                  <a:pt x="34442" y="92633"/>
                </a:lnTo>
                <a:lnTo>
                  <a:pt x="101304" y="92621"/>
                </a:lnTo>
                <a:lnTo>
                  <a:pt x="94071" y="72580"/>
                </a:lnTo>
                <a:lnTo>
                  <a:pt x="40297" y="72580"/>
                </a:lnTo>
                <a:lnTo>
                  <a:pt x="53467" y="26822"/>
                </a:lnTo>
                <a:lnTo>
                  <a:pt x="77555" y="26822"/>
                </a:lnTo>
                <a:lnTo>
                  <a:pt x="68072" y="546"/>
                </a:lnTo>
                <a:lnTo>
                  <a:pt x="67582" y="152"/>
                </a:lnTo>
                <a:lnTo>
                  <a:pt x="50266" y="152"/>
                </a:lnTo>
                <a:lnTo>
                  <a:pt x="40563" y="0"/>
                </a:lnTo>
                <a:close/>
              </a:path>
              <a:path w="107950" h="110490">
                <a:moveTo>
                  <a:pt x="101304" y="92621"/>
                </a:moveTo>
                <a:lnTo>
                  <a:pt x="73228" y="92621"/>
                </a:lnTo>
                <a:lnTo>
                  <a:pt x="73850" y="93345"/>
                </a:lnTo>
                <a:lnTo>
                  <a:pt x="75615" y="99390"/>
                </a:lnTo>
                <a:lnTo>
                  <a:pt x="76974" y="103924"/>
                </a:lnTo>
                <a:lnTo>
                  <a:pt x="78727" y="109131"/>
                </a:lnTo>
                <a:lnTo>
                  <a:pt x="79743" y="110058"/>
                </a:lnTo>
                <a:lnTo>
                  <a:pt x="93806" y="110139"/>
                </a:lnTo>
                <a:lnTo>
                  <a:pt x="107505" y="110134"/>
                </a:lnTo>
                <a:lnTo>
                  <a:pt x="107214" y="109131"/>
                </a:lnTo>
                <a:lnTo>
                  <a:pt x="107111" y="108712"/>
                </a:lnTo>
                <a:lnTo>
                  <a:pt x="101304" y="92621"/>
                </a:lnTo>
                <a:close/>
              </a:path>
              <a:path w="107950" h="110490">
                <a:moveTo>
                  <a:pt x="71029" y="92633"/>
                </a:moveTo>
                <a:lnTo>
                  <a:pt x="34442" y="92633"/>
                </a:lnTo>
                <a:lnTo>
                  <a:pt x="53740" y="92697"/>
                </a:lnTo>
                <a:lnTo>
                  <a:pt x="71029" y="92633"/>
                </a:lnTo>
                <a:close/>
              </a:path>
              <a:path w="107950" h="110490">
                <a:moveTo>
                  <a:pt x="77555" y="26822"/>
                </a:moveTo>
                <a:lnTo>
                  <a:pt x="53467" y="26822"/>
                </a:lnTo>
                <a:lnTo>
                  <a:pt x="67525" y="72580"/>
                </a:lnTo>
                <a:lnTo>
                  <a:pt x="94071" y="72580"/>
                </a:lnTo>
                <a:lnTo>
                  <a:pt x="77555" y="26822"/>
                </a:lnTo>
                <a:close/>
              </a:path>
              <a:path w="107950" h="110490">
                <a:moveTo>
                  <a:pt x="67424" y="25"/>
                </a:moveTo>
                <a:lnTo>
                  <a:pt x="50266" y="152"/>
                </a:lnTo>
                <a:lnTo>
                  <a:pt x="67582" y="152"/>
                </a:lnTo>
                <a:lnTo>
                  <a:pt x="67424" y="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589219" y="9899351"/>
            <a:ext cx="82550" cy="109855"/>
          </a:xfrm>
          <a:custGeom>
            <a:avLst/>
            <a:gdLst/>
            <a:ahLst/>
            <a:cxnLst/>
            <a:rect l="l" t="t" r="r" b="b"/>
            <a:pathLst>
              <a:path w="82550" h="109854">
                <a:moveTo>
                  <a:pt x="82524" y="0"/>
                </a:moveTo>
                <a:lnTo>
                  <a:pt x="0" y="0"/>
                </a:lnTo>
                <a:lnTo>
                  <a:pt x="0" y="21501"/>
                </a:lnTo>
                <a:lnTo>
                  <a:pt x="27787" y="21501"/>
                </a:lnTo>
                <a:lnTo>
                  <a:pt x="27787" y="109677"/>
                </a:lnTo>
                <a:lnTo>
                  <a:pt x="54902" y="109677"/>
                </a:lnTo>
                <a:lnTo>
                  <a:pt x="54902" y="21488"/>
                </a:lnTo>
                <a:lnTo>
                  <a:pt x="82524" y="21488"/>
                </a:lnTo>
                <a:lnTo>
                  <a:pt x="82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991702" y="9896872"/>
            <a:ext cx="47625" cy="50165"/>
          </a:xfrm>
          <a:custGeom>
            <a:avLst/>
            <a:gdLst/>
            <a:ahLst/>
            <a:cxnLst/>
            <a:rect l="l" t="t" r="r" b="b"/>
            <a:pathLst>
              <a:path w="47625" h="50165">
                <a:moveTo>
                  <a:pt x="23757" y="0"/>
                </a:moveTo>
                <a:lnTo>
                  <a:pt x="14504" y="1943"/>
                </a:lnTo>
                <a:lnTo>
                  <a:pt x="6950" y="7264"/>
                </a:lnTo>
                <a:lnTo>
                  <a:pt x="1856" y="15166"/>
                </a:lnTo>
                <a:lnTo>
                  <a:pt x="0" y="24765"/>
                </a:lnTo>
                <a:lnTo>
                  <a:pt x="14" y="25019"/>
                </a:lnTo>
                <a:lnTo>
                  <a:pt x="1835" y="34546"/>
                </a:lnTo>
                <a:lnTo>
                  <a:pt x="6909" y="42462"/>
                </a:lnTo>
                <a:lnTo>
                  <a:pt x="14447" y="47806"/>
                </a:lnTo>
                <a:lnTo>
                  <a:pt x="23693" y="49784"/>
                </a:lnTo>
                <a:lnTo>
                  <a:pt x="32929" y="47848"/>
                </a:lnTo>
                <a:lnTo>
                  <a:pt x="37820" y="44399"/>
                </a:lnTo>
                <a:lnTo>
                  <a:pt x="23617" y="44399"/>
                </a:lnTo>
                <a:lnTo>
                  <a:pt x="16338" y="42901"/>
                </a:lnTo>
                <a:lnTo>
                  <a:pt x="10580" y="38796"/>
                </a:lnTo>
                <a:lnTo>
                  <a:pt x="6804" y="32585"/>
                </a:lnTo>
                <a:lnTo>
                  <a:pt x="5469" y="24765"/>
                </a:lnTo>
                <a:lnTo>
                  <a:pt x="6872" y="16991"/>
                </a:lnTo>
                <a:lnTo>
                  <a:pt x="10714" y="10837"/>
                </a:lnTo>
                <a:lnTo>
                  <a:pt x="16527" y="6796"/>
                </a:lnTo>
                <a:lnTo>
                  <a:pt x="23846" y="5359"/>
                </a:lnTo>
                <a:lnTo>
                  <a:pt x="37804" y="5359"/>
                </a:lnTo>
                <a:lnTo>
                  <a:pt x="33007" y="1964"/>
                </a:lnTo>
                <a:lnTo>
                  <a:pt x="23757" y="0"/>
                </a:lnTo>
                <a:close/>
              </a:path>
              <a:path w="47625" h="50165">
                <a:moveTo>
                  <a:pt x="37804" y="5359"/>
                </a:moveTo>
                <a:lnTo>
                  <a:pt x="23846" y="5359"/>
                </a:lnTo>
                <a:lnTo>
                  <a:pt x="31114" y="6868"/>
                </a:lnTo>
                <a:lnTo>
                  <a:pt x="36885" y="10993"/>
                </a:lnTo>
                <a:lnTo>
                  <a:pt x="40680" y="17216"/>
                </a:lnTo>
                <a:lnTo>
                  <a:pt x="42019" y="25019"/>
                </a:lnTo>
                <a:lnTo>
                  <a:pt x="40605" y="32779"/>
                </a:lnTo>
                <a:lnTo>
                  <a:pt x="36752" y="38928"/>
                </a:lnTo>
                <a:lnTo>
                  <a:pt x="30932" y="42967"/>
                </a:lnTo>
                <a:lnTo>
                  <a:pt x="23617" y="44399"/>
                </a:lnTo>
                <a:lnTo>
                  <a:pt x="37820" y="44399"/>
                </a:lnTo>
                <a:lnTo>
                  <a:pt x="40494" y="42513"/>
                </a:lnTo>
                <a:lnTo>
                  <a:pt x="45608" y="34596"/>
                </a:lnTo>
                <a:lnTo>
                  <a:pt x="47473" y="25019"/>
                </a:lnTo>
                <a:lnTo>
                  <a:pt x="47464" y="24764"/>
                </a:lnTo>
                <a:lnTo>
                  <a:pt x="45636" y="15223"/>
                </a:lnTo>
                <a:lnTo>
                  <a:pt x="40554" y="7305"/>
                </a:lnTo>
                <a:lnTo>
                  <a:pt x="37804" y="5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006299" y="9907878"/>
            <a:ext cx="20320" cy="29209"/>
          </a:xfrm>
          <a:custGeom>
            <a:avLst/>
            <a:gdLst/>
            <a:ahLst/>
            <a:cxnLst/>
            <a:rect l="l" t="t" r="r" b="b"/>
            <a:pathLst>
              <a:path w="20320" h="29209">
                <a:moveTo>
                  <a:pt x="15146" y="15214"/>
                </a:moveTo>
                <a:lnTo>
                  <a:pt x="6946" y="15214"/>
                </a:lnTo>
                <a:lnTo>
                  <a:pt x="8128" y="15824"/>
                </a:lnTo>
                <a:lnTo>
                  <a:pt x="10045" y="19951"/>
                </a:lnTo>
                <a:lnTo>
                  <a:pt x="11341" y="22072"/>
                </a:lnTo>
                <a:lnTo>
                  <a:pt x="14897" y="28600"/>
                </a:lnTo>
                <a:lnTo>
                  <a:pt x="20218" y="27647"/>
                </a:lnTo>
                <a:lnTo>
                  <a:pt x="13532" y="15951"/>
                </a:lnTo>
                <a:lnTo>
                  <a:pt x="13532" y="15824"/>
                </a:lnTo>
                <a:lnTo>
                  <a:pt x="14287" y="15494"/>
                </a:lnTo>
                <a:lnTo>
                  <a:pt x="15146" y="15214"/>
                </a:lnTo>
                <a:close/>
              </a:path>
              <a:path w="20320" h="29209">
                <a:moveTo>
                  <a:pt x="9207" y="0"/>
                </a:moveTo>
                <a:lnTo>
                  <a:pt x="4597" y="330"/>
                </a:lnTo>
                <a:lnTo>
                  <a:pt x="0" y="330"/>
                </a:lnTo>
                <a:lnTo>
                  <a:pt x="0" y="27851"/>
                </a:lnTo>
                <a:lnTo>
                  <a:pt x="4838" y="27851"/>
                </a:lnTo>
                <a:lnTo>
                  <a:pt x="4838" y="15951"/>
                </a:lnTo>
                <a:lnTo>
                  <a:pt x="6946" y="15214"/>
                </a:lnTo>
                <a:lnTo>
                  <a:pt x="15146" y="15214"/>
                </a:lnTo>
                <a:lnTo>
                  <a:pt x="18935" y="13982"/>
                </a:lnTo>
                <a:lnTo>
                  <a:pt x="20296" y="11988"/>
                </a:lnTo>
                <a:lnTo>
                  <a:pt x="5143" y="11988"/>
                </a:lnTo>
                <a:lnTo>
                  <a:pt x="5143" y="3670"/>
                </a:lnTo>
                <a:lnTo>
                  <a:pt x="19947" y="3670"/>
                </a:lnTo>
                <a:lnTo>
                  <a:pt x="19926" y="3289"/>
                </a:lnTo>
                <a:lnTo>
                  <a:pt x="18034" y="838"/>
                </a:lnTo>
                <a:lnTo>
                  <a:pt x="9207" y="0"/>
                </a:lnTo>
                <a:close/>
              </a:path>
              <a:path w="20320" h="29209">
                <a:moveTo>
                  <a:pt x="19952" y="3759"/>
                </a:moveTo>
                <a:lnTo>
                  <a:pt x="9537" y="3759"/>
                </a:lnTo>
                <a:lnTo>
                  <a:pt x="13550" y="4318"/>
                </a:lnTo>
                <a:lnTo>
                  <a:pt x="14744" y="5511"/>
                </a:lnTo>
                <a:lnTo>
                  <a:pt x="14668" y="9982"/>
                </a:lnTo>
                <a:lnTo>
                  <a:pt x="13677" y="11404"/>
                </a:lnTo>
                <a:lnTo>
                  <a:pt x="9499" y="11849"/>
                </a:lnTo>
                <a:lnTo>
                  <a:pt x="7442" y="11874"/>
                </a:lnTo>
                <a:lnTo>
                  <a:pt x="5143" y="11988"/>
                </a:lnTo>
                <a:lnTo>
                  <a:pt x="20296" y="11988"/>
                </a:lnTo>
                <a:lnTo>
                  <a:pt x="20304" y="9982"/>
                </a:lnTo>
                <a:lnTo>
                  <a:pt x="19952" y="3759"/>
                </a:lnTo>
                <a:close/>
              </a:path>
              <a:path w="20320" h="29209">
                <a:moveTo>
                  <a:pt x="19947" y="3670"/>
                </a:moveTo>
                <a:lnTo>
                  <a:pt x="5143" y="3670"/>
                </a:lnTo>
                <a:lnTo>
                  <a:pt x="7391" y="3784"/>
                </a:lnTo>
                <a:lnTo>
                  <a:pt x="9537" y="3759"/>
                </a:lnTo>
                <a:lnTo>
                  <a:pt x="19952" y="3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527297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193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4423434" y="10397703"/>
            <a:ext cx="1695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194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1276" y="1775211"/>
            <a:ext cx="273113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30" b="1">
                <a:solidFill>
                  <a:srgbClr val="C6C6C6"/>
                </a:solidFill>
                <a:latin typeface="Gotham"/>
                <a:cs typeface="Gotham"/>
              </a:rPr>
              <a:t>03 </a:t>
            </a:r>
            <a:r>
              <a:rPr dirty="0" sz="1400" spc="185" b="1">
                <a:latin typeface="Gotham"/>
                <a:cs typeface="Gotham"/>
              </a:rPr>
              <a:t>THE NEW</a:t>
            </a:r>
            <a:r>
              <a:rPr dirty="0" sz="1400" spc="130" b="1">
                <a:latin typeface="Gotham"/>
                <a:cs typeface="Gotham"/>
              </a:rPr>
              <a:t> </a:t>
            </a:r>
            <a:r>
              <a:rPr dirty="0" sz="1400" spc="240" b="1">
                <a:latin typeface="Gotham"/>
                <a:cs typeface="Gotham"/>
              </a:rPr>
              <a:t>SCANDIS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8599" y="1775211"/>
            <a:ext cx="19951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40" b="1">
                <a:solidFill>
                  <a:srgbClr val="C6C6C6"/>
                </a:solidFill>
                <a:latin typeface="Gotham"/>
                <a:cs typeface="Gotham"/>
              </a:rPr>
              <a:t>04 </a:t>
            </a:r>
            <a:r>
              <a:rPr dirty="0" sz="1400" spc="185" b="1">
                <a:latin typeface="Gotham"/>
                <a:cs typeface="Gotham"/>
              </a:rPr>
              <a:t>THE </a:t>
            </a:r>
            <a:r>
              <a:rPr dirty="0" sz="1400" spc="220" b="1">
                <a:latin typeface="Gotham"/>
                <a:cs typeface="Gotham"/>
              </a:rPr>
              <a:t>PURIS </a:t>
            </a:r>
            <a:r>
              <a:rPr dirty="0" sz="1400" b="1">
                <a:latin typeface="Gotham"/>
                <a:cs typeface="Gotham"/>
              </a:rPr>
              <a:t>T</a:t>
            </a:r>
            <a:r>
              <a:rPr dirty="0" sz="1400" spc="170" b="1">
                <a:latin typeface="Gotham"/>
                <a:cs typeface="Gotham"/>
              </a:rPr>
              <a:t> </a:t>
            </a:r>
            <a:r>
              <a:rPr dirty="0" sz="1400" b="1">
                <a:latin typeface="Gotham"/>
                <a:cs typeface="Gotham"/>
              </a:rPr>
              <a:t>S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8652" y="5635672"/>
            <a:ext cx="166052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14-0826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Pampas  Pantone® 4525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5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17-17-49-4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004" y="4172369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D6C0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268654" y="5635672"/>
            <a:ext cx="167322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14-0216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5">
                <a:latin typeface="Barlow"/>
                <a:cs typeface="Barlow"/>
              </a:rPr>
              <a:t>Lint  </a:t>
            </a:r>
            <a:r>
              <a:rPr dirty="0" sz="800" spc="10">
                <a:latin typeface="Barlow"/>
                <a:cs typeface="Barlow"/>
              </a:rPr>
              <a:t>Pantone® 5793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5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27-14-38-2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80006" y="4172369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C5C0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1044" y="3839302"/>
            <a:ext cx="1666239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16-4612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5">
                <a:latin typeface="Barlow"/>
                <a:cs typeface="Barlow"/>
              </a:rPr>
              <a:t>Reef </a:t>
            </a:r>
            <a:r>
              <a:rPr dirty="0" sz="800">
                <a:latin typeface="Barlow"/>
                <a:cs typeface="Barlow"/>
              </a:rPr>
              <a:t>Waters  </a:t>
            </a:r>
            <a:r>
              <a:rPr dirty="0" sz="800" spc="10">
                <a:latin typeface="Barlow"/>
                <a:cs typeface="Barlow"/>
              </a:rPr>
              <a:t>Pantone® 549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7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57-16-10-2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2391" y="2376005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70A2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268654" y="7432040"/>
            <a:ext cx="169735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17-1109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5">
                <a:latin typeface="Barlow"/>
                <a:cs typeface="Barlow"/>
              </a:rPr>
              <a:t>Chinchilla  </a:t>
            </a:r>
            <a:r>
              <a:rPr dirty="0" sz="800" spc="10">
                <a:latin typeface="Barlow"/>
                <a:cs typeface="Barlow"/>
              </a:rPr>
              <a:t>Pantone® 7530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5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29-32-38-9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0006" y="5968746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A08F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594355" y="5635672"/>
            <a:ext cx="1767839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18-0324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Calliste Green  Pantone® 5763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85">
                <a:latin typeface="Barlow"/>
                <a:cs typeface="Barlow"/>
              </a:rPr>
              <a:t> </a:t>
            </a:r>
            <a:r>
              <a:rPr dirty="0" sz="800" spc="5">
                <a:latin typeface="Barlow"/>
                <a:cs typeface="Barlow"/>
              </a:rPr>
              <a:t>41-23-69-31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05697" y="4172369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787C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2395996" y="7432040"/>
            <a:ext cx="168656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18-1306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Iron  Pantone® </a:t>
            </a:r>
            <a:r>
              <a:rPr dirty="0" sz="800" spc="-15">
                <a:latin typeface="Barlow"/>
                <a:cs typeface="Barlow"/>
              </a:rPr>
              <a:t>410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7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45-48-45-26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407341" y="5968746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78666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594355" y="9228408"/>
            <a:ext cx="163639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19-1656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Rio Red  Pantone® 202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4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1-98-58-44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05697" y="7765110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9C19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0345967" y="7432040"/>
            <a:ext cx="186182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19-4305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5">
                <a:latin typeface="Barlow"/>
                <a:cs typeface="Barlow"/>
              </a:rPr>
              <a:t>Pirate </a:t>
            </a:r>
            <a:r>
              <a:rPr dirty="0" sz="800" spc="15">
                <a:latin typeface="Barlow"/>
                <a:cs typeface="Barlow"/>
              </a:rPr>
              <a:t>Black  </a:t>
            </a:r>
            <a:r>
              <a:rPr dirty="0" sz="800" spc="10">
                <a:latin typeface="Barlow"/>
                <a:cs typeface="Barlow"/>
              </a:rPr>
              <a:t>Pantone® Black </a:t>
            </a:r>
            <a:r>
              <a:rPr dirty="0" sz="800">
                <a:latin typeface="Barlow"/>
                <a:cs typeface="Barlow"/>
              </a:rPr>
              <a:t>7 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8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63-60-64-65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357319" y="5968746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302F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657986" y="3839302"/>
            <a:ext cx="165481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16-2107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Orchid </a:t>
            </a:r>
            <a:r>
              <a:rPr dirty="0" sz="800" spc="15">
                <a:latin typeface="Barlow"/>
                <a:cs typeface="Barlow"/>
              </a:rPr>
              <a:t>Haze  </a:t>
            </a:r>
            <a:r>
              <a:rPr dirty="0" sz="800" spc="10">
                <a:latin typeface="Barlow"/>
                <a:cs typeface="Barlow"/>
              </a:rPr>
              <a:t>Pantone® 687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9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19-51-5-2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70691" y="2376005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B488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0345967" y="9228408"/>
            <a:ext cx="199771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15-4502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Silver </a:t>
            </a:r>
            <a:r>
              <a:rPr dirty="0" sz="800" spc="15">
                <a:latin typeface="Barlow"/>
                <a:cs typeface="Barlow"/>
              </a:rPr>
              <a:t>Cloud  </a:t>
            </a: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>
                <a:latin typeface="Barlow"/>
                <a:cs typeface="Barlow"/>
              </a:rPr>
              <a:t>Warm </a:t>
            </a:r>
            <a:r>
              <a:rPr dirty="0" sz="800" spc="5">
                <a:latin typeface="Barlow"/>
                <a:cs typeface="Barlow"/>
              </a:rPr>
              <a:t>Gray </a:t>
            </a:r>
            <a:r>
              <a:rPr dirty="0" sz="800">
                <a:latin typeface="Barlow"/>
                <a:cs typeface="Barlow"/>
              </a:rPr>
              <a:t>3 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5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21-20-21-1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358666" y="7765110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C0B7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593002" y="7432040"/>
            <a:ext cx="166370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17-1328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Indian Tan  Pantone® 479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4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17-44-50-15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05697" y="5968746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B38A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0331649" y="5635672"/>
            <a:ext cx="177609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17-6009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Laurel Wreath  Pantone® </a:t>
            </a:r>
            <a:r>
              <a:rPr dirty="0" sz="800" spc="5">
                <a:latin typeface="Barlow"/>
                <a:cs typeface="Barlow"/>
              </a:rPr>
              <a:t>5615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8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57-30-53-27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344353" y="4172369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6474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657986" y="9228408"/>
            <a:ext cx="172275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19-1321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Rum </a:t>
            </a:r>
            <a:r>
              <a:rPr dirty="0" sz="800" spc="15">
                <a:latin typeface="Barlow"/>
                <a:cs typeface="Barlow"/>
              </a:rPr>
              <a:t>Raisin  </a:t>
            </a:r>
            <a:r>
              <a:rPr dirty="0" sz="800" spc="10">
                <a:latin typeface="Barlow"/>
                <a:cs typeface="Barlow"/>
              </a:rPr>
              <a:t>Pantone® 7631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4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25-83-62-67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670691" y="7765110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5D3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2395997" y="5635672"/>
            <a:ext cx="168021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19-0307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Climbing </a:t>
            </a:r>
            <a:r>
              <a:rPr dirty="0" sz="800" spc="15">
                <a:latin typeface="Barlow"/>
                <a:cs typeface="Barlow"/>
              </a:rPr>
              <a:t>Ivy  </a:t>
            </a:r>
            <a:r>
              <a:rPr dirty="0" sz="800" spc="10">
                <a:latin typeface="Barlow"/>
                <a:cs typeface="Barlow"/>
              </a:rPr>
              <a:t>Pantone® </a:t>
            </a:r>
            <a:r>
              <a:rPr dirty="0" sz="800" spc="-15">
                <a:latin typeface="Barlow"/>
                <a:cs typeface="Barlow"/>
              </a:rPr>
              <a:t>418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75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59-48-58-44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408699" y="4172369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474F4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31276" y="9228408"/>
            <a:ext cx="163703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16-1431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5">
                <a:latin typeface="Barlow"/>
                <a:cs typeface="Barlow"/>
              </a:rPr>
              <a:t>Canyon </a:t>
            </a:r>
            <a:r>
              <a:rPr dirty="0" sz="800" spc="10">
                <a:latin typeface="Barlow"/>
                <a:cs typeface="Barlow"/>
              </a:rPr>
              <a:t>Clay  Pantone® 7606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9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5-46-31-2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44614" y="7765110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D688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8267300" y="3839302"/>
            <a:ext cx="1669414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15-4307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5">
                <a:latin typeface="Barlow"/>
                <a:cs typeface="Barlow"/>
              </a:rPr>
              <a:t>Tradewinds  </a:t>
            </a:r>
            <a:r>
              <a:rPr dirty="0" sz="800" spc="10">
                <a:latin typeface="Barlow"/>
                <a:cs typeface="Barlow"/>
              </a:rPr>
              <a:t>Pantone® 430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8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50-34-27-11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280641" y="2376005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8189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531276" y="7432040"/>
            <a:ext cx="1947545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30"/>
              </a:lnSpc>
              <a:spcBef>
                <a:spcPts val="100"/>
              </a:spcBef>
            </a:pPr>
            <a:r>
              <a:rPr dirty="0" sz="800" spc="10">
                <a:latin typeface="Barlow"/>
                <a:cs typeface="Barlow"/>
              </a:rPr>
              <a:t>Pantone® 17-1212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</a:t>
            </a:r>
            <a:r>
              <a:rPr dirty="0" sz="800" spc="95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Fungi</a:t>
            </a:r>
            <a:endParaRPr sz="800">
              <a:latin typeface="Barlow"/>
              <a:cs typeface="Barlow"/>
            </a:endParaRPr>
          </a:p>
          <a:p>
            <a:pPr marL="12700">
              <a:lnSpc>
                <a:spcPts val="930"/>
              </a:lnSpc>
            </a:pPr>
            <a:r>
              <a:rPr dirty="0" sz="800" spc="-15">
                <a:latin typeface="Barlow"/>
                <a:cs typeface="Barlow"/>
              </a:rPr>
              <a:t>Pantone® </a:t>
            </a:r>
            <a:r>
              <a:rPr dirty="0" sz="800" spc="-20">
                <a:latin typeface="Barlow"/>
                <a:cs typeface="Barlow"/>
              </a:rPr>
              <a:t>Warm </a:t>
            </a:r>
            <a:r>
              <a:rPr dirty="0" sz="800" spc="-10">
                <a:latin typeface="Barlow"/>
                <a:cs typeface="Barlow"/>
              </a:rPr>
              <a:t>Gray </a:t>
            </a:r>
            <a:r>
              <a:rPr dirty="0" sz="800">
                <a:latin typeface="Barlow"/>
                <a:cs typeface="Barlow"/>
              </a:rPr>
              <a:t>8 C /</a:t>
            </a:r>
            <a:r>
              <a:rPr dirty="0" sz="800" spc="-120">
                <a:latin typeface="Barlow"/>
                <a:cs typeface="Barlow"/>
              </a:rPr>
              <a:t> </a:t>
            </a:r>
            <a:r>
              <a:rPr dirty="0" sz="800" spc="-10">
                <a:latin typeface="Barlow"/>
                <a:cs typeface="Barlow"/>
              </a:rPr>
              <a:t>CMYK: 38-37-39-15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44614" y="5968746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9483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0345333" y="3839302"/>
            <a:ext cx="169291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17-1505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5">
                <a:latin typeface="Barlow"/>
                <a:cs typeface="Barlow"/>
              </a:rPr>
              <a:t>Quail  </a:t>
            </a:r>
            <a:r>
              <a:rPr dirty="0" sz="800" spc="10">
                <a:latin typeface="Barlow"/>
                <a:cs typeface="Barlow"/>
              </a:rPr>
              <a:t>Pantone® 7653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6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38-40-20-7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358666" y="2376005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9E89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2593722" y="3839302"/>
            <a:ext cx="173037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18-4028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10">
                <a:latin typeface="Barlow"/>
                <a:cs typeface="Barlow"/>
              </a:rPr>
              <a:t>Bering </a:t>
            </a:r>
            <a:r>
              <a:rPr dirty="0" sz="800" spc="15">
                <a:latin typeface="Barlow"/>
                <a:cs typeface="Barlow"/>
              </a:rPr>
              <a:t>Sea  </a:t>
            </a:r>
            <a:r>
              <a:rPr dirty="0" sz="800" spc="10">
                <a:latin typeface="Barlow"/>
                <a:cs typeface="Barlow"/>
              </a:rPr>
              <a:t>Pantone® 7545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100">
                <a:latin typeface="Barlow"/>
                <a:cs typeface="Barlow"/>
              </a:rPr>
              <a:t> </a:t>
            </a:r>
            <a:r>
              <a:rPr dirty="0" sz="800" spc="10">
                <a:latin typeface="Barlow"/>
                <a:cs typeface="Barlow"/>
              </a:rPr>
              <a:t>74-50-31-36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07055" y="2376005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60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495D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8267343" y="9228408"/>
            <a:ext cx="174117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10">
                <a:latin typeface="Barlow"/>
                <a:cs typeface="Barlow"/>
              </a:rPr>
              <a:t>Pantone® 18-1630 </a:t>
            </a:r>
            <a:r>
              <a:rPr dirty="0" sz="800" spc="-5">
                <a:latin typeface="Barlow"/>
                <a:cs typeface="Barlow"/>
              </a:rPr>
              <a:t>TCX </a:t>
            </a:r>
            <a:r>
              <a:rPr dirty="0" sz="800">
                <a:latin typeface="Barlow"/>
                <a:cs typeface="Barlow"/>
              </a:rPr>
              <a:t>– </a:t>
            </a:r>
            <a:r>
              <a:rPr dirty="0" sz="800" spc="5">
                <a:latin typeface="Barlow"/>
                <a:cs typeface="Barlow"/>
              </a:rPr>
              <a:t>Dusty </a:t>
            </a:r>
            <a:r>
              <a:rPr dirty="0" sz="800" spc="15">
                <a:latin typeface="Barlow"/>
                <a:cs typeface="Barlow"/>
              </a:rPr>
              <a:t>Cedar  </a:t>
            </a:r>
            <a:r>
              <a:rPr dirty="0" sz="800" spc="10">
                <a:latin typeface="Barlow"/>
                <a:cs typeface="Barlow"/>
              </a:rPr>
              <a:t>Pantone® 7523 </a:t>
            </a:r>
            <a:r>
              <a:rPr dirty="0" sz="800">
                <a:latin typeface="Barlow"/>
                <a:cs typeface="Barlow"/>
              </a:rPr>
              <a:t>C / </a:t>
            </a:r>
            <a:r>
              <a:rPr dirty="0" sz="800" spc="10">
                <a:latin typeface="Barlow"/>
                <a:cs typeface="Barlow"/>
              </a:rPr>
              <a:t>CMYK:</a:t>
            </a:r>
            <a:r>
              <a:rPr dirty="0" sz="800" spc="60">
                <a:latin typeface="Barlow"/>
                <a:cs typeface="Barlow"/>
              </a:rPr>
              <a:t> </a:t>
            </a:r>
            <a:r>
              <a:rPr dirty="0" sz="800" spc="15">
                <a:latin typeface="Barlow"/>
                <a:cs typeface="Barlow"/>
              </a:rPr>
              <a:t>11-66-49-20</a:t>
            </a:r>
            <a:endParaRPr sz="800">
              <a:latin typeface="Barlow"/>
              <a:cs typeface="Barlow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280679" y="7765110"/>
            <a:ext cx="1991360" cy="1440180"/>
          </a:xfrm>
          <a:custGeom>
            <a:avLst/>
            <a:gdLst/>
            <a:ahLst/>
            <a:cxnLst/>
            <a:rect l="l" t="t" r="r" b="b"/>
            <a:pathLst>
              <a:path w="1991359" h="1440179">
                <a:moveTo>
                  <a:pt x="0" y="1440002"/>
                </a:moveTo>
                <a:lnTo>
                  <a:pt x="1991296" y="1440002"/>
                </a:lnTo>
                <a:lnTo>
                  <a:pt x="1991296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B45F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527300" y="9877342"/>
            <a:ext cx="604266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Barlow"/>
                <a:cs typeface="Barlow"/>
              </a:rPr>
              <a:t>De trykte </a:t>
            </a:r>
            <a:r>
              <a:rPr dirty="0" sz="600" spc="-5">
                <a:latin typeface="Barlow"/>
                <a:cs typeface="Barlow"/>
              </a:rPr>
              <a:t>farver </a:t>
            </a:r>
            <a:r>
              <a:rPr dirty="0" sz="600">
                <a:latin typeface="Barlow"/>
                <a:cs typeface="Barlow"/>
              </a:rPr>
              <a:t>er kun </a:t>
            </a:r>
            <a:r>
              <a:rPr dirty="0" sz="600" spc="-5">
                <a:latin typeface="Barlow"/>
                <a:cs typeface="Barlow"/>
              </a:rPr>
              <a:t>retningsgivende. </a:t>
            </a:r>
            <a:r>
              <a:rPr dirty="0" sz="600">
                <a:latin typeface="Barlow"/>
                <a:cs typeface="Barlow"/>
              </a:rPr>
              <a:t>Her bør </a:t>
            </a:r>
            <a:r>
              <a:rPr dirty="0" sz="600" spc="-10">
                <a:latin typeface="Barlow"/>
                <a:cs typeface="Barlow"/>
              </a:rPr>
              <a:t>refereres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Fashion </a:t>
            </a:r>
            <a:r>
              <a:rPr dirty="0" sz="600">
                <a:latin typeface="Barlow"/>
                <a:cs typeface="Barlow"/>
              </a:rPr>
              <a:t>+ Home </a:t>
            </a:r>
            <a:r>
              <a:rPr dirty="0" sz="600" spc="-5">
                <a:latin typeface="Barlow"/>
                <a:cs typeface="Barlow"/>
              </a:rPr>
              <a:t>publikationer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at </a:t>
            </a:r>
            <a:r>
              <a:rPr dirty="0" sz="600">
                <a:latin typeface="Barlow"/>
                <a:cs typeface="Barlow"/>
              </a:rPr>
              <a:t>opnå præcise </a:t>
            </a:r>
            <a:r>
              <a:rPr dirty="0" sz="600" spc="-10">
                <a:latin typeface="Barlow"/>
                <a:cs typeface="Barlow"/>
              </a:rPr>
              <a:t>farver. </a:t>
            </a:r>
            <a:r>
              <a:rPr dirty="0" sz="600" spc="-5">
                <a:latin typeface="Barlow"/>
                <a:cs typeface="Barlow"/>
              </a:rPr>
              <a:t>PANTONE®-numre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5">
                <a:latin typeface="Barlow"/>
                <a:cs typeface="Barlow"/>
              </a:rPr>
              <a:t>angivet </a:t>
            </a:r>
            <a:r>
              <a:rPr dirty="0" sz="600">
                <a:latin typeface="Barlow"/>
                <a:cs typeface="Barlow"/>
              </a:rPr>
              <a:t>i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tekstilfarver  (TCX). </a:t>
            </a:r>
            <a:r>
              <a:rPr dirty="0" sz="600">
                <a:latin typeface="Barlow"/>
                <a:cs typeface="Barlow"/>
              </a:rPr>
              <a:t>(C)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Inc. </a:t>
            </a:r>
            <a:r>
              <a:rPr dirty="0" sz="600">
                <a:latin typeface="Barlow"/>
                <a:cs typeface="Barlow"/>
              </a:rPr>
              <a:t>1984.1992. </a:t>
            </a:r>
            <a:r>
              <a:rPr dirty="0" sz="600" spc="-5">
                <a:latin typeface="Barlow"/>
                <a:cs typeface="Barlow"/>
              </a:rPr>
              <a:t>Farverne </a:t>
            </a:r>
            <a:r>
              <a:rPr dirty="0" sz="600">
                <a:latin typeface="Barlow"/>
                <a:cs typeface="Barlow"/>
              </a:rPr>
              <a:t>er </a:t>
            </a:r>
            <a:r>
              <a:rPr dirty="0" sz="600" spc="-10">
                <a:latin typeface="Barlow"/>
                <a:cs typeface="Barlow"/>
              </a:rPr>
              <a:t>oversat </a:t>
            </a:r>
            <a:r>
              <a:rPr dirty="0" sz="600" spc="-5">
                <a:latin typeface="Barlow"/>
                <a:cs typeface="Barlow"/>
              </a:rPr>
              <a:t>fra </a:t>
            </a:r>
            <a:r>
              <a:rPr dirty="0" sz="600" spc="-10">
                <a:latin typeface="Barlow"/>
                <a:cs typeface="Barlow"/>
              </a:rPr>
              <a:t>PANTONE® TCX </a:t>
            </a:r>
            <a:r>
              <a:rPr dirty="0" sz="600">
                <a:latin typeface="Barlow"/>
                <a:cs typeface="Barlow"/>
              </a:rPr>
              <a:t>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>
                <a:latin typeface="Barlow"/>
                <a:cs typeface="Barlow"/>
              </a:rPr>
              <a:t>C via </a:t>
            </a:r>
            <a:r>
              <a:rPr dirty="0" sz="600" spc="-5">
                <a:latin typeface="Barlow"/>
                <a:cs typeface="Barlow"/>
              </a:rPr>
              <a:t>ColorMunki </a:t>
            </a:r>
            <a:r>
              <a:rPr dirty="0" sz="600">
                <a:latin typeface="Barlow"/>
                <a:cs typeface="Barlow"/>
              </a:rPr>
              <a:t>Design og </a:t>
            </a:r>
            <a:r>
              <a:rPr dirty="0" sz="600" spc="-5">
                <a:latin typeface="Barlow"/>
                <a:cs typeface="Barlow"/>
              </a:rPr>
              <a:t>fra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>
                <a:latin typeface="Barlow"/>
                <a:cs typeface="Barlow"/>
              </a:rPr>
              <a:t>C til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>
                <a:latin typeface="Barlow"/>
                <a:cs typeface="Barlow"/>
              </a:rPr>
              <a:t>CMYK via </a:t>
            </a:r>
            <a:r>
              <a:rPr dirty="0" sz="600" spc="-10">
                <a:latin typeface="Barlow"/>
                <a:cs typeface="Barlow"/>
              </a:rPr>
              <a:t>PANTONE® </a:t>
            </a:r>
            <a:r>
              <a:rPr dirty="0" sz="600" spc="-5">
                <a:latin typeface="Barlow"/>
                <a:cs typeface="Barlow"/>
              </a:rPr>
              <a:t>Color </a:t>
            </a:r>
            <a:r>
              <a:rPr dirty="0" sz="600">
                <a:latin typeface="Barlow"/>
                <a:cs typeface="Barlow"/>
              </a:rPr>
              <a:t>Manager  </a:t>
            </a:r>
            <a:r>
              <a:rPr dirty="0" sz="600" spc="-5">
                <a:latin typeface="Barlow"/>
                <a:cs typeface="Barlow"/>
              </a:rPr>
              <a:t>’Color </a:t>
            </a:r>
            <a:r>
              <a:rPr dirty="0" sz="600">
                <a:latin typeface="Barlow"/>
                <a:cs typeface="Barlow"/>
              </a:rPr>
              <a:t>Bridge </a:t>
            </a:r>
            <a:r>
              <a:rPr dirty="0" sz="600" spc="-5">
                <a:latin typeface="Barlow"/>
                <a:cs typeface="Barlow"/>
              </a:rPr>
              <a:t>Coated’. </a:t>
            </a:r>
            <a:r>
              <a:rPr dirty="0" sz="600">
                <a:latin typeface="Barlow"/>
                <a:cs typeface="Barlow"/>
              </a:rPr>
              <a:t>Der tages </a:t>
            </a:r>
            <a:r>
              <a:rPr dirty="0" sz="600" spc="-5">
                <a:latin typeface="Barlow"/>
                <a:cs typeface="Barlow"/>
              </a:rPr>
              <a:t>forbehold </a:t>
            </a:r>
            <a:r>
              <a:rPr dirty="0" sz="600" spc="-10">
                <a:latin typeface="Barlow"/>
                <a:cs typeface="Barlow"/>
              </a:rPr>
              <a:t>for </a:t>
            </a:r>
            <a:r>
              <a:rPr dirty="0" sz="600" spc="-5">
                <a:latin typeface="Barlow"/>
                <a:cs typeface="Barlow"/>
              </a:rPr>
              <a:t>mindre </a:t>
            </a:r>
            <a:r>
              <a:rPr dirty="0" sz="600" spc="-10">
                <a:latin typeface="Barlow"/>
                <a:cs typeface="Barlow"/>
              </a:rPr>
              <a:t>fejl.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printed colours are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only indications.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Always refer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original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Fashion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+ Home publications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for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precise colour 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reference. 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numbers are indicated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in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Textile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(TCX).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(C)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Inc.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1984.1992. The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colours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has been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translated from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TCX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C via 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ColorMunki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Design and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from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C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CMYK via </a:t>
            </a:r>
            <a:r>
              <a:rPr dirty="0" sz="600" spc="-10" i="1">
                <a:solidFill>
                  <a:srgbClr val="7C7B7B"/>
                </a:solidFill>
                <a:latin typeface="Barlow"/>
                <a:cs typeface="Barlow"/>
              </a:rPr>
              <a:t>PANTONE®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Color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Manager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’Color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Bridge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Coated’.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May be subject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to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minor</a:t>
            </a:r>
            <a:r>
              <a:rPr dirty="0" sz="600" spc="8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errors.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219510" y="10151662"/>
            <a:ext cx="4197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latin typeface="Barlow"/>
                <a:cs typeface="Barlow"/>
              </a:rPr>
              <a:t>Bestil </a:t>
            </a:r>
            <a:r>
              <a:rPr dirty="0" sz="600">
                <a:latin typeface="Barlow"/>
                <a:cs typeface="Barlow"/>
              </a:rPr>
              <a:t>originale </a:t>
            </a:r>
            <a:r>
              <a:rPr dirty="0" sz="600" spc="-5">
                <a:latin typeface="Barlow"/>
                <a:cs typeface="Barlow"/>
              </a:rPr>
              <a:t>Pantone-farv</a:t>
            </a:r>
            <a:r>
              <a:rPr dirty="0" sz="600" spc="-5">
                <a:latin typeface="Barlow"/>
                <a:cs typeface="Barlow"/>
                <a:hlinkClick r:id="rId2"/>
              </a:rPr>
              <a:t>er </a:t>
            </a:r>
            <a:r>
              <a:rPr dirty="0" sz="600">
                <a:latin typeface="Barlow"/>
                <a:cs typeface="Barlow"/>
                <a:hlinkClick r:id="rId2"/>
              </a:rPr>
              <a:t>på </a:t>
            </a:r>
            <a:r>
              <a:rPr dirty="0" sz="600" spc="-5">
                <a:latin typeface="Barlow"/>
                <a:cs typeface="Barlow"/>
                <a:hlinkClick r:id="rId2"/>
              </a:rPr>
              <a:t>www.trendstore.dk/pantone,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via mail </a:t>
            </a:r>
            <a:r>
              <a:rPr dirty="0" sz="600" spc="-5"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eller på </a:t>
            </a:r>
            <a:r>
              <a:rPr dirty="0" sz="600" spc="-10">
                <a:latin typeface="Barlow"/>
                <a:cs typeface="Barlow"/>
              </a:rPr>
              <a:t>telefon </a:t>
            </a:r>
            <a:r>
              <a:rPr dirty="0" sz="600">
                <a:latin typeface="Barlow"/>
                <a:cs typeface="Barlow"/>
              </a:rPr>
              <a:t>(+45) 9711</a:t>
            </a:r>
            <a:r>
              <a:rPr dirty="0" sz="600" spc="75">
                <a:latin typeface="Barlow"/>
                <a:cs typeface="Barlow"/>
              </a:rPr>
              <a:t> </a:t>
            </a:r>
            <a:r>
              <a:rPr dirty="0" sz="600"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</a:pP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Order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original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Pantone colour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s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on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4"/>
              </a:rPr>
              <a:t>www.trendstore.eu/pantone,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via e-mail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  <a:hlinkClick r:id="rId3"/>
              </a:rPr>
              <a:t>pantone@pejgruppen.dk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or </a:t>
            </a:r>
            <a:r>
              <a:rPr dirty="0" sz="600" spc="-5" i="1">
                <a:solidFill>
                  <a:srgbClr val="7C7B7B"/>
                </a:solidFill>
                <a:latin typeface="Barlow"/>
                <a:cs typeface="Barlow"/>
              </a:rPr>
              <a:t>by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phone (+45) 9711</a:t>
            </a:r>
            <a:r>
              <a:rPr dirty="0" sz="600" spc="40" i="1">
                <a:solidFill>
                  <a:srgbClr val="7C7B7B"/>
                </a:solidFill>
                <a:latin typeface="Barlow"/>
                <a:cs typeface="Barlow"/>
              </a:rPr>
              <a:t> </a:t>
            </a:r>
            <a:r>
              <a:rPr dirty="0" sz="600" i="1">
                <a:solidFill>
                  <a:srgbClr val="7C7B7B"/>
                </a:solidFill>
                <a:latin typeface="Barlow"/>
                <a:cs typeface="Barlow"/>
              </a:rPr>
              <a:t>8900.</a:t>
            </a:r>
            <a:endParaRPr sz="600">
              <a:latin typeface="Barlow"/>
              <a:cs typeface="Barlow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77209" y="10218633"/>
            <a:ext cx="90170" cy="110489"/>
          </a:xfrm>
          <a:custGeom>
            <a:avLst/>
            <a:gdLst/>
            <a:ahLst/>
            <a:cxnLst/>
            <a:rect l="l" t="t" r="r" b="b"/>
            <a:pathLst>
              <a:path w="90170" h="110490">
                <a:moveTo>
                  <a:pt x="49786" y="42062"/>
                </a:moveTo>
                <a:lnTo>
                  <a:pt x="24968" y="42062"/>
                </a:lnTo>
                <a:lnTo>
                  <a:pt x="25603" y="42329"/>
                </a:lnTo>
                <a:lnTo>
                  <a:pt x="25780" y="42608"/>
                </a:lnTo>
                <a:lnTo>
                  <a:pt x="41043" y="69634"/>
                </a:lnTo>
                <a:lnTo>
                  <a:pt x="63550" y="109613"/>
                </a:lnTo>
                <a:lnTo>
                  <a:pt x="64592" y="110235"/>
                </a:lnTo>
                <a:lnTo>
                  <a:pt x="73012" y="110058"/>
                </a:lnTo>
                <a:lnTo>
                  <a:pt x="90119" y="110058"/>
                </a:lnTo>
                <a:lnTo>
                  <a:pt x="90119" y="69634"/>
                </a:lnTo>
                <a:lnTo>
                  <a:pt x="65189" y="69634"/>
                </a:lnTo>
                <a:lnTo>
                  <a:pt x="64769" y="68973"/>
                </a:lnTo>
                <a:lnTo>
                  <a:pt x="49786" y="42062"/>
                </a:lnTo>
                <a:close/>
              </a:path>
              <a:path w="90170" h="110490">
                <a:moveTo>
                  <a:pt x="90119" y="110058"/>
                </a:moveTo>
                <a:lnTo>
                  <a:pt x="73012" y="110058"/>
                </a:lnTo>
                <a:lnTo>
                  <a:pt x="79527" y="110147"/>
                </a:lnTo>
                <a:lnTo>
                  <a:pt x="90119" y="110147"/>
                </a:lnTo>
                <a:close/>
              </a:path>
              <a:path w="90170" h="110490">
                <a:moveTo>
                  <a:pt x="13373" y="88"/>
                </a:moveTo>
                <a:lnTo>
                  <a:pt x="0" y="88"/>
                </a:lnTo>
                <a:lnTo>
                  <a:pt x="0" y="109981"/>
                </a:lnTo>
                <a:lnTo>
                  <a:pt x="25996" y="109981"/>
                </a:lnTo>
                <a:lnTo>
                  <a:pt x="24968" y="42062"/>
                </a:lnTo>
                <a:lnTo>
                  <a:pt x="49786" y="42062"/>
                </a:lnTo>
                <a:lnTo>
                  <a:pt x="36883" y="18888"/>
                </a:lnTo>
                <a:lnTo>
                  <a:pt x="26708" y="507"/>
                </a:lnTo>
                <a:lnTo>
                  <a:pt x="25970" y="165"/>
                </a:lnTo>
                <a:lnTo>
                  <a:pt x="18567" y="165"/>
                </a:lnTo>
                <a:lnTo>
                  <a:pt x="13373" y="88"/>
                </a:lnTo>
                <a:close/>
              </a:path>
              <a:path w="90170" h="110490">
                <a:moveTo>
                  <a:pt x="90119" y="241"/>
                </a:moveTo>
                <a:lnTo>
                  <a:pt x="64604" y="241"/>
                </a:lnTo>
                <a:lnTo>
                  <a:pt x="65658" y="69532"/>
                </a:lnTo>
                <a:lnTo>
                  <a:pt x="65189" y="69634"/>
                </a:lnTo>
                <a:lnTo>
                  <a:pt x="90119" y="69634"/>
                </a:lnTo>
                <a:lnTo>
                  <a:pt x="90119" y="241"/>
                </a:lnTo>
                <a:close/>
              </a:path>
              <a:path w="90170" h="110490">
                <a:moveTo>
                  <a:pt x="25615" y="0"/>
                </a:moveTo>
                <a:lnTo>
                  <a:pt x="18567" y="165"/>
                </a:lnTo>
                <a:lnTo>
                  <a:pt x="25970" y="165"/>
                </a:lnTo>
                <a:lnTo>
                  <a:pt x="256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781131" y="10218615"/>
            <a:ext cx="90805" cy="110489"/>
          </a:xfrm>
          <a:custGeom>
            <a:avLst/>
            <a:gdLst/>
            <a:ahLst/>
            <a:cxnLst/>
            <a:rect l="l" t="t" r="r" b="b"/>
            <a:pathLst>
              <a:path w="90804" h="110490">
                <a:moveTo>
                  <a:pt x="49761" y="42151"/>
                </a:moveTo>
                <a:lnTo>
                  <a:pt x="24904" y="42151"/>
                </a:lnTo>
                <a:lnTo>
                  <a:pt x="25907" y="42900"/>
                </a:lnTo>
                <a:lnTo>
                  <a:pt x="26390" y="43700"/>
                </a:lnTo>
                <a:lnTo>
                  <a:pt x="63563" y="109664"/>
                </a:lnTo>
                <a:lnTo>
                  <a:pt x="64604" y="110274"/>
                </a:lnTo>
                <a:lnTo>
                  <a:pt x="71361" y="110058"/>
                </a:lnTo>
                <a:lnTo>
                  <a:pt x="90233" y="110058"/>
                </a:lnTo>
                <a:lnTo>
                  <a:pt x="90233" y="70383"/>
                </a:lnTo>
                <a:lnTo>
                  <a:pt x="65671" y="70383"/>
                </a:lnTo>
                <a:lnTo>
                  <a:pt x="65049" y="69443"/>
                </a:lnTo>
                <a:lnTo>
                  <a:pt x="64858" y="69202"/>
                </a:lnTo>
                <a:lnTo>
                  <a:pt x="49761" y="42151"/>
                </a:lnTo>
                <a:close/>
              </a:path>
              <a:path w="90804" h="110490">
                <a:moveTo>
                  <a:pt x="90233" y="110058"/>
                </a:moveTo>
                <a:lnTo>
                  <a:pt x="71361" y="110058"/>
                </a:lnTo>
                <a:lnTo>
                  <a:pt x="76225" y="110159"/>
                </a:lnTo>
                <a:lnTo>
                  <a:pt x="90233" y="110159"/>
                </a:lnTo>
                <a:close/>
              </a:path>
              <a:path w="90804" h="110490">
                <a:moveTo>
                  <a:pt x="9575" y="101"/>
                </a:moveTo>
                <a:lnTo>
                  <a:pt x="0" y="101"/>
                </a:lnTo>
                <a:lnTo>
                  <a:pt x="0" y="110032"/>
                </a:lnTo>
                <a:lnTo>
                  <a:pt x="25971" y="110032"/>
                </a:lnTo>
                <a:lnTo>
                  <a:pt x="24904" y="42151"/>
                </a:lnTo>
                <a:lnTo>
                  <a:pt x="49761" y="42151"/>
                </a:lnTo>
                <a:lnTo>
                  <a:pt x="26644" y="634"/>
                </a:lnTo>
                <a:lnTo>
                  <a:pt x="25815" y="203"/>
                </a:lnTo>
                <a:lnTo>
                  <a:pt x="16433" y="203"/>
                </a:lnTo>
                <a:lnTo>
                  <a:pt x="9575" y="101"/>
                </a:lnTo>
                <a:close/>
              </a:path>
              <a:path w="90804" h="110490">
                <a:moveTo>
                  <a:pt x="90233" y="292"/>
                </a:moveTo>
                <a:lnTo>
                  <a:pt x="64566" y="292"/>
                </a:lnTo>
                <a:lnTo>
                  <a:pt x="65671" y="70383"/>
                </a:lnTo>
                <a:lnTo>
                  <a:pt x="90233" y="70383"/>
                </a:lnTo>
                <a:lnTo>
                  <a:pt x="90233" y="292"/>
                </a:lnTo>
                <a:close/>
              </a:path>
              <a:path w="90804" h="110490">
                <a:moveTo>
                  <a:pt x="25425" y="0"/>
                </a:moveTo>
                <a:lnTo>
                  <a:pt x="16433" y="203"/>
                </a:lnTo>
                <a:lnTo>
                  <a:pt x="25815" y="203"/>
                </a:lnTo>
                <a:lnTo>
                  <a:pt x="25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660540" y="10215075"/>
            <a:ext cx="107950" cy="117475"/>
          </a:xfrm>
          <a:custGeom>
            <a:avLst/>
            <a:gdLst/>
            <a:ahLst/>
            <a:cxnLst/>
            <a:rect l="l" t="t" r="r" b="b"/>
            <a:pathLst>
              <a:path w="107950" h="117475">
                <a:moveTo>
                  <a:pt x="56326" y="0"/>
                </a:moveTo>
                <a:lnTo>
                  <a:pt x="13488" y="17961"/>
                </a:lnTo>
                <a:lnTo>
                  <a:pt x="0" y="57312"/>
                </a:lnTo>
                <a:lnTo>
                  <a:pt x="449" y="66609"/>
                </a:lnTo>
                <a:lnTo>
                  <a:pt x="5902" y="87240"/>
                </a:lnTo>
                <a:lnTo>
                  <a:pt x="16623" y="103121"/>
                </a:lnTo>
                <a:lnTo>
                  <a:pt x="31153" y="113325"/>
                </a:lnTo>
                <a:lnTo>
                  <a:pt x="48036" y="116926"/>
                </a:lnTo>
                <a:lnTo>
                  <a:pt x="61353" y="116184"/>
                </a:lnTo>
                <a:lnTo>
                  <a:pt x="72569" y="113721"/>
                </a:lnTo>
                <a:lnTo>
                  <a:pt x="82047" y="109270"/>
                </a:lnTo>
                <a:lnTo>
                  <a:pt x="90149" y="102563"/>
                </a:lnTo>
                <a:lnTo>
                  <a:pt x="96969" y="93398"/>
                </a:lnTo>
                <a:lnTo>
                  <a:pt x="49579" y="93398"/>
                </a:lnTo>
                <a:lnTo>
                  <a:pt x="38028" y="88224"/>
                </a:lnTo>
                <a:lnTo>
                  <a:pt x="26388" y="57312"/>
                </a:lnTo>
                <a:lnTo>
                  <a:pt x="27025" y="49578"/>
                </a:lnTo>
                <a:lnTo>
                  <a:pt x="52392" y="23353"/>
                </a:lnTo>
                <a:lnTo>
                  <a:pt x="97229" y="23353"/>
                </a:lnTo>
                <a:lnTo>
                  <a:pt x="94704" y="19162"/>
                </a:lnTo>
                <a:lnTo>
                  <a:pt x="86327" y="10771"/>
                </a:lnTo>
                <a:lnTo>
                  <a:pt x="75582" y="4480"/>
                </a:lnTo>
                <a:lnTo>
                  <a:pt x="69286" y="2195"/>
                </a:lnTo>
                <a:lnTo>
                  <a:pt x="62863" y="710"/>
                </a:lnTo>
                <a:lnTo>
                  <a:pt x="56326" y="0"/>
                </a:lnTo>
                <a:close/>
              </a:path>
              <a:path w="107950" h="117475">
                <a:moveTo>
                  <a:pt x="97229" y="23353"/>
                </a:moveTo>
                <a:lnTo>
                  <a:pt x="52392" y="23353"/>
                </a:lnTo>
                <a:lnTo>
                  <a:pt x="60362" y="24314"/>
                </a:lnTo>
                <a:lnTo>
                  <a:pt x="67229" y="27453"/>
                </a:lnTo>
                <a:lnTo>
                  <a:pt x="80904" y="59421"/>
                </a:lnTo>
                <a:lnTo>
                  <a:pt x="80180" y="64183"/>
                </a:lnTo>
                <a:lnTo>
                  <a:pt x="79913" y="69085"/>
                </a:lnTo>
                <a:lnTo>
                  <a:pt x="78656" y="73683"/>
                </a:lnTo>
                <a:lnTo>
                  <a:pt x="72170" y="85333"/>
                </a:lnTo>
                <a:lnTo>
                  <a:pt x="61719" y="92169"/>
                </a:lnTo>
                <a:lnTo>
                  <a:pt x="49579" y="93398"/>
                </a:lnTo>
                <a:lnTo>
                  <a:pt x="96969" y="93398"/>
                </a:lnTo>
                <a:lnTo>
                  <a:pt x="100225" y="89022"/>
                </a:lnTo>
                <a:lnTo>
                  <a:pt x="105997" y="74256"/>
                </a:lnTo>
                <a:lnTo>
                  <a:pt x="107479" y="59421"/>
                </a:lnTo>
                <a:lnTo>
                  <a:pt x="107566" y="58228"/>
                </a:lnTo>
                <a:lnTo>
                  <a:pt x="105110" y="41425"/>
                </a:lnTo>
                <a:lnTo>
                  <a:pt x="100902" y="29448"/>
                </a:lnTo>
                <a:lnTo>
                  <a:pt x="97229" y="233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889462" y="10218878"/>
            <a:ext cx="84455" cy="109855"/>
          </a:xfrm>
          <a:custGeom>
            <a:avLst/>
            <a:gdLst/>
            <a:ahLst/>
            <a:cxnLst/>
            <a:rect l="l" t="t" r="r" b="b"/>
            <a:pathLst>
              <a:path w="84454" h="109854">
                <a:moveTo>
                  <a:pt x="79095" y="0"/>
                </a:moveTo>
                <a:lnTo>
                  <a:pt x="0" y="0"/>
                </a:lnTo>
                <a:lnTo>
                  <a:pt x="0" y="109715"/>
                </a:lnTo>
                <a:lnTo>
                  <a:pt x="84188" y="109715"/>
                </a:lnTo>
                <a:lnTo>
                  <a:pt x="84188" y="88341"/>
                </a:lnTo>
                <a:lnTo>
                  <a:pt x="26771" y="88341"/>
                </a:lnTo>
                <a:lnTo>
                  <a:pt x="26771" y="61810"/>
                </a:lnTo>
                <a:lnTo>
                  <a:pt x="75895" y="61810"/>
                </a:lnTo>
                <a:lnTo>
                  <a:pt x="75895" y="41046"/>
                </a:lnTo>
                <a:lnTo>
                  <a:pt x="26822" y="41046"/>
                </a:lnTo>
                <a:lnTo>
                  <a:pt x="26822" y="20942"/>
                </a:lnTo>
                <a:lnTo>
                  <a:pt x="79095" y="20942"/>
                </a:lnTo>
                <a:lnTo>
                  <a:pt x="790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8280000" y="10218703"/>
            <a:ext cx="92075" cy="110489"/>
          </a:xfrm>
          <a:custGeom>
            <a:avLst/>
            <a:gdLst/>
            <a:ahLst/>
            <a:cxnLst/>
            <a:rect l="l" t="t" r="r" b="b"/>
            <a:pathLst>
              <a:path w="92075" h="110490">
                <a:moveTo>
                  <a:pt x="28422" y="0"/>
                </a:moveTo>
                <a:lnTo>
                  <a:pt x="1308" y="25"/>
                </a:lnTo>
                <a:lnTo>
                  <a:pt x="673" y="114"/>
                </a:lnTo>
                <a:lnTo>
                  <a:pt x="0" y="165"/>
                </a:lnTo>
                <a:lnTo>
                  <a:pt x="0" y="109943"/>
                </a:lnTo>
                <a:lnTo>
                  <a:pt x="26924" y="109943"/>
                </a:lnTo>
                <a:lnTo>
                  <a:pt x="26924" y="74129"/>
                </a:lnTo>
                <a:lnTo>
                  <a:pt x="30137" y="74117"/>
                </a:lnTo>
                <a:lnTo>
                  <a:pt x="74180" y="70192"/>
                </a:lnTo>
                <a:lnTo>
                  <a:pt x="87798" y="54000"/>
                </a:lnTo>
                <a:lnTo>
                  <a:pt x="27063" y="54000"/>
                </a:lnTo>
                <a:lnTo>
                  <a:pt x="27063" y="20573"/>
                </a:lnTo>
                <a:lnTo>
                  <a:pt x="35598" y="20573"/>
                </a:lnTo>
                <a:lnTo>
                  <a:pt x="43929" y="20192"/>
                </a:lnTo>
                <a:lnTo>
                  <a:pt x="88870" y="20192"/>
                </a:lnTo>
                <a:lnTo>
                  <a:pt x="59486" y="177"/>
                </a:lnTo>
                <a:lnTo>
                  <a:pt x="28422" y="0"/>
                </a:lnTo>
                <a:close/>
              </a:path>
              <a:path w="92075" h="110490">
                <a:moveTo>
                  <a:pt x="29815" y="74129"/>
                </a:moveTo>
                <a:lnTo>
                  <a:pt x="28194" y="74129"/>
                </a:lnTo>
                <a:lnTo>
                  <a:pt x="29171" y="74155"/>
                </a:lnTo>
                <a:lnTo>
                  <a:pt x="29815" y="74129"/>
                </a:lnTo>
                <a:close/>
              </a:path>
              <a:path w="92075" h="110490">
                <a:moveTo>
                  <a:pt x="35433" y="53670"/>
                </a:moveTo>
                <a:lnTo>
                  <a:pt x="27063" y="54000"/>
                </a:lnTo>
                <a:lnTo>
                  <a:pt x="87798" y="54000"/>
                </a:lnTo>
                <a:lnTo>
                  <a:pt x="87938" y="53682"/>
                </a:lnTo>
                <a:lnTo>
                  <a:pt x="35433" y="53670"/>
                </a:lnTo>
                <a:close/>
              </a:path>
              <a:path w="92075" h="110490">
                <a:moveTo>
                  <a:pt x="88870" y="20192"/>
                </a:moveTo>
                <a:lnTo>
                  <a:pt x="43929" y="20192"/>
                </a:lnTo>
                <a:lnTo>
                  <a:pt x="61988" y="21234"/>
                </a:lnTo>
                <a:lnTo>
                  <a:pt x="65366" y="29425"/>
                </a:lnTo>
                <a:lnTo>
                  <a:pt x="65405" y="46443"/>
                </a:lnTo>
                <a:lnTo>
                  <a:pt x="60845" y="52082"/>
                </a:lnTo>
                <a:lnTo>
                  <a:pt x="43662" y="53682"/>
                </a:lnTo>
                <a:lnTo>
                  <a:pt x="87943" y="53670"/>
                </a:lnTo>
                <a:lnTo>
                  <a:pt x="90573" y="47669"/>
                </a:lnTo>
                <a:lnTo>
                  <a:pt x="91980" y="37963"/>
                </a:lnTo>
                <a:lnTo>
                  <a:pt x="91071" y="27533"/>
                </a:lnTo>
                <a:lnTo>
                  <a:pt x="88870" y="20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360942" y="10218641"/>
            <a:ext cx="107950" cy="110489"/>
          </a:xfrm>
          <a:custGeom>
            <a:avLst/>
            <a:gdLst/>
            <a:ahLst/>
            <a:cxnLst/>
            <a:rect l="l" t="t" r="r" b="b"/>
            <a:pathLst>
              <a:path w="107950" h="110490">
                <a:moveTo>
                  <a:pt x="40563" y="0"/>
                </a:moveTo>
                <a:lnTo>
                  <a:pt x="39763" y="635"/>
                </a:lnTo>
                <a:lnTo>
                  <a:pt x="29560" y="28771"/>
                </a:lnTo>
                <a:lnTo>
                  <a:pt x="467" y="108712"/>
                </a:lnTo>
                <a:lnTo>
                  <a:pt x="0" y="110134"/>
                </a:lnTo>
                <a:lnTo>
                  <a:pt x="28562" y="110185"/>
                </a:lnTo>
                <a:lnTo>
                  <a:pt x="30556" y="103682"/>
                </a:lnTo>
                <a:lnTo>
                  <a:pt x="32004" y="99187"/>
                </a:lnTo>
                <a:lnTo>
                  <a:pt x="33743" y="93141"/>
                </a:lnTo>
                <a:lnTo>
                  <a:pt x="34442" y="92633"/>
                </a:lnTo>
                <a:lnTo>
                  <a:pt x="101304" y="92621"/>
                </a:lnTo>
                <a:lnTo>
                  <a:pt x="94071" y="72580"/>
                </a:lnTo>
                <a:lnTo>
                  <a:pt x="40297" y="72580"/>
                </a:lnTo>
                <a:lnTo>
                  <a:pt x="53467" y="26822"/>
                </a:lnTo>
                <a:lnTo>
                  <a:pt x="77555" y="26822"/>
                </a:lnTo>
                <a:lnTo>
                  <a:pt x="68072" y="546"/>
                </a:lnTo>
                <a:lnTo>
                  <a:pt x="67582" y="152"/>
                </a:lnTo>
                <a:lnTo>
                  <a:pt x="50266" y="152"/>
                </a:lnTo>
                <a:lnTo>
                  <a:pt x="40563" y="0"/>
                </a:lnTo>
                <a:close/>
              </a:path>
              <a:path w="107950" h="110490">
                <a:moveTo>
                  <a:pt x="101304" y="92621"/>
                </a:moveTo>
                <a:lnTo>
                  <a:pt x="73228" y="92621"/>
                </a:lnTo>
                <a:lnTo>
                  <a:pt x="73850" y="93345"/>
                </a:lnTo>
                <a:lnTo>
                  <a:pt x="75615" y="99390"/>
                </a:lnTo>
                <a:lnTo>
                  <a:pt x="76974" y="103924"/>
                </a:lnTo>
                <a:lnTo>
                  <a:pt x="78727" y="109131"/>
                </a:lnTo>
                <a:lnTo>
                  <a:pt x="79743" y="110058"/>
                </a:lnTo>
                <a:lnTo>
                  <a:pt x="93806" y="110139"/>
                </a:lnTo>
                <a:lnTo>
                  <a:pt x="107505" y="110134"/>
                </a:lnTo>
                <a:lnTo>
                  <a:pt x="107214" y="109131"/>
                </a:lnTo>
                <a:lnTo>
                  <a:pt x="107111" y="108712"/>
                </a:lnTo>
                <a:lnTo>
                  <a:pt x="101304" y="92621"/>
                </a:lnTo>
                <a:close/>
              </a:path>
              <a:path w="107950" h="110490">
                <a:moveTo>
                  <a:pt x="71029" y="92633"/>
                </a:moveTo>
                <a:lnTo>
                  <a:pt x="34442" y="92633"/>
                </a:lnTo>
                <a:lnTo>
                  <a:pt x="53740" y="92697"/>
                </a:lnTo>
                <a:lnTo>
                  <a:pt x="71029" y="92633"/>
                </a:lnTo>
                <a:close/>
              </a:path>
              <a:path w="107950" h="110490">
                <a:moveTo>
                  <a:pt x="77555" y="26822"/>
                </a:moveTo>
                <a:lnTo>
                  <a:pt x="53467" y="26822"/>
                </a:lnTo>
                <a:lnTo>
                  <a:pt x="67525" y="72580"/>
                </a:lnTo>
                <a:lnTo>
                  <a:pt x="94071" y="72580"/>
                </a:lnTo>
                <a:lnTo>
                  <a:pt x="77555" y="26822"/>
                </a:lnTo>
                <a:close/>
              </a:path>
              <a:path w="107950" h="110490">
                <a:moveTo>
                  <a:pt x="67424" y="25"/>
                </a:moveTo>
                <a:lnTo>
                  <a:pt x="50266" y="152"/>
                </a:lnTo>
                <a:lnTo>
                  <a:pt x="67582" y="152"/>
                </a:lnTo>
                <a:lnTo>
                  <a:pt x="67424" y="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8577460" y="10218882"/>
            <a:ext cx="82550" cy="109855"/>
          </a:xfrm>
          <a:custGeom>
            <a:avLst/>
            <a:gdLst/>
            <a:ahLst/>
            <a:cxnLst/>
            <a:rect l="l" t="t" r="r" b="b"/>
            <a:pathLst>
              <a:path w="82550" h="109854">
                <a:moveTo>
                  <a:pt x="82524" y="0"/>
                </a:moveTo>
                <a:lnTo>
                  <a:pt x="0" y="0"/>
                </a:lnTo>
                <a:lnTo>
                  <a:pt x="0" y="21501"/>
                </a:lnTo>
                <a:lnTo>
                  <a:pt x="27787" y="21501"/>
                </a:lnTo>
                <a:lnTo>
                  <a:pt x="27787" y="109677"/>
                </a:lnTo>
                <a:lnTo>
                  <a:pt x="54902" y="109677"/>
                </a:lnTo>
                <a:lnTo>
                  <a:pt x="54902" y="21488"/>
                </a:lnTo>
                <a:lnTo>
                  <a:pt x="82524" y="21488"/>
                </a:lnTo>
                <a:lnTo>
                  <a:pt x="82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8979943" y="10216401"/>
            <a:ext cx="47625" cy="50165"/>
          </a:xfrm>
          <a:custGeom>
            <a:avLst/>
            <a:gdLst/>
            <a:ahLst/>
            <a:cxnLst/>
            <a:rect l="l" t="t" r="r" b="b"/>
            <a:pathLst>
              <a:path w="47625" h="50165">
                <a:moveTo>
                  <a:pt x="23757" y="0"/>
                </a:moveTo>
                <a:lnTo>
                  <a:pt x="14504" y="1943"/>
                </a:lnTo>
                <a:lnTo>
                  <a:pt x="6950" y="7264"/>
                </a:lnTo>
                <a:lnTo>
                  <a:pt x="1856" y="15166"/>
                </a:lnTo>
                <a:lnTo>
                  <a:pt x="0" y="24764"/>
                </a:lnTo>
                <a:lnTo>
                  <a:pt x="14" y="25018"/>
                </a:lnTo>
                <a:lnTo>
                  <a:pt x="1835" y="34546"/>
                </a:lnTo>
                <a:lnTo>
                  <a:pt x="6909" y="42462"/>
                </a:lnTo>
                <a:lnTo>
                  <a:pt x="14447" y="47806"/>
                </a:lnTo>
                <a:lnTo>
                  <a:pt x="23693" y="49783"/>
                </a:lnTo>
                <a:lnTo>
                  <a:pt x="32929" y="47848"/>
                </a:lnTo>
                <a:lnTo>
                  <a:pt x="37820" y="44399"/>
                </a:lnTo>
                <a:lnTo>
                  <a:pt x="23617" y="44399"/>
                </a:lnTo>
                <a:lnTo>
                  <a:pt x="16338" y="42901"/>
                </a:lnTo>
                <a:lnTo>
                  <a:pt x="10580" y="38796"/>
                </a:lnTo>
                <a:lnTo>
                  <a:pt x="6804" y="32585"/>
                </a:lnTo>
                <a:lnTo>
                  <a:pt x="5469" y="24764"/>
                </a:lnTo>
                <a:lnTo>
                  <a:pt x="6872" y="16991"/>
                </a:lnTo>
                <a:lnTo>
                  <a:pt x="10714" y="10837"/>
                </a:lnTo>
                <a:lnTo>
                  <a:pt x="16527" y="6796"/>
                </a:lnTo>
                <a:lnTo>
                  <a:pt x="23846" y="5359"/>
                </a:lnTo>
                <a:lnTo>
                  <a:pt x="37804" y="5359"/>
                </a:lnTo>
                <a:lnTo>
                  <a:pt x="33007" y="1964"/>
                </a:lnTo>
                <a:lnTo>
                  <a:pt x="23757" y="0"/>
                </a:lnTo>
                <a:close/>
              </a:path>
              <a:path w="47625" h="50165">
                <a:moveTo>
                  <a:pt x="37804" y="5359"/>
                </a:moveTo>
                <a:lnTo>
                  <a:pt x="23846" y="5359"/>
                </a:lnTo>
                <a:lnTo>
                  <a:pt x="31114" y="6868"/>
                </a:lnTo>
                <a:lnTo>
                  <a:pt x="36885" y="10993"/>
                </a:lnTo>
                <a:lnTo>
                  <a:pt x="40680" y="17216"/>
                </a:lnTo>
                <a:lnTo>
                  <a:pt x="42019" y="25018"/>
                </a:lnTo>
                <a:lnTo>
                  <a:pt x="40605" y="32779"/>
                </a:lnTo>
                <a:lnTo>
                  <a:pt x="36752" y="38928"/>
                </a:lnTo>
                <a:lnTo>
                  <a:pt x="30932" y="42967"/>
                </a:lnTo>
                <a:lnTo>
                  <a:pt x="23617" y="44399"/>
                </a:lnTo>
                <a:lnTo>
                  <a:pt x="37820" y="44399"/>
                </a:lnTo>
                <a:lnTo>
                  <a:pt x="40494" y="42513"/>
                </a:lnTo>
                <a:lnTo>
                  <a:pt x="45608" y="34596"/>
                </a:lnTo>
                <a:lnTo>
                  <a:pt x="47473" y="25018"/>
                </a:lnTo>
                <a:lnTo>
                  <a:pt x="47464" y="24764"/>
                </a:lnTo>
                <a:lnTo>
                  <a:pt x="45636" y="15223"/>
                </a:lnTo>
                <a:lnTo>
                  <a:pt x="40554" y="7305"/>
                </a:lnTo>
                <a:lnTo>
                  <a:pt x="37804" y="5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994541" y="10227408"/>
            <a:ext cx="20320" cy="29209"/>
          </a:xfrm>
          <a:custGeom>
            <a:avLst/>
            <a:gdLst/>
            <a:ahLst/>
            <a:cxnLst/>
            <a:rect l="l" t="t" r="r" b="b"/>
            <a:pathLst>
              <a:path w="20320" h="29209">
                <a:moveTo>
                  <a:pt x="15146" y="15214"/>
                </a:moveTo>
                <a:lnTo>
                  <a:pt x="6946" y="15214"/>
                </a:lnTo>
                <a:lnTo>
                  <a:pt x="8128" y="15824"/>
                </a:lnTo>
                <a:lnTo>
                  <a:pt x="10045" y="19951"/>
                </a:lnTo>
                <a:lnTo>
                  <a:pt x="11341" y="22072"/>
                </a:lnTo>
                <a:lnTo>
                  <a:pt x="14897" y="28600"/>
                </a:lnTo>
                <a:lnTo>
                  <a:pt x="20218" y="27647"/>
                </a:lnTo>
                <a:lnTo>
                  <a:pt x="13532" y="15951"/>
                </a:lnTo>
                <a:lnTo>
                  <a:pt x="13532" y="15824"/>
                </a:lnTo>
                <a:lnTo>
                  <a:pt x="14287" y="15494"/>
                </a:lnTo>
                <a:lnTo>
                  <a:pt x="15146" y="15214"/>
                </a:lnTo>
                <a:close/>
              </a:path>
              <a:path w="20320" h="29209">
                <a:moveTo>
                  <a:pt x="9207" y="0"/>
                </a:moveTo>
                <a:lnTo>
                  <a:pt x="4597" y="330"/>
                </a:lnTo>
                <a:lnTo>
                  <a:pt x="0" y="330"/>
                </a:lnTo>
                <a:lnTo>
                  <a:pt x="0" y="27851"/>
                </a:lnTo>
                <a:lnTo>
                  <a:pt x="4838" y="27851"/>
                </a:lnTo>
                <a:lnTo>
                  <a:pt x="4838" y="15951"/>
                </a:lnTo>
                <a:lnTo>
                  <a:pt x="6946" y="15214"/>
                </a:lnTo>
                <a:lnTo>
                  <a:pt x="15146" y="15214"/>
                </a:lnTo>
                <a:lnTo>
                  <a:pt x="18935" y="13982"/>
                </a:lnTo>
                <a:lnTo>
                  <a:pt x="20296" y="11988"/>
                </a:lnTo>
                <a:lnTo>
                  <a:pt x="5143" y="11988"/>
                </a:lnTo>
                <a:lnTo>
                  <a:pt x="5143" y="3670"/>
                </a:lnTo>
                <a:lnTo>
                  <a:pt x="19947" y="3670"/>
                </a:lnTo>
                <a:lnTo>
                  <a:pt x="19926" y="3289"/>
                </a:lnTo>
                <a:lnTo>
                  <a:pt x="18034" y="838"/>
                </a:lnTo>
                <a:lnTo>
                  <a:pt x="9207" y="0"/>
                </a:lnTo>
                <a:close/>
              </a:path>
              <a:path w="20320" h="29209">
                <a:moveTo>
                  <a:pt x="19952" y="3759"/>
                </a:moveTo>
                <a:lnTo>
                  <a:pt x="9537" y="3759"/>
                </a:lnTo>
                <a:lnTo>
                  <a:pt x="13550" y="4318"/>
                </a:lnTo>
                <a:lnTo>
                  <a:pt x="14744" y="5511"/>
                </a:lnTo>
                <a:lnTo>
                  <a:pt x="14668" y="9982"/>
                </a:lnTo>
                <a:lnTo>
                  <a:pt x="13677" y="11404"/>
                </a:lnTo>
                <a:lnTo>
                  <a:pt x="9499" y="11849"/>
                </a:lnTo>
                <a:lnTo>
                  <a:pt x="7442" y="11874"/>
                </a:lnTo>
                <a:lnTo>
                  <a:pt x="5143" y="11988"/>
                </a:lnTo>
                <a:lnTo>
                  <a:pt x="20296" y="11988"/>
                </a:lnTo>
                <a:lnTo>
                  <a:pt x="20304" y="9982"/>
                </a:lnTo>
                <a:lnTo>
                  <a:pt x="19952" y="3759"/>
                </a:lnTo>
                <a:close/>
              </a:path>
              <a:path w="20320" h="29209">
                <a:moveTo>
                  <a:pt x="19947" y="3670"/>
                </a:moveTo>
                <a:lnTo>
                  <a:pt x="5143" y="3670"/>
                </a:lnTo>
                <a:lnTo>
                  <a:pt x="7391" y="3784"/>
                </a:lnTo>
                <a:lnTo>
                  <a:pt x="9537" y="3759"/>
                </a:lnTo>
                <a:lnTo>
                  <a:pt x="19952" y="3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279993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8189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41985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70A2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8891993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9E89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153985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39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95D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9503994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C5C0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765985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39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B488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115994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6474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377986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39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D6C0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0727994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4F4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989986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39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787C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1339995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A08F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601986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39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9483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1951995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302F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213986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39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B38A6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2563995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78666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825987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39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D688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3175995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B45F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437987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39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9C19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3787995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C0B7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049988" y="1001928"/>
            <a:ext cx="612140" cy="180340"/>
          </a:xfrm>
          <a:custGeom>
            <a:avLst/>
            <a:gdLst/>
            <a:ahLst/>
            <a:cxnLst/>
            <a:rect l="l" t="t" r="r" b="b"/>
            <a:pathLst>
              <a:path w="612140" h="180340">
                <a:moveTo>
                  <a:pt x="0" y="179997"/>
                </a:moveTo>
                <a:lnTo>
                  <a:pt x="612000" y="179997"/>
                </a:lnTo>
                <a:lnTo>
                  <a:pt x="612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5D3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2404639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27297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195</a:t>
            </a:r>
            <a:endParaRPr sz="800">
              <a:latin typeface="Barlow"/>
              <a:cs typeface="Barlow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4427091" y="10397703"/>
            <a:ext cx="165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196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5244" y="4014611"/>
            <a:ext cx="98996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900" spc="-15">
                <a:latin typeface="Barlow"/>
                <a:cs typeface="Barlow"/>
              </a:rPr>
              <a:t>Varm</a:t>
            </a:r>
            <a:r>
              <a:rPr dirty="0" sz="900" spc="-1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orangegul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Warm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orange</a:t>
            </a:r>
            <a:r>
              <a:rPr dirty="0" sz="900" spc="-4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yellow</a:t>
            </a:r>
            <a:endParaRPr sz="900"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95167" y="4014611"/>
            <a:ext cx="829944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Ravagtig</a:t>
            </a:r>
            <a:r>
              <a:rPr dirty="0" sz="900" spc="-15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gul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Amberlike</a:t>
            </a:r>
            <a:r>
              <a:rPr dirty="0" sz="900" spc="-3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yellow</a:t>
            </a:r>
            <a:endParaRPr sz="900">
              <a:latin typeface="Barlow"/>
              <a:cs typeface="Barl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73127" y="4014611"/>
            <a:ext cx="95440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6223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Rolig </a:t>
            </a:r>
            <a:r>
              <a:rPr dirty="0" sz="900">
                <a:latin typeface="Barlow"/>
                <a:cs typeface="Barlow"/>
              </a:rPr>
              <a:t>&amp; </a:t>
            </a:r>
            <a:r>
              <a:rPr dirty="0" sz="900" spc="-5">
                <a:latin typeface="Barlow"/>
                <a:cs typeface="Barlow"/>
              </a:rPr>
              <a:t>tørret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>
                <a:latin typeface="Barlow"/>
                <a:cs typeface="Barlow"/>
              </a:rPr>
              <a:t>gul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Calm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dried</a:t>
            </a:r>
            <a:r>
              <a:rPr dirty="0" sz="900" spc="-5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yellow</a:t>
            </a:r>
            <a:endParaRPr sz="900">
              <a:latin typeface="Barlow"/>
              <a:cs typeface="Barl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6786" y="6534698"/>
            <a:ext cx="100647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latin typeface="Barlow"/>
                <a:cs typeface="Barlow"/>
              </a:rPr>
              <a:t>Mørk &amp; </a:t>
            </a:r>
            <a:r>
              <a:rPr dirty="0" sz="900" spc="-5">
                <a:latin typeface="Barlow"/>
                <a:cs typeface="Barlow"/>
              </a:rPr>
              <a:t>varm</a:t>
            </a:r>
            <a:r>
              <a:rPr dirty="0" sz="900" spc="-6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orange</a:t>
            </a:r>
            <a:endParaRPr sz="900">
              <a:latin typeface="Barlow"/>
              <a:cs typeface="Barlow"/>
            </a:endParaRPr>
          </a:p>
          <a:p>
            <a:pPr marL="18415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Dark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warm</a:t>
            </a:r>
            <a:r>
              <a:rPr dirty="0" sz="900" spc="-8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orange</a:t>
            </a:r>
            <a:endParaRPr sz="900">
              <a:latin typeface="Barlow"/>
              <a:cs typeface="Barl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85667" y="6534698"/>
            <a:ext cx="104902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Frisk </a:t>
            </a:r>
            <a:r>
              <a:rPr dirty="0" sz="900">
                <a:latin typeface="Barlow"/>
                <a:cs typeface="Barlow"/>
              </a:rPr>
              <a:t>&amp; </a:t>
            </a:r>
            <a:r>
              <a:rPr dirty="0" sz="900" spc="-5">
                <a:latin typeface="Barlow"/>
                <a:cs typeface="Barlow"/>
              </a:rPr>
              <a:t>tørret</a:t>
            </a:r>
            <a:r>
              <a:rPr dirty="0" sz="900" spc="-6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orange</a:t>
            </a:r>
            <a:endParaRPr sz="900">
              <a:latin typeface="Barlow"/>
              <a:cs typeface="Barlow"/>
            </a:endParaRPr>
          </a:p>
          <a:p>
            <a:pPr marL="24765">
              <a:lnSpc>
                <a:spcPct val="100000"/>
              </a:lnSpc>
              <a:spcBef>
                <a:spcPts val="320"/>
              </a:spcBef>
            </a:pP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Fresh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dried</a:t>
            </a:r>
            <a:r>
              <a:rPr dirty="0" sz="900" spc="-7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orange</a:t>
            </a:r>
            <a:endParaRPr sz="900">
              <a:latin typeface="Barlow"/>
              <a:cs typeface="Barl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71917" y="9054785"/>
            <a:ext cx="119634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Jordagtig</a:t>
            </a:r>
            <a:r>
              <a:rPr dirty="0" sz="900" spc="-40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terrakottarød</a:t>
            </a:r>
            <a:endParaRPr sz="900">
              <a:latin typeface="Barlow"/>
              <a:cs typeface="Barlow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Earthy </a:t>
            </a:r>
            <a:r>
              <a:rPr dirty="0" sz="900" spc="-10" i="1">
                <a:solidFill>
                  <a:srgbClr val="646363"/>
                </a:solidFill>
                <a:latin typeface="Barlow"/>
                <a:cs typeface="Barlow"/>
              </a:rPr>
              <a:t>terracotta</a:t>
            </a:r>
            <a:r>
              <a:rPr dirty="0" sz="900" spc="-15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red</a:t>
            </a:r>
            <a:endParaRPr sz="900">
              <a:latin typeface="Barlow"/>
              <a:cs typeface="Barl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12655" y="9054785"/>
            <a:ext cx="795020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69215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latin typeface="Barlow"/>
                <a:cs typeface="Barlow"/>
              </a:rPr>
              <a:t>Klar </a:t>
            </a:r>
            <a:r>
              <a:rPr dirty="0" sz="900" spc="-5">
                <a:latin typeface="Barlow"/>
                <a:cs typeface="Barlow"/>
              </a:rPr>
              <a:t>varm</a:t>
            </a:r>
            <a:r>
              <a:rPr dirty="0" sz="900" spc="-3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rød</a:t>
            </a:r>
            <a:endParaRPr sz="900"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Bright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warm</a:t>
            </a:r>
            <a:r>
              <a:rPr dirty="0" sz="900" spc="-7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red</a:t>
            </a:r>
            <a:endParaRPr sz="900">
              <a:latin typeface="Barlow"/>
              <a:cs typeface="Barl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41568" y="9054785"/>
            <a:ext cx="1217295" cy="38163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Barlow"/>
                <a:cs typeface="Barlow"/>
              </a:rPr>
              <a:t>Blodrød </a:t>
            </a:r>
            <a:r>
              <a:rPr dirty="0" sz="900">
                <a:latin typeface="Barlow"/>
                <a:cs typeface="Barlow"/>
              </a:rPr>
              <a:t>&amp; </a:t>
            </a:r>
            <a:r>
              <a:rPr dirty="0" sz="900" spc="-5">
                <a:latin typeface="Barlow"/>
                <a:cs typeface="Barlow"/>
              </a:rPr>
              <a:t>kødfulde</a:t>
            </a:r>
            <a:r>
              <a:rPr dirty="0" sz="900" spc="-25">
                <a:latin typeface="Barlow"/>
                <a:cs typeface="Barlow"/>
              </a:rPr>
              <a:t> </a:t>
            </a:r>
            <a:r>
              <a:rPr dirty="0" sz="900" spc="-5">
                <a:latin typeface="Barlow"/>
                <a:cs typeface="Barlow"/>
              </a:rPr>
              <a:t>røde</a:t>
            </a:r>
            <a:endParaRPr sz="900">
              <a:latin typeface="Barlow"/>
              <a:cs typeface="Barlow"/>
            </a:endParaRPr>
          </a:p>
          <a:p>
            <a:pPr marL="59055">
              <a:lnSpc>
                <a:spcPct val="100000"/>
              </a:lnSpc>
              <a:spcBef>
                <a:spcPts val="320"/>
              </a:spcBef>
            </a:pP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Blood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red </a:t>
            </a:r>
            <a:r>
              <a:rPr dirty="0" sz="900" i="1">
                <a:solidFill>
                  <a:srgbClr val="646363"/>
                </a:solidFill>
                <a:latin typeface="Barlow"/>
                <a:cs typeface="Barlow"/>
              </a:rPr>
              <a:t>&amp;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fleshy</a:t>
            </a:r>
            <a:r>
              <a:rPr dirty="0" sz="900" spc="-30" i="1">
                <a:solidFill>
                  <a:srgbClr val="646363"/>
                </a:solidFill>
                <a:latin typeface="Barlow"/>
                <a:cs typeface="Barlow"/>
              </a:rPr>
              <a:t> </a:t>
            </a:r>
            <a:r>
              <a:rPr dirty="0" sz="900" spc="-5" i="1">
                <a:solidFill>
                  <a:srgbClr val="646363"/>
                </a:solidFill>
                <a:latin typeface="Barlow"/>
                <a:cs typeface="Barlow"/>
              </a:rPr>
              <a:t>reds</a:t>
            </a:r>
            <a:endParaRPr sz="900">
              <a:latin typeface="Barlow"/>
              <a:cs typeface="Barl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56347" y="2456627"/>
            <a:ext cx="1427480" cy="1427480"/>
          </a:xfrm>
          <a:custGeom>
            <a:avLst/>
            <a:gdLst/>
            <a:ahLst/>
            <a:cxnLst/>
            <a:rect l="l" t="t" r="r" b="b"/>
            <a:pathLst>
              <a:path w="1427479" h="1427479">
                <a:moveTo>
                  <a:pt x="713651" y="0"/>
                </a:moveTo>
                <a:lnTo>
                  <a:pt x="658526" y="1852"/>
                </a:lnTo>
                <a:lnTo>
                  <a:pt x="605400" y="7475"/>
                </a:lnTo>
                <a:lnTo>
                  <a:pt x="553903" y="16968"/>
                </a:lnTo>
                <a:lnTo>
                  <a:pt x="503666" y="30429"/>
                </a:lnTo>
                <a:lnTo>
                  <a:pt x="454321" y="47959"/>
                </a:lnTo>
                <a:lnTo>
                  <a:pt x="405499" y="69655"/>
                </a:lnTo>
                <a:lnTo>
                  <a:pt x="356831" y="95618"/>
                </a:lnTo>
                <a:lnTo>
                  <a:pt x="310016" y="124784"/>
                </a:lnTo>
                <a:lnTo>
                  <a:pt x="266817" y="156218"/>
                </a:lnTo>
                <a:lnTo>
                  <a:pt x="226964" y="190188"/>
                </a:lnTo>
                <a:lnTo>
                  <a:pt x="190188" y="226964"/>
                </a:lnTo>
                <a:lnTo>
                  <a:pt x="156218" y="266817"/>
                </a:lnTo>
                <a:lnTo>
                  <a:pt x="124784" y="310016"/>
                </a:lnTo>
                <a:lnTo>
                  <a:pt x="95618" y="356831"/>
                </a:lnTo>
                <a:lnTo>
                  <a:pt x="69655" y="405498"/>
                </a:lnTo>
                <a:lnTo>
                  <a:pt x="47959" y="454319"/>
                </a:lnTo>
                <a:lnTo>
                  <a:pt x="30429" y="503662"/>
                </a:lnTo>
                <a:lnTo>
                  <a:pt x="16968" y="553897"/>
                </a:lnTo>
                <a:lnTo>
                  <a:pt x="7475" y="605394"/>
                </a:lnTo>
                <a:lnTo>
                  <a:pt x="1852" y="658522"/>
                </a:lnTo>
                <a:lnTo>
                  <a:pt x="0" y="713651"/>
                </a:lnTo>
                <a:lnTo>
                  <a:pt x="1852" y="768775"/>
                </a:lnTo>
                <a:lnTo>
                  <a:pt x="7475" y="821902"/>
                </a:lnTo>
                <a:lnTo>
                  <a:pt x="16968" y="873399"/>
                </a:lnTo>
                <a:lnTo>
                  <a:pt x="30429" y="923635"/>
                </a:lnTo>
                <a:lnTo>
                  <a:pt x="47959" y="972980"/>
                </a:lnTo>
                <a:lnTo>
                  <a:pt x="69655" y="1021802"/>
                </a:lnTo>
                <a:lnTo>
                  <a:pt x="95618" y="1070470"/>
                </a:lnTo>
                <a:lnTo>
                  <a:pt x="124784" y="1117285"/>
                </a:lnTo>
                <a:lnTo>
                  <a:pt x="156218" y="1160484"/>
                </a:lnTo>
                <a:lnTo>
                  <a:pt x="190188" y="1200337"/>
                </a:lnTo>
                <a:lnTo>
                  <a:pt x="226964" y="1237114"/>
                </a:lnTo>
                <a:lnTo>
                  <a:pt x="266817" y="1271084"/>
                </a:lnTo>
                <a:lnTo>
                  <a:pt x="310016" y="1302517"/>
                </a:lnTo>
                <a:lnTo>
                  <a:pt x="356831" y="1331683"/>
                </a:lnTo>
                <a:lnTo>
                  <a:pt x="405499" y="1357646"/>
                </a:lnTo>
                <a:lnTo>
                  <a:pt x="454321" y="1379343"/>
                </a:lnTo>
                <a:lnTo>
                  <a:pt x="503666" y="1396872"/>
                </a:lnTo>
                <a:lnTo>
                  <a:pt x="553903" y="1410334"/>
                </a:lnTo>
                <a:lnTo>
                  <a:pt x="605400" y="1419826"/>
                </a:lnTo>
                <a:lnTo>
                  <a:pt x="658526" y="1425449"/>
                </a:lnTo>
                <a:lnTo>
                  <a:pt x="713651" y="1427302"/>
                </a:lnTo>
                <a:lnTo>
                  <a:pt x="768776" y="1425449"/>
                </a:lnTo>
                <a:lnTo>
                  <a:pt x="821904" y="1419826"/>
                </a:lnTo>
                <a:lnTo>
                  <a:pt x="873403" y="1410334"/>
                </a:lnTo>
                <a:lnTo>
                  <a:pt x="923641" y="1396872"/>
                </a:lnTo>
                <a:lnTo>
                  <a:pt x="972986" y="1379343"/>
                </a:lnTo>
                <a:lnTo>
                  <a:pt x="1021806" y="1357646"/>
                </a:lnTo>
                <a:lnTo>
                  <a:pt x="1070470" y="1331683"/>
                </a:lnTo>
                <a:lnTo>
                  <a:pt x="1117285" y="1302517"/>
                </a:lnTo>
                <a:lnTo>
                  <a:pt x="1160485" y="1271084"/>
                </a:lnTo>
                <a:lnTo>
                  <a:pt x="1200338" y="1237114"/>
                </a:lnTo>
                <a:lnTo>
                  <a:pt x="1237116" y="1200337"/>
                </a:lnTo>
                <a:lnTo>
                  <a:pt x="1271088" y="1160484"/>
                </a:lnTo>
                <a:lnTo>
                  <a:pt x="1302525" y="1117285"/>
                </a:lnTo>
                <a:lnTo>
                  <a:pt x="1331696" y="1070470"/>
                </a:lnTo>
                <a:lnTo>
                  <a:pt x="1357654" y="1021802"/>
                </a:lnTo>
                <a:lnTo>
                  <a:pt x="1379347" y="972980"/>
                </a:lnTo>
                <a:lnTo>
                  <a:pt x="1396874" y="923635"/>
                </a:lnTo>
                <a:lnTo>
                  <a:pt x="1410335" y="873399"/>
                </a:lnTo>
                <a:lnTo>
                  <a:pt x="1419827" y="821902"/>
                </a:lnTo>
                <a:lnTo>
                  <a:pt x="1425449" y="768775"/>
                </a:lnTo>
                <a:lnTo>
                  <a:pt x="1427302" y="713651"/>
                </a:lnTo>
                <a:lnTo>
                  <a:pt x="1425449" y="658522"/>
                </a:lnTo>
                <a:lnTo>
                  <a:pt x="1419827" y="605394"/>
                </a:lnTo>
                <a:lnTo>
                  <a:pt x="1410335" y="553897"/>
                </a:lnTo>
                <a:lnTo>
                  <a:pt x="1396874" y="503662"/>
                </a:lnTo>
                <a:lnTo>
                  <a:pt x="1379347" y="454319"/>
                </a:lnTo>
                <a:lnTo>
                  <a:pt x="1357654" y="405498"/>
                </a:lnTo>
                <a:lnTo>
                  <a:pt x="1331696" y="356831"/>
                </a:lnTo>
                <a:lnTo>
                  <a:pt x="1302525" y="310016"/>
                </a:lnTo>
                <a:lnTo>
                  <a:pt x="1271088" y="266817"/>
                </a:lnTo>
                <a:lnTo>
                  <a:pt x="1237116" y="226964"/>
                </a:lnTo>
                <a:lnTo>
                  <a:pt x="1200338" y="190188"/>
                </a:lnTo>
                <a:lnTo>
                  <a:pt x="1160485" y="156218"/>
                </a:lnTo>
                <a:lnTo>
                  <a:pt x="1117285" y="124784"/>
                </a:lnTo>
                <a:lnTo>
                  <a:pt x="1070470" y="95618"/>
                </a:lnTo>
                <a:lnTo>
                  <a:pt x="1021806" y="69655"/>
                </a:lnTo>
                <a:lnTo>
                  <a:pt x="972986" y="47959"/>
                </a:lnTo>
                <a:lnTo>
                  <a:pt x="923641" y="30429"/>
                </a:lnTo>
                <a:lnTo>
                  <a:pt x="873403" y="16968"/>
                </a:lnTo>
                <a:lnTo>
                  <a:pt x="821904" y="7475"/>
                </a:lnTo>
                <a:lnTo>
                  <a:pt x="768776" y="1852"/>
                </a:lnTo>
                <a:lnTo>
                  <a:pt x="713651" y="0"/>
                </a:lnTo>
                <a:close/>
              </a:path>
            </a:pathLst>
          </a:custGeom>
          <a:solidFill>
            <a:srgbClr val="F296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079944" y="2680217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9222487" y="3103325"/>
            <a:ext cx="701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19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7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20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56347" y="4974352"/>
            <a:ext cx="1427480" cy="1427480"/>
          </a:xfrm>
          <a:custGeom>
            <a:avLst/>
            <a:gdLst/>
            <a:ahLst/>
            <a:cxnLst/>
            <a:rect l="l" t="t" r="r" b="b"/>
            <a:pathLst>
              <a:path w="1427479" h="1427479">
                <a:moveTo>
                  <a:pt x="713651" y="0"/>
                </a:moveTo>
                <a:lnTo>
                  <a:pt x="658526" y="1852"/>
                </a:lnTo>
                <a:lnTo>
                  <a:pt x="605400" y="7475"/>
                </a:lnTo>
                <a:lnTo>
                  <a:pt x="553903" y="16968"/>
                </a:lnTo>
                <a:lnTo>
                  <a:pt x="503666" y="30429"/>
                </a:lnTo>
                <a:lnTo>
                  <a:pt x="454321" y="47959"/>
                </a:lnTo>
                <a:lnTo>
                  <a:pt x="405499" y="69655"/>
                </a:lnTo>
                <a:lnTo>
                  <a:pt x="356831" y="95618"/>
                </a:lnTo>
                <a:lnTo>
                  <a:pt x="310016" y="124784"/>
                </a:lnTo>
                <a:lnTo>
                  <a:pt x="266817" y="156218"/>
                </a:lnTo>
                <a:lnTo>
                  <a:pt x="226964" y="190188"/>
                </a:lnTo>
                <a:lnTo>
                  <a:pt x="190188" y="226964"/>
                </a:lnTo>
                <a:lnTo>
                  <a:pt x="156218" y="266817"/>
                </a:lnTo>
                <a:lnTo>
                  <a:pt x="124784" y="310016"/>
                </a:lnTo>
                <a:lnTo>
                  <a:pt x="95618" y="356831"/>
                </a:lnTo>
                <a:lnTo>
                  <a:pt x="69655" y="405494"/>
                </a:lnTo>
                <a:lnTo>
                  <a:pt x="47959" y="454313"/>
                </a:lnTo>
                <a:lnTo>
                  <a:pt x="30429" y="503657"/>
                </a:lnTo>
                <a:lnTo>
                  <a:pt x="16968" y="553893"/>
                </a:lnTo>
                <a:lnTo>
                  <a:pt x="7475" y="605392"/>
                </a:lnTo>
                <a:lnTo>
                  <a:pt x="1852" y="658521"/>
                </a:lnTo>
                <a:lnTo>
                  <a:pt x="0" y="713651"/>
                </a:lnTo>
                <a:lnTo>
                  <a:pt x="1852" y="768775"/>
                </a:lnTo>
                <a:lnTo>
                  <a:pt x="7475" y="821902"/>
                </a:lnTo>
                <a:lnTo>
                  <a:pt x="16968" y="873399"/>
                </a:lnTo>
                <a:lnTo>
                  <a:pt x="30429" y="923635"/>
                </a:lnTo>
                <a:lnTo>
                  <a:pt x="47959" y="972980"/>
                </a:lnTo>
                <a:lnTo>
                  <a:pt x="69655" y="1021802"/>
                </a:lnTo>
                <a:lnTo>
                  <a:pt x="95618" y="1070470"/>
                </a:lnTo>
                <a:lnTo>
                  <a:pt x="124784" y="1117285"/>
                </a:lnTo>
                <a:lnTo>
                  <a:pt x="156218" y="1160484"/>
                </a:lnTo>
                <a:lnTo>
                  <a:pt x="190188" y="1200337"/>
                </a:lnTo>
                <a:lnTo>
                  <a:pt x="226964" y="1237114"/>
                </a:lnTo>
                <a:lnTo>
                  <a:pt x="266817" y="1271084"/>
                </a:lnTo>
                <a:lnTo>
                  <a:pt x="310016" y="1302517"/>
                </a:lnTo>
                <a:lnTo>
                  <a:pt x="356831" y="1331683"/>
                </a:lnTo>
                <a:lnTo>
                  <a:pt x="405499" y="1357646"/>
                </a:lnTo>
                <a:lnTo>
                  <a:pt x="454321" y="1379343"/>
                </a:lnTo>
                <a:lnTo>
                  <a:pt x="503666" y="1396872"/>
                </a:lnTo>
                <a:lnTo>
                  <a:pt x="553903" y="1410334"/>
                </a:lnTo>
                <a:lnTo>
                  <a:pt x="605400" y="1419826"/>
                </a:lnTo>
                <a:lnTo>
                  <a:pt x="658526" y="1425449"/>
                </a:lnTo>
                <a:lnTo>
                  <a:pt x="713651" y="1427302"/>
                </a:lnTo>
                <a:lnTo>
                  <a:pt x="768776" y="1425449"/>
                </a:lnTo>
                <a:lnTo>
                  <a:pt x="821904" y="1419826"/>
                </a:lnTo>
                <a:lnTo>
                  <a:pt x="873403" y="1410334"/>
                </a:lnTo>
                <a:lnTo>
                  <a:pt x="923641" y="1396872"/>
                </a:lnTo>
                <a:lnTo>
                  <a:pt x="972986" y="1379343"/>
                </a:lnTo>
                <a:lnTo>
                  <a:pt x="1021806" y="1357646"/>
                </a:lnTo>
                <a:lnTo>
                  <a:pt x="1070470" y="1331683"/>
                </a:lnTo>
                <a:lnTo>
                  <a:pt x="1117285" y="1302517"/>
                </a:lnTo>
                <a:lnTo>
                  <a:pt x="1160485" y="1271084"/>
                </a:lnTo>
                <a:lnTo>
                  <a:pt x="1200338" y="1237114"/>
                </a:lnTo>
                <a:lnTo>
                  <a:pt x="1237116" y="1200337"/>
                </a:lnTo>
                <a:lnTo>
                  <a:pt x="1271088" y="1160484"/>
                </a:lnTo>
                <a:lnTo>
                  <a:pt x="1302525" y="1117285"/>
                </a:lnTo>
                <a:lnTo>
                  <a:pt x="1331696" y="1070470"/>
                </a:lnTo>
                <a:lnTo>
                  <a:pt x="1357654" y="1021802"/>
                </a:lnTo>
                <a:lnTo>
                  <a:pt x="1379347" y="972980"/>
                </a:lnTo>
                <a:lnTo>
                  <a:pt x="1396874" y="923635"/>
                </a:lnTo>
                <a:lnTo>
                  <a:pt x="1410335" y="873399"/>
                </a:lnTo>
                <a:lnTo>
                  <a:pt x="1419827" y="821902"/>
                </a:lnTo>
                <a:lnTo>
                  <a:pt x="1425449" y="768775"/>
                </a:lnTo>
                <a:lnTo>
                  <a:pt x="1427302" y="713651"/>
                </a:lnTo>
                <a:lnTo>
                  <a:pt x="1425449" y="658521"/>
                </a:lnTo>
                <a:lnTo>
                  <a:pt x="1419827" y="605392"/>
                </a:lnTo>
                <a:lnTo>
                  <a:pt x="1410335" y="553893"/>
                </a:lnTo>
                <a:lnTo>
                  <a:pt x="1396874" y="503657"/>
                </a:lnTo>
                <a:lnTo>
                  <a:pt x="1379347" y="454313"/>
                </a:lnTo>
                <a:lnTo>
                  <a:pt x="1357654" y="405494"/>
                </a:lnTo>
                <a:lnTo>
                  <a:pt x="1331696" y="356831"/>
                </a:lnTo>
                <a:lnTo>
                  <a:pt x="1302525" y="310016"/>
                </a:lnTo>
                <a:lnTo>
                  <a:pt x="1271088" y="266817"/>
                </a:lnTo>
                <a:lnTo>
                  <a:pt x="1237116" y="226964"/>
                </a:lnTo>
                <a:lnTo>
                  <a:pt x="1200338" y="190188"/>
                </a:lnTo>
                <a:lnTo>
                  <a:pt x="1160485" y="156218"/>
                </a:lnTo>
                <a:lnTo>
                  <a:pt x="1117285" y="124784"/>
                </a:lnTo>
                <a:lnTo>
                  <a:pt x="1070470" y="95618"/>
                </a:lnTo>
                <a:lnTo>
                  <a:pt x="1021806" y="69655"/>
                </a:lnTo>
                <a:lnTo>
                  <a:pt x="972986" y="47959"/>
                </a:lnTo>
                <a:lnTo>
                  <a:pt x="923641" y="30429"/>
                </a:lnTo>
                <a:lnTo>
                  <a:pt x="873403" y="16968"/>
                </a:lnTo>
                <a:lnTo>
                  <a:pt x="821904" y="7475"/>
                </a:lnTo>
                <a:lnTo>
                  <a:pt x="768776" y="1852"/>
                </a:lnTo>
                <a:lnTo>
                  <a:pt x="713651" y="0"/>
                </a:lnTo>
                <a:close/>
              </a:path>
            </a:pathLst>
          </a:custGeom>
          <a:solidFill>
            <a:srgbClr val="C150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079944" y="5197942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222487" y="5621050"/>
            <a:ext cx="701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19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7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20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56347" y="7494352"/>
            <a:ext cx="1427480" cy="1427480"/>
          </a:xfrm>
          <a:custGeom>
            <a:avLst/>
            <a:gdLst/>
            <a:ahLst/>
            <a:cxnLst/>
            <a:rect l="l" t="t" r="r" b="b"/>
            <a:pathLst>
              <a:path w="1427479" h="1427479">
                <a:moveTo>
                  <a:pt x="713651" y="0"/>
                </a:moveTo>
                <a:lnTo>
                  <a:pt x="658526" y="1852"/>
                </a:lnTo>
                <a:lnTo>
                  <a:pt x="605400" y="7475"/>
                </a:lnTo>
                <a:lnTo>
                  <a:pt x="553903" y="16968"/>
                </a:lnTo>
                <a:lnTo>
                  <a:pt x="503666" y="30429"/>
                </a:lnTo>
                <a:lnTo>
                  <a:pt x="454321" y="47959"/>
                </a:lnTo>
                <a:lnTo>
                  <a:pt x="405499" y="69655"/>
                </a:lnTo>
                <a:lnTo>
                  <a:pt x="356831" y="95618"/>
                </a:lnTo>
                <a:lnTo>
                  <a:pt x="310016" y="124784"/>
                </a:lnTo>
                <a:lnTo>
                  <a:pt x="266817" y="156218"/>
                </a:lnTo>
                <a:lnTo>
                  <a:pt x="226964" y="190188"/>
                </a:lnTo>
                <a:lnTo>
                  <a:pt x="190188" y="226964"/>
                </a:lnTo>
                <a:lnTo>
                  <a:pt x="156218" y="266817"/>
                </a:lnTo>
                <a:lnTo>
                  <a:pt x="124784" y="310016"/>
                </a:lnTo>
                <a:lnTo>
                  <a:pt x="95618" y="356831"/>
                </a:lnTo>
                <a:lnTo>
                  <a:pt x="69655" y="405494"/>
                </a:lnTo>
                <a:lnTo>
                  <a:pt x="47959" y="454313"/>
                </a:lnTo>
                <a:lnTo>
                  <a:pt x="30429" y="503657"/>
                </a:lnTo>
                <a:lnTo>
                  <a:pt x="16968" y="553893"/>
                </a:lnTo>
                <a:lnTo>
                  <a:pt x="7475" y="605392"/>
                </a:lnTo>
                <a:lnTo>
                  <a:pt x="1852" y="658521"/>
                </a:lnTo>
                <a:lnTo>
                  <a:pt x="0" y="713651"/>
                </a:lnTo>
                <a:lnTo>
                  <a:pt x="1852" y="768775"/>
                </a:lnTo>
                <a:lnTo>
                  <a:pt x="7475" y="821902"/>
                </a:lnTo>
                <a:lnTo>
                  <a:pt x="16968" y="873399"/>
                </a:lnTo>
                <a:lnTo>
                  <a:pt x="30429" y="923635"/>
                </a:lnTo>
                <a:lnTo>
                  <a:pt x="47959" y="972980"/>
                </a:lnTo>
                <a:lnTo>
                  <a:pt x="69655" y="1021802"/>
                </a:lnTo>
                <a:lnTo>
                  <a:pt x="95618" y="1070470"/>
                </a:lnTo>
                <a:lnTo>
                  <a:pt x="124784" y="1117285"/>
                </a:lnTo>
                <a:lnTo>
                  <a:pt x="156218" y="1160484"/>
                </a:lnTo>
                <a:lnTo>
                  <a:pt x="190188" y="1200337"/>
                </a:lnTo>
                <a:lnTo>
                  <a:pt x="226964" y="1237114"/>
                </a:lnTo>
                <a:lnTo>
                  <a:pt x="266817" y="1271084"/>
                </a:lnTo>
                <a:lnTo>
                  <a:pt x="310016" y="1302517"/>
                </a:lnTo>
                <a:lnTo>
                  <a:pt x="356831" y="1331683"/>
                </a:lnTo>
                <a:lnTo>
                  <a:pt x="405499" y="1357646"/>
                </a:lnTo>
                <a:lnTo>
                  <a:pt x="454321" y="1379343"/>
                </a:lnTo>
                <a:lnTo>
                  <a:pt x="503666" y="1396872"/>
                </a:lnTo>
                <a:lnTo>
                  <a:pt x="553903" y="1410334"/>
                </a:lnTo>
                <a:lnTo>
                  <a:pt x="605400" y="1419826"/>
                </a:lnTo>
                <a:lnTo>
                  <a:pt x="658526" y="1425449"/>
                </a:lnTo>
                <a:lnTo>
                  <a:pt x="713651" y="1427302"/>
                </a:lnTo>
                <a:lnTo>
                  <a:pt x="768776" y="1425449"/>
                </a:lnTo>
                <a:lnTo>
                  <a:pt x="821904" y="1419826"/>
                </a:lnTo>
                <a:lnTo>
                  <a:pt x="873403" y="1410334"/>
                </a:lnTo>
                <a:lnTo>
                  <a:pt x="923641" y="1396872"/>
                </a:lnTo>
                <a:lnTo>
                  <a:pt x="972986" y="1379343"/>
                </a:lnTo>
                <a:lnTo>
                  <a:pt x="1021806" y="1357646"/>
                </a:lnTo>
                <a:lnTo>
                  <a:pt x="1070470" y="1331683"/>
                </a:lnTo>
                <a:lnTo>
                  <a:pt x="1117285" y="1302517"/>
                </a:lnTo>
                <a:lnTo>
                  <a:pt x="1160485" y="1271084"/>
                </a:lnTo>
                <a:lnTo>
                  <a:pt x="1200338" y="1237114"/>
                </a:lnTo>
                <a:lnTo>
                  <a:pt x="1237116" y="1200337"/>
                </a:lnTo>
                <a:lnTo>
                  <a:pt x="1271088" y="1160484"/>
                </a:lnTo>
                <a:lnTo>
                  <a:pt x="1302525" y="1117285"/>
                </a:lnTo>
                <a:lnTo>
                  <a:pt x="1331696" y="1070470"/>
                </a:lnTo>
                <a:lnTo>
                  <a:pt x="1357654" y="1021802"/>
                </a:lnTo>
                <a:lnTo>
                  <a:pt x="1379347" y="972980"/>
                </a:lnTo>
                <a:lnTo>
                  <a:pt x="1396874" y="923635"/>
                </a:lnTo>
                <a:lnTo>
                  <a:pt x="1410335" y="873399"/>
                </a:lnTo>
                <a:lnTo>
                  <a:pt x="1419827" y="821902"/>
                </a:lnTo>
                <a:lnTo>
                  <a:pt x="1425449" y="768775"/>
                </a:lnTo>
                <a:lnTo>
                  <a:pt x="1427302" y="713651"/>
                </a:lnTo>
                <a:lnTo>
                  <a:pt x="1425449" y="658521"/>
                </a:lnTo>
                <a:lnTo>
                  <a:pt x="1419827" y="605392"/>
                </a:lnTo>
                <a:lnTo>
                  <a:pt x="1410335" y="553893"/>
                </a:lnTo>
                <a:lnTo>
                  <a:pt x="1396874" y="503657"/>
                </a:lnTo>
                <a:lnTo>
                  <a:pt x="1379347" y="454313"/>
                </a:lnTo>
                <a:lnTo>
                  <a:pt x="1357654" y="405494"/>
                </a:lnTo>
                <a:lnTo>
                  <a:pt x="1331696" y="356831"/>
                </a:lnTo>
                <a:lnTo>
                  <a:pt x="1302525" y="310016"/>
                </a:lnTo>
                <a:lnTo>
                  <a:pt x="1271088" y="266817"/>
                </a:lnTo>
                <a:lnTo>
                  <a:pt x="1237116" y="226964"/>
                </a:lnTo>
                <a:lnTo>
                  <a:pt x="1200338" y="190188"/>
                </a:lnTo>
                <a:lnTo>
                  <a:pt x="1160485" y="156218"/>
                </a:lnTo>
                <a:lnTo>
                  <a:pt x="1117285" y="124784"/>
                </a:lnTo>
                <a:lnTo>
                  <a:pt x="1070470" y="95618"/>
                </a:lnTo>
                <a:lnTo>
                  <a:pt x="1021806" y="69655"/>
                </a:lnTo>
                <a:lnTo>
                  <a:pt x="972986" y="47959"/>
                </a:lnTo>
                <a:lnTo>
                  <a:pt x="923641" y="30429"/>
                </a:lnTo>
                <a:lnTo>
                  <a:pt x="873403" y="16968"/>
                </a:lnTo>
                <a:lnTo>
                  <a:pt x="821904" y="7475"/>
                </a:lnTo>
                <a:lnTo>
                  <a:pt x="768776" y="1852"/>
                </a:lnTo>
                <a:lnTo>
                  <a:pt x="713651" y="0"/>
                </a:lnTo>
                <a:close/>
              </a:path>
            </a:pathLst>
          </a:custGeom>
          <a:solidFill>
            <a:srgbClr val="A217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079944" y="7717943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40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222487" y="8141051"/>
            <a:ext cx="7010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19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7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20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896347" y="2456627"/>
            <a:ext cx="1427480" cy="1427480"/>
          </a:xfrm>
          <a:custGeom>
            <a:avLst/>
            <a:gdLst/>
            <a:ahLst/>
            <a:cxnLst/>
            <a:rect l="l" t="t" r="r" b="b"/>
            <a:pathLst>
              <a:path w="1427479" h="1427479">
                <a:moveTo>
                  <a:pt x="713651" y="0"/>
                </a:moveTo>
                <a:lnTo>
                  <a:pt x="658526" y="1852"/>
                </a:lnTo>
                <a:lnTo>
                  <a:pt x="605400" y="7475"/>
                </a:lnTo>
                <a:lnTo>
                  <a:pt x="553903" y="16968"/>
                </a:lnTo>
                <a:lnTo>
                  <a:pt x="503666" y="30429"/>
                </a:lnTo>
                <a:lnTo>
                  <a:pt x="454321" y="47959"/>
                </a:lnTo>
                <a:lnTo>
                  <a:pt x="405499" y="69655"/>
                </a:lnTo>
                <a:lnTo>
                  <a:pt x="356831" y="95618"/>
                </a:lnTo>
                <a:lnTo>
                  <a:pt x="310016" y="124784"/>
                </a:lnTo>
                <a:lnTo>
                  <a:pt x="266817" y="156218"/>
                </a:lnTo>
                <a:lnTo>
                  <a:pt x="226964" y="190188"/>
                </a:lnTo>
                <a:lnTo>
                  <a:pt x="190188" y="226964"/>
                </a:lnTo>
                <a:lnTo>
                  <a:pt x="156218" y="266817"/>
                </a:lnTo>
                <a:lnTo>
                  <a:pt x="124784" y="310016"/>
                </a:lnTo>
                <a:lnTo>
                  <a:pt x="95618" y="356831"/>
                </a:lnTo>
                <a:lnTo>
                  <a:pt x="69655" y="405498"/>
                </a:lnTo>
                <a:lnTo>
                  <a:pt x="47959" y="454319"/>
                </a:lnTo>
                <a:lnTo>
                  <a:pt x="30429" y="503662"/>
                </a:lnTo>
                <a:lnTo>
                  <a:pt x="16968" y="553897"/>
                </a:lnTo>
                <a:lnTo>
                  <a:pt x="7475" y="605394"/>
                </a:lnTo>
                <a:lnTo>
                  <a:pt x="1852" y="658522"/>
                </a:lnTo>
                <a:lnTo>
                  <a:pt x="0" y="713651"/>
                </a:lnTo>
                <a:lnTo>
                  <a:pt x="1852" y="768775"/>
                </a:lnTo>
                <a:lnTo>
                  <a:pt x="7475" y="821902"/>
                </a:lnTo>
                <a:lnTo>
                  <a:pt x="16968" y="873399"/>
                </a:lnTo>
                <a:lnTo>
                  <a:pt x="30429" y="923635"/>
                </a:lnTo>
                <a:lnTo>
                  <a:pt x="47959" y="972980"/>
                </a:lnTo>
                <a:lnTo>
                  <a:pt x="69655" y="1021802"/>
                </a:lnTo>
                <a:lnTo>
                  <a:pt x="95618" y="1070470"/>
                </a:lnTo>
                <a:lnTo>
                  <a:pt x="124784" y="1117285"/>
                </a:lnTo>
                <a:lnTo>
                  <a:pt x="156218" y="1160484"/>
                </a:lnTo>
                <a:lnTo>
                  <a:pt x="190188" y="1200337"/>
                </a:lnTo>
                <a:lnTo>
                  <a:pt x="226964" y="1237114"/>
                </a:lnTo>
                <a:lnTo>
                  <a:pt x="266817" y="1271084"/>
                </a:lnTo>
                <a:lnTo>
                  <a:pt x="310016" y="1302517"/>
                </a:lnTo>
                <a:lnTo>
                  <a:pt x="356831" y="1331683"/>
                </a:lnTo>
                <a:lnTo>
                  <a:pt x="405499" y="1357646"/>
                </a:lnTo>
                <a:lnTo>
                  <a:pt x="454321" y="1379343"/>
                </a:lnTo>
                <a:lnTo>
                  <a:pt x="503666" y="1396872"/>
                </a:lnTo>
                <a:lnTo>
                  <a:pt x="553903" y="1410334"/>
                </a:lnTo>
                <a:lnTo>
                  <a:pt x="605400" y="1419826"/>
                </a:lnTo>
                <a:lnTo>
                  <a:pt x="658526" y="1425449"/>
                </a:lnTo>
                <a:lnTo>
                  <a:pt x="713651" y="1427302"/>
                </a:lnTo>
                <a:lnTo>
                  <a:pt x="768776" y="1425449"/>
                </a:lnTo>
                <a:lnTo>
                  <a:pt x="821904" y="1419826"/>
                </a:lnTo>
                <a:lnTo>
                  <a:pt x="873403" y="1410334"/>
                </a:lnTo>
                <a:lnTo>
                  <a:pt x="923641" y="1396872"/>
                </a:lnTo>
                <a:lnTo>
                  <a:pt x="972986" y="1379343"/>
                </a:lnTo>
                <a:lnTo>
                  <a:pt x="1021806" y="1357646"/>
                </a:lnTo>
                <a:lnTo>
                  <a:pt x="1070470" y="1331683"/>
                </a:lnTo>
                <a:lnTo>
                  <a:pt x="1117285" y="1302517"/>
                </a:lnTo>
                <a:lnTo>
                  <a:pt x="1160485" y="1271084"/>
                </a:lnTo>
                <a:lnTo>
                  <a:pt x="1200338" y="1237114"/>
                </a:lnTo>
                <a:lnTo>
                  <a:pt x="1237116" y="1200337"/>
                </a:lnTo>
                <a:lnTo>
                  <a:pt x="1271088" y="1160484"/>
                </a:lnTo>
                <a:lnTo>
                  <a:pt x="1302525" y="1117285"/>
                </a:lnTo>
                <a:lnTo>
                  <a:pt x="1331696" y="1070470"/>
                </a:lnTo>
                <a:lnTo>
                  <a:pt x="1357654" y="1021802"/>
                </a:lnTo>
                <a:lnTo>
                  <a:pt x="1379347" y="972980"/>
                </a:lnTo>
                <a:lnTo>
                  <a:pt x="1396874" y="923635"/>
                </a:lnTo>
                <a:lnTo>
                  <a:pt x="1410335" y="873399"/>
                </a:lnTo>
                <a:lnTo>
                  <a:pt x="1419827" y="821902"/>
                </a:lnTo>
                <a:lnTo>
                  <a:pt x="1425449" y="768775"/>
                </a:lnTo>
                <a:lnTo>
                  <a:pt x="1427302" y="713651"/>
                </a:lnTo>
                <a:lnTo>
                  <a:pt x="1425449" y="658522"/>
                </a:lnTo>
                <a:lnTo>
                  <a:pt x="1419827" y="605394"/>
                </a:lnTo>
                <a:lnTo>
                  <a:pt x="1410335" y="553897"/>
                </a:lnTo>
                <a:lnTo>
                  <a:pt x="1396874" y="503662"/>
                </a:lnTo>
                <a:lnTo>
                  <a:pt x="1379347" y="454319"/>
                </a:lnTo>
                <a:lnTo>
                  <a:pt x="1357654" y="405498"/>
                </a:lnTo>
                <a:lnTo>
                  <a:pt x="1331696" y="356831"/>
                </a:lnTo>
                <a:lnTo>
                  <a:pt x="1302525" y="310016"/>
                </a:lnTo>
                <a:lnTo>
                  <a:pt x="1271088" y="266817"/>
                </a:lnTo>
                <a:lnTo>
                  <a:pt x="1237116" y="226964"/>
                </a:lnTo>
                <a:lnTo>
                  <a:pt x="1200338" y="190188"/>
                </a:lnTo>
                <a:lnTo>
                  <a:pt x="1160485" y="156218"/>
                </a:lnTo>
                <a:lnTo>
                  <a:pt x="1117285" y="124784"/>
                </a:lnTo>
                <a:lnTo>
                  <a:pt x="1070470" y="95618"/>
                </a:lnTo>
                <a:lnTo>
                  <a:pt x="1021806" y="69655"/>
                </a:lnTo>
                <a:lnTo>
                  <a:pt x="972986" y="47959"/>
                </a:lnTo>
                <a:lnTo>
                  <a:pt x="923641" y="30429"/>
                </a:lnTo>
                <a:lnTo>
                  <a:pt x="873403" y="16968"/>
                </a:lnTo>
                <a:lnTo>
                  <a:pt x="821904" y="7475"/>
                </a:lnTo>
                <a:lnTo>
                  <a:pt x="768776" y="1852"/>
                </a:lnTo>
                <a:lnTo>
                  <a:pt x="713651" y="0"/>
                </a:lnTo>
                <a:close/>
              </a:path>
            </a:pathLst>
          </a:custGeom>
          <a:solidFill>
            <a:srgbClr val="F59D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119944" y="2680217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1264975" y="3103325"/>
            <a:ext cx="695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20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8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21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896347" y="4974352"/>
            <a:ext cx="1427480" cy="1427480"/>
          </a:xfrm>
          <a:custGeom>
            <a:avLst/>
            <a:gdLst/>
            <a:ahLst/>
            <a:cxnLst/>
            <a:rect l="l" t="t" r="r" b="b"/>
            <a:pathLst>
              <a:path w="1427479" h="1427479">
                <a:moveTo>
                  <a:pt x="713651" y="0"/>
                </a:moveTo>
                <a:lnTo>
                  <a:pt x="658526" y="1852"/>
                </a:lnTo>
                <a:lnTo>
                  <a:pt x="605400" y="7475"/>
                </a:lnTo>
                <a:lnTo>
                  <a:pt x="553903" y="16968"/>
                </a:lnTo>
                <a:lnTo>
                  <a:pt x="503666" y="30429"/>
                </a:lnTo>
                <a:lnTo>
                  <a:pt x="454321" y="47959"/>
                </a:lnTo>
                <a:lnTo>
                  <a:pt x="405499" y="69655"/>
                </a:lnTo>
                <a:lnTo>
                  <a:pt x="356831" y="95618"/>
                </a:lnTo>
                <a:lnTo>
                  <a:pt x="310016" y="124784"/>
                </a:lnTo>
                <a:lnTo>
                  <a:pt x="266817" y="156218"/>
                </a:lnTo>
                <a:lnTo>
                  <a:pt x="226964" y="190188"/>
                </a:lnTo>
                <a:lnTo>
                  <a:pt x="190188" y="226964"/>
                </a:lnTo>
                <a:lnTo>
                  <a:pt x="156218" y="266817"/>
                </a:lnTo>
                <a:lnTo>
                  <a:pt x="124784" y="310016"/>
                </a:lnTo>
                <a:lnTo>
                  <a:pt x="95618" y="356831"/>
                </a:lnTo>
                <a:lnTo>
                  <a:pt x="69655" y="405494"/>
                </a:lnTo>
                <a:lnTo>
                  <a:pt x="47959" y="454313"/>
                </a:lnTo>
                <a:lnTo>
                  <a:pt x="30429" y="503657"/>
                </a:lnTo>
                <a:lnTo>
                  <a:pt x="16968" y="553893"/>
                </a:lnTo>
                <a:lnTo>
                  <a:pt x="7475" y="605392"/>
                </a:lnTo>
                <a:lnTo>
                  <a:pt x="1852" y="658521"/>
                </a:lnTo>
                <a:lnTo>
                  <a:pt x="0" y="713651"/>
                </a:lnTo>
                <a:lnTo>
                  <a:pt x="1852" y="768775"/>
                </a:lnTo>
                <a:lnTo>
                  <a:pt x="7475" y="821902"/>
                </a:lnTo>
                <a:lnTo>
                  <a:pt x="16968" y="873399"/>
                </a:lnTo>
                <a:lnTo>
                  <a:pt x="30429" y="923635"/>
                </a:lnTo>
                <a:lnTo>
                  <a:pt x="47959" y="972980"/>
                </a:lnTo>
                <a:lnTo>
                  <a:pt x="69655" y="1021802"/>
                </a:lnTo>
                <a:lnTo>
                  <a:pt x="95618" y="1070470"/>
                </a:lnTo>
                <a:lnTo>
                  <a:pt x="124784" y="1117285"/>
                </a:lnTo>
                <a:lnTo>
                  <a:pt x="156218" y="1160484"/>
                </a:lnTo>
                <a:lnTo>
                  <a:pt x="190188" y="1200337"/>
                </a:lnTo>
                <a:lnTo>
                  <a:pt x="226964" y="1237114"/>
                </a:lnTo>
                <a:lnTo>
                  <a:pt x="266817" y="1271084"/>
                </a:lnTo>
                <a:lnTo>
                  <a:pt x="310016" y="1302517"/>
                </a:lnTo>
                <a:lnTo>
                  <a:pt x="356831" y="1331683"/>
                </a:lnTo>
                <a:lnTo>
                  <a:pt x="405499" y="1357646"/>
                </a:lnTo>
                <a:lnTo>
                  <a:pt x="454321" y="1379343"/>
                </a:lnTo>
                <a:lnTo>
                  <a:pt x="503666" y="1396872"/>
                </a:lnTo>
                <a:lnTo>
                  <a:pt x="553903" y="1410334"/>
                </a:lnTo>
                <a:lnTo>
                  <a:pt x="605400" y="1419826"/>
                </a:lnTo>
                <a:lnTo>
                  <a:pt x="658526" y="1425449"/>
                </a:lnTo>
                <a:lnTo>
                  <a:pt x="713651" y="1427302"/>
                </a:lnTo>
                <a:lnTo>
                  <a:pt x="768776" y="1425449"/>
                </a:lnTo>
                <a:lnTo>
                  <a:pt x="821904" y="1419826"/>
                </a:lnTo>
                <a:lnTo>
                  <a:pt x="873403" y="1410334"/>
                </a:lnTo>
                <a:lnTo>
                  <a:pt x="923641" y="1396872"/>
                </a:lnTo>
                <a:lnTo>
                  <a:pt x="972986" y="1379343"/>
                </a:lnTo>
                <a:lnTo>
                  <a:pt x="1021806" y="1357646"/>
                </a:lnTo>
                <a:lnTo>
                  <a:pt x="1070470" y="1331683"/>
                </a:lnTo>
                <a:lnTo>
                  <a:pt x="1117285" y="1302517"/>
                </a:lnTo>
                <a:lnTo>
                  <a:pt x="1160485" y="1271084"/>
                </a:lnTo>
                <a:lnTo>
                  <a:pt x="1200338" y="1237114"/>
                </a:lnTo>
                <a:lnTo>
                  <a:pt x="1237116" y="1200337"/>
                </a:lnTo>
                <a:lnTo>
                  <a:pt x="1271088" y="1160484"/>
                </a:lnTo>
                <a:lnTo>
                  <a:pt x="1302525" y="1117285"/>
                </a:lnTo>
                <a:lnTo>
                  <a:pt x="1331696" y="1070470"/>
                </a:lnTo>
                <a:lnTo>
                  <a:pt x="1357654" y="1021802"/>
                </a:lnTo>
                <a:lnTo>
                  <a:pt x="1379347" y="972980"/>
                </a:lnTo>
                <a:lnTo>
                  <a:pt x="1396874" y="923635"/>
                </a:lnTo>
                <a:lnTo>
                  <a:pt x="1410335" y="873399"/>
                </a:lnTo>
                <a:lnTo>
                  <a:pt x="1419827" y="821902"/>
                </a:lnTo>
                <a:lnTo>
                  <a:pt x="1425449" y="768775"/>
                </a:lnTo>
                <a:lnTo>
                  <a:pt x="1427302" y="713651"/>
                </a:lnTo>
                <a:lnTo>
                  <a:pt x="1425449" y="658521"/>
                </a:lnTo>
                <a:lnTo>
                  <a:pt x="1419827" y="605392"/>
                </a:lnTo>
                <a:lnTo>
                  <a:pt x="1410335" y="553893"/>
                </a:lnTo>
                <a:lnTo>
                  <a:pt x="1396874" y="503657"/>
                </a:lnTo>
                <a:lnTo>
                  <a:pt x="1379347" y="454313"/>
                </a:lnTo>
                <a:lnTo>
                  <a:pt x="1357654" y="405494"/>
                </a:lnTo>
                <a:lnTo>
                  <a:pt x="1331696" y="356831"/>
                </a:lnTo>
                <a:lnTo>
                  <a:pt x="1302525" y="310016"/>
                </a:lnTo>
                <a:lnTo>
                  <a:pt x="1271088" y="266817"/>
                </a:lnTo>
                <a:lnTo>
                  <a:pt x="1237116" y="226964"/>
                </a:lnTo>
                <a:lnTo>
                  <a:pt x="1200338" y="190188"/>
                </a:lnTo>
                <a:lnTo>
                  <a:pt x="1160485" y="156218"/>
                </a:lnTo>
                <a:lnTo>
                  <a:pt x="1117285" y="124784"/>
                </a:lnTo>
                <a:lnTo>
                  <a:pt x="1070470" y="95618"/>
                </a:lnTo>
                <a:lnTo>
                  <a:pt x="1021806" y="69655"/>
                </a:lnTo>
                <a:lnTo>
                  <a:pt x="972986" y="47959"/>
                </a:lnTo>
                <a:lnTo>
                  <a:pt x="923641" y="30429"/>
                </a:lnTo>
                <a:lnTo>
                  <a:pt x="873403" y="16968"/>
                </a:lnTo>
                <a:lnTo>
                  <a:pt x="821904" y="7475"/>
                </a:lnTo>
                <a:lnTo>
                  <a:pt x="768776" y="1852"/>
                </a:lnTo>
                <a:lnTo>
                  <a:pt x="713651" y="0"/>
                </a:lnTo>
                <a:close/>
              </a:path>
            </a:pathLst>
          </a:custGeom>
          <a:solidFill>
            <a:srgbClr val="EA7F5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119944" y="5197942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1264975" y="5621050"/>
            <a:ext cx="695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20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8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21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896347" y="7494352"/>
            <a:ext cx="1427480" cy="1427480"/>
          </a:xfrm>
          <a:custGeom>
            <a:avLst/>
            <a:gdLst/>
            <a:ahLst/>
            <a:cxnLst/>
            <a:rect l="l" t="t" r="r" b="b"/>
            <a:pathLst>
              <a:path w="1427479" h="1427479">
                <a:moveTo>
                  <a:pt x="713651" y="0"/>
                </a:moveTo>
                <a:lnTo>
                  <a:pt x="658526" y="1852"/>
                </a:lnTo>
                <a:lnTo>
                  <a:pt x="605400" y="7475"/>
                </a:lnTo>
                <a:lnTo>
                  <a:pt x="553903" y="16968"/>
                </a:lnTo>
                <a:lnTo>
                  <a:pt x="503666" y="30429"/>
                </a:lnTo>
                <a:lnTo>
                  <a:pt x="454321" y="47959"/>
                </a:lnTo>
                <a:lnTo>
                  <a:pt x="405499" y="69655"/>
                </a:lnTo>
                <a:lnTo>
                  <a:pt x="356831" y="95618"/>
                </a:lnTo>
                <a:lnTo>
                  <a:pt x="310016" y="124784"/>
                </a:lnTo>
                <a:lnTo>
                  <a:pt x="266817" y="156218"/>
                </a:lnTo>
                <a:lnTo>
                  <a:pt x="226964" y="190188"/>
                </a:lnTo>
                <a:lnTo>
                  <a:pt x="190188" y="226964"/>
                </a:lnTo>
                <a:lnTo>
                  <a:pt x="156218" y="266817"/>
                </a:lnTo>
                <a:lnTo>
                  <a:pt x="124784" y="310016"/>
                </a:lnTo>
                <a:lnTo>
                  <a:pt x="95618" y="356831"/>
                </a:lnTo>
                <a:lnTo>
                  <a:pt x="69655" y="405494"/>
                </a:lnTo>
                <a:lnTo>
                  <a:pt x="47959" y="454313"/>
                </a:lnTo>
                <a:lnTo>
                  <a:pt x="30429" y="503657"/>
                </a:lnTo>
                <a:lnTo>
                  <a:pt x="16968" y="553893"/>
                </a:lnTo>
                <a:lnTo>
                  <a:pt x="7475" y="605392"/>
                </a:lnTo>
                <a:lnTo>
                  <a:pt x="1852" y="658521"/>
                </a:lnTo>
                <a:lnTo>
                  <a:pt x="0" y="713651"/>
                </a:lnTo>
                <a:lnTo>
                  <a:pt x="1852" y="768775"/>
                </a:lnTo>
                <a:lnTo>
                  <a:pt x="7475" y="821902"/>
                </a:lnTo>
                <a:lnTo>
                  <a:pt x="16968" y="873399"/>
                </a:lnTo>
                <a:lnTo>
                  <a:pt x="30429" y="923635"/>
                </a:lnTo>
                <a:lnTo>
                  <a:pt x="47959" y="972980"/>
                </a:lnTo>
                <a:lnTo>
                  <a:pt x="69655" y="1021802"/>
                </a:lnTo>
                <a:lnTo>
                  <a:pt x="95618" y="1070470"/>
                </a:lnTo>
                <a:lnTo>
                  <a:pt x="124784" y="1117285"/>
                </a:lnTo>
                <a:lnTo>
                  <a:pt x="156218" y="1160484"/>
                </a:lnTo>
                <a:lnTo>
                  <a:pt x="190188" y="1200337"/>
                </a:lnTo>
                <a:lnTo>
                  <a:pt x="226964" y="1237114"/>
                </a:lnTo>
                <a:lnTo>
                  <a:pt x="266817" y="1271084"/>
                </a:lnTo>
                <a:lnTo>
                  <a:pt x="310016" y="1302517"/>
                </a:lnTo>
                <a:lnTo>
                  <a:pt x="356831" y="1331683"/>
                </a:lnTo>
                <a:lnTo>
                  <a:pt x="405499" y="1357646"/>
                </a:lnTo>
                <a:lnTo>
                  <a:pt x="454321" y="1379343"/>
                </a:lnTo>
                <a:lnTo>
                  <a:pt x="503666" y="1396872"/>
                </a:lnTo>
                <a:lnTo>
                  <a:pt x="553903" y="1410334"/>
                </a:lnTo>
                <a:lnTo>
                  <a:pt x="605400" y="1419826"/>
                </a:lnTo>
                <a:lnTo>
                  <a:pt x="658526" y="1425449"/>
                </a:lnTo>
                <a:lnTo>
                  <a:pt x="713651" y="1427302"/>
                </a:lnTo>
                <a:lnTo>
                  <a:pt x="768776" y="1425449"/>
                </a:lnTo>
                <a:lnTo>
                  <a:pt x="821904" y="1419826"/>
                </a:lnTo>
                <a:lnTo>
                  <a:pt x="873403" y="1410334"/>
                </a:lnTo>
                <a:lnTo>
                  <a:pt x="923641" y="1396872"/>
                </a:lnTo>
                <a:lnTo>
                  <a:pt x="972986" y="1379343"/>
                </a:lnTo>
                <a:lnTo>
                  <a:pt x="1021806" y="1357646"/>
                </a:lnTo>
                <a:lnTo>
                  <a:pt x="1070470" y="1331683"/>
                </a:lnTo>
                <a:lnTo>
                  <a:pt x="1117285" y="1302517"/>
                </a:lnTo>
                <a:lnTo>
                  <a:pt x="1160485" y="1271084"/>
                </a:lnTo>
                <a:lnTo>
                  <a:pt x="1200338" y="1237114"/>
                </a:lnTo>
                <a:lnTo>
                  <a:pt x="1237116" y="1200337"/>
                </a:lnTo>
                <a:lnTo>
                  <a:pt x="1271088" y="1160484"/>
                </a:lnTo>
                <a:lnTo>
                  <a:pt x="1302525" y="1117285"/>
                </a:lnTo>
                <a:lnTo>
                  <a:pt x="1331696" y="1070470"/>
                </a:lnTo>
                <a:lnTo>
                  <a:pt x="1357654" y="1021802"/>
                </a:lnTo>
                <a:lnTo>
                  <a:pt x="1379347" y="972980"/>
                </a:lnTo>
                <a:lnTo>
                  <a:pt x="1396874" y="923635"/>
                </a:lnTo>
                <a:lnTo>
                  <a:pt x="1410335" y="873399"/>
                </a:lnTo>
                <a:lnTo>
                  <a:pt x="1419827" y="821902"/>
                </a:lnTo>
                <a:lnTo>
                  <a:pt x="1425449" y="768775"/>
                </a:lnTo>
                <a:lnTo>
                  <a:pt x="1427302" y="713651"/>
                </a:lnTo>
                <a:lnTo>
                  <a:pt x="1425449" y="658521"/>
                </a:lnTo>
                <a:lnTo>
                  <a:pt x="1419827" y="605392"/>
                </a:lnTo>
                <a:lnTo>
                  <a:pt x="1410335" y="553893"/>
                </a:lnTo>
                <a:lnTo>
                  <a:pt x="1396874" y="503657"/>
                </a:lnTo>
                <a:lnTo>
                  <a:pt x="1379347" y="454313"/>
                </a:lnTo>
                <a:lnTo>
                  <a:pt x="1357654" y="405494"/>
                </a:lnTo>
                <a:lnTo>
                  <a:pt x="1331696" y="356831"/>
                </a:lnTo>
                <a:lnTo>
                  <a:pt x="1302525" y="310016"/>
                </a:lnTo>
                <a:lnTo>
                  <a:pt x="1271088" y="266817"/>
                </a:lnTo>
                <a:lnTo>
                  <a:pt x="1237116" y="226964"/>
                </a:lnTo>
                <a:lnTo>
                  <a:pt x="1200338" y="190188"/>
                </a:lnTo>
                <a:lnTo>
                  <a:pt x="1160485" y="156218"/>
                </a:lnTo>
                <a:lnTo>
                  <a:pt x="1117285" y="124784"/>
                </a:lnTo>
                <a:lnTo>
                  <a:pt x="1070470" y="95618"/>
                </a:lnTo>
                <a:lnTo>
                  <a:pt x="1021806" y="69655"/>
                </a:lnTo>
                <a:lnTo>
                  <a:pt x="972986" y="47959"/>
                </a:lnTo>
                <a:lnTo>
                  <a:pt x="923641" y="30429"/>
                </a:lnTo>
                <a:lnTo>
                  <a:pt x="873403" y="16968"/>
                </a:lnTo>
                <a:lnTo>
                  <a:pt x="821904" y="7475"/>
                </a:lnTo>
                <a:lnTo>
                  <a:pt x="768776" y="1852"/>
                </a:lnTo>
                <a:lnTo>
                  <a:pt x="713651" y="0"/>
                </a:lnTo>
                <a:close/>
              </a:path>
            </a:pathLst>
          </a:custGeom>
          <a:solidFill>
            <a:srgbClr val="BA17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119944" y="7717943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40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4"/>
                </a:lnTo>
                <a:lnTo>
                  <a:pt x="309709" y="34252"/>
                </a:lnTo>
                <a:lnTo>
                  <a:pt x="268823" y="52663"/>
                </a:lnTo>
                <a:lnTo>
                  <a:pt x="230028" y="74602"/>
                </a:lnTo>
                <a:lnTo>
                  <a:pt x="193528" y="99865"/>
                </a:lnTo>
                <a:lnTo>
                  <a:pt x="159530" y="128245"/>
                </a:lnTo>
                <a:lnTo>
                  <a:pt x="128239" y="159537"/>
                </a:lnTo>
                <a:lnTo>
                  <a:pt x="99860" y="193536"/>
                </a:lnTo>
                <a:lnTo>
                  <a:pt x="74599" y="230037"/>
                </a:lnTo>
                <a:lnTo>
                  <a:pt x="52660" y="268833"/>
                </a:lnTo>
                <a:lnTo>
                  <a:pt x="34250" y="309720"/>
                </a:lnTo>
                <a:lnTo>
                  <a:pt x="19573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6" y="971286"/>
                </a:lnTo>
                <a:lnTo>
                  <a:pt x="627628" y="960548"/>
                </a:lnTo>
                <a:lnTo>
                  <a:pt x="670399" y="945872"/>
                </a:lnTo>
                <a:lnTo>
                  <a:pt x="711286" y="927461"/>
                </a:lnTo>
                <a:lnTo>
                  <a:pt x="750081" y="905523"/>
                </a:lnTo>
                <a:lnTo>
                  <a:pt x="786581" y="880262"/>
                </a:lnTo>
                <a:lnTo>
                  <a:pt x="820579" y="851883"/>
                </a:lnTo>
                <a:lnTo>
                  <a:pt x="851870" y="820591"/>
                </a:lnTo>
                <a:lnTo>
                  <a:pt x="880249" y="786593"/>
                </a:lnTo>
                <a:lnTo>
                  <a:pt x="905510" y="750094"/>
                </a:lnTo>
                <a:lnTo>
                  <a:pt x="927449" y="711298"/>
                </a:lnTo>
                <a:lnTo>
                  <a:pt x="945859" y="670412"/>
                </a:lnTo>
                <a:lnTo>
                  <a:pt x="960535" y="627641"/>
                </a:lnTo>
                <a:lnTo>
                  <a:pt x="971273" y="583189"/>
                </a:lnTo>
                <a:lnTo>
                  <a:pt x="977866" y="537263"/>
                </a:lnTo>
                <a:lnTo>
                  <a:pt x="980109" y="490067"/>
                </a:lnTo>
                <a:lnTo>
                  <a:pt x="977866" y="442871"/>
                </a:lnTo>
                <a:lnTo>
                  <a:pt x="971273" y="396945"/>
                </a:lnTo>
                <a:lnTo>
                  <a:pt x="960535" y="352493"/>
                </a:lnTo>
                <a:lnTo>
                  <a:pt x="945859" y="309720"/>
                </a:lnTo>
                <a:lnTo>
                  <a:pt x="927449" y="268833"/>
                </a:lnTo>
                <a:lnTo>
                  <a:pt x="905510" y="230037"/>
                </a:lnTo>
                <a:lnTo>
                  <a:pt x="880249" y="193536"/>
                </a:lnTo>
                <a:lnTo>
                  <a:pt x="851870" y="159537"/>
                </a:lnTo>
                <a:lnTo>
                  <a:pt x="820579" y="128245"/>
                </a:lnTo>
                <a:lnTo>
                  <a:pt x="786581" y="99865"/>
                </a:lnTo>
                <a:lnTo>
                  <a:pt x="750081" y="74602"/>
                </a:lnTo>
                <a:lnTo>
                  <a:pt x="711286" y="52663"/>
                </a:lnTo>
                <a:lnTo>
                  <a:pt x="670399" y="34252"/>
                </a:lnTo>
                <a:lnTo>
                  <a:pt x="627628" y="19574"/>
                </a:lnTo>
                <a:lnTo>
                  <a:pt x="583176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1264975" y="8141051"/>
            <a:ext cx="6959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80" b="1">
                <a:latin typeface="Gotham"/>
                <a:cs typeface="Gotham"/>
              </a:rPr>
              <a:t>20 </a:t>
            </a:r>
            <a:r>
              <a:rPr dirty="0" sz="800" b="1">
                <a:latin typeface="Gotham"/>
                <a:cs typeface="Gotham"/>
              </a:rPr>
              <a:t>/</a:t>
            </a:r>
            <a:r>
              <a:rPr dirty="0" sz="800" spc="-8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21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881748" y="2456627"/>
            <a:ext cx="1427480" cy="1427480"/>
          </a:xfrm>
          <a:custGeom>
            <a:avLst/>
            <a:gdLst/>
            <a:ahLst/>
            <a:cxnLst/>
            <a:rect l="l" t="t" r="r" b="b"/>
            <a:pathLst>
              <a:path w="1427480" h="1427479">
                <a:moveTo>
                  <a:pt x="713651" y="0"/>
                </a:moveTo>
                <a:lnTo>
                  <a:pt x="658526" y="1852"/>
                </a:lnTo>
                <a:lnTo>
                  <a:pt x="605400" y="7475"/>
                </a:lnTo>
                <a:lnTo>
                  <a:pt x="553903" y="16968"/>
                </a:lnTo>
                <a:lnTo>
                  <a:pt x="503666" y="30429"/>
                </a:lnTo>
                <a:lnTo>
                  <a:pt x="454321" y="47959"/>
                </a:lnTo>
                <a:lnTo>
                  <a:pt x="405499" y="69655"/>
                </a:lnTo>
                <a:lnTo>
                  <a:pt x="356831" y="95618"/>
                </a:lnTo>
                <a:lnTo>
                  <a:pt x="310016" y="124784"/>
                </a:lnTo>
                <a:lnTo>
                  <a:pt x="266817" y="156218"/>
                </a:lnTo>
                <a:lnTo>
                  <a:pt x="226964" y="190188"/>
                </a:lnTo>
                <a:lnTo>
                  <a:pt x="190188" y="226964"/>
                </a:lnTo>
                <a:lnTo>
                  <a:pt x="156218" y="266817"/>
                </a:lnTo>
                <a:lnTo>
                  <a:pt x="124784" y="310016"/>
                </a:lnTo>
                <a:lnTo>
                  <a:pt x="95618" y="356831"/>
                </a:lnTo>
                <a:lnTo>
                  <a:pt x="69655" y="405498"/>
                </a:lnTo>
                <a:lnTo>
                  <a:pt x="47959" y="454319"/>
                </a:lnTo>
                <a:lnTo>
                  <a:pt x="30429" y="503662"/>
                </a:lnTo>
                <a:lnTo>
                  <a:pt x="16968" y="553897"/>
                </a:lnTo>
                <a:lnTo>
                  <a:pt x="7475" y="605394"/>
                </a:lnTo>
                <a:lnTo>
                  <a:pt x="1852" y="658522"/>
                </a:lnTo>
                <a:lnTo>
                  <a:pt x="0" y="713651"/>
                </a:lnTo>
                <a:lnTo>
                  <a:pt x="1852" y="768775"/>
                </a:lnTo>
                <a:lnTo>
                  <a:pt x="7475" y="821902"/>
                </a:lnTo>
                <a:lnTo>
                  <a:pt x="16968" y="873399"/>
                </a:lnTo>
                <a:lnTo>
                  <a:pt x="30429" y="923635"/>
                </a:lnTo>
                <a:lnTo>
                  <a:pt x="47959" y="972980"/>
                </a:lnTo>
                <a:lnTo>
                  <a:pt x="69655" y="1021802"/>
                </a:lnTo>
                <a:lnTo>
                  <a:pt x="95618" y="1070470"/>
                </a:lnTo>
                <a:lnTo>
                  <a:pt x="124784" y="1117285"/>
                </a:lnTo>
                <a:lnTo>
                  <a:pt x="156218" y="1160484"/>
                </a:lnTo>
                <a:lnTo>
                  <a:pt x="190188" y="1200337"/>
                </a:lnTo>
                <a:lnTo>
                  <a:pt x="226964" y="1237114"/>
                </a:lnTo>
                <a:lnTo>
                  <a:pt x="266817" y="1271084"/>
                </a:lnTo>
                <a:lnTo>
                  <a:pt x="310016" y="1302517"/>
                </a:lnTo>
                <a:lnTo>
                  <a:pt x="356831" y="1331683"/>
                </a:lnTo>
                <a:lnTo>
                  <a:pt x="405499" y="1357646"/>
                </a:lnTo>
                <a:lnTo>
                  <a:pt x="454321" y="1379343"/>
                </a:lnTo>
                <a:lnTo>
                  <a:pt x="503666" y="1396872"/>
                </a:lnTo>
                <a:lnTo>
                  <a:pt x="553903" y="1410334"/>
                </a:lnTo>
                <a:lnTo>
                  <a:pt x="605400" y="1419826"/>
                </a:lnTo>
                <a:lnTo>
                  <a:pt x="658526" y="1425449"/>
                </a:lnTo>
                <a:lnTo>
                  <a:pt x="713651" y="1427302"/>
                </a:lnTo>
                <a:lnTo>
                  <a:pt x="768776" y="1425449"/>
                </a:lnTo>
                <a:lnTo>
                  <a:pt x="821904" y="1419826"/>
                </a:lnTo>
                <a:lnTo>
                  <a:pt x="873403" y="1410334"/>
                </a:lnTo>
                <a:lnTo>
                  <a:pt x="923641" y="1396872"/>
                </a:lnTo>
                <a:lnTo>
                  <a:pt x="972986" y="1379343"/>
                </a:lnTo>
                <a:lnTo>
                  <a:pt x="1021806" y="1357646"/>
                </a:lnTo>
                <a:lnTo>
                  <a:pt x="1070470" y="1331683"/>
                </a:lnTo>
                <a:lnTo>
                  <a:pt x="1117285" y="1302517"/>
                </a:lnTo>
                <a:lnTo>
                  <a:pt x="1160485" y="1271084"/>
                </a:lnTo>
                <a:lnTo>
                  <a:pt x="1200338" y="1237114"/>
                </a:lnTo>
                <a:lnTo>
                  <a:pt x="1237116" y="1200337"/>
                </a:lnTo>
                <a:lnTo>
                  <a:pt x="1271088" y="1160484"/>
                </a:lnTo>
                <a:lnTo>
                  <a:pt x="1302525" y="1117285"/>
                </a:lnTo>
                <a:lnTo>
                  <a:pt x="1331696" y="1070470"/>
                </a:lnTo>
                <a:lnTo>
                  <a:pt x="1357654" y="1021802"/>
                </a:lnTo>
                <a:lnTo>
                  <a:pt x="1379347" y="972980"/>
                </a:lnTo>
                <a:lnTo>
                  <a:pt x="1396874" y="923635"/>
                </a:lnTo>
                <a:lnTo>
                  <a:pt x="1410335" y="873399"/>
                </a:lnTo>
                <a:lnTo>
                  <a:pt x="1419827" y="821902"/>
                </a:lnTo>
                <a:lnTo>
                  <a:pt x="1425449" y="768775"/>
                </a:lnTo>
                <a:lnTo>
                  <a:pt x="1427302" y="713651"/>
                </a:lnTo>
                <a:lnTo>
                  <a:pt x="1425449" y="658522"/>
                </a:lnTo>
                <a:lnTo>
                  <a:pt x="1419827" y="605394"/>
                </a:lnTo>
                <a:lnTo>
                  <a:pt x="1410335" y="553897"/>
                </a:lnTo>
                <a:lnTo>
                  <a:pt x="1396874" y="503662"/>
                </a:lnTo>
                <a:lnTo>
                  <a:pt x="1379347" y="454319"/>
                </a:lnTo>
                <a:lnTo>
                  <a:pt x="1357654" y="405498"/>
                </a:lnTo>
                <a:lnTo>
                  <a:pt x="1331696" y="356831"/>
                </a:lnTo>
                <a:lnTo>
                  <a:pt x="1302525" y="310016"/>
                </a:lnTo>
                <a:lnTo>
                  <a:pt x="1271088" y="266817"/>
                </a:lnTo>
                <a:lnTo>
                  <a:pt x="1237116" y="226964"/>
                </a:lnTo>
                <a:lnTo>
                  <a:pt x="1200338" y="190188"/>
                </a:lnTo>
                <a:lnTo>
                  <a:pt x="1160485" y="156218"/>
                </a:lnTo>
                <a:lnTo>
                  <a:pt x="1117285" y="124784"/>
                </a:lnTo>
                <a:lnTo>
                  <a:pt x="1070470" y="95618"/>
                </a:lnTo>
                <a:lnTo>
                  <a:pt x="1021806" y="69655"/>
                </a:lnTo>
                <a:lnTo>
                  <a:pt x="972986" y="47959"/>
                </a:lnTo>
                <a:lnTo>
                  <a:pt x="923641" y="30429"/>
                </a:lnTo>
                <a:lnTo>
                  <a:pt x="873403" y="16968"/>
                </a:lnTo>
                <a:lnTo>
                  <a:pt x="821904" y="7475"/>
                </a:lnTo>
                <a:lnTo>
                  <a:pt x="768776" y="1852"/>
                </a:lnTo>
                <a:lnTo>
                  <a:pt x="713651" y="0"/>
                </a:lnTo>
                <a:close/>
              </a:path>
            </a:pathLst>
          </a:custGeom>
          <a:solidFill>
            <a:srgbClr val="D3BE7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105333" y="2680217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39">
                <a:moveTo>
                  <a:pt x="490067" y="0"/>
                </a:moveTo>
                <a:lnTo>
                  <a:pt x="442871" y="2243"/>
                </a:lnTo>
                <a:lnTo>
                  <a:pt x="396945" y="8836"/>
                </a:lnTo>
                <a:lnTo>
                  <a:pt x="352493" y="19574"/>
                </a:lnTo>
                <a:lnTo>
                  <a:pt x="309720" y="34252"/>
                </a:lnTo>
                <a:lnTo>
                  <a:pt x="268833" y="52663"/>
                </a:lnTo>
                <a:lnTo>
                  <a:pt x="230037" y="74602"/>
                </a:lnTo>
                <a:lnTo>
                  <a:pt x="193536" y="99865"/>
                </a:lnTo>
                <a:lnTo>
                  <a:pt x="159537" y="128245"/>
                </a:lnTo>
                <a:lnTo>
                  <a:pt x="128245" y="159537"/>
                </a:lnTo>
                <a:lnTo>
                  <a:pt x="99865" y="193536"/>
                </a:lnTo>
                <a:lnTo>
                  <a:pt x="74602" y="230037"/>
                </a:lnTo>
                <a:lnTo>
                  <a:pt x="52663" y="268833"/>
                </a:lnTo>
                <a:lnTo>
                  <a:pt x="34252" y="309720"/>
                </a:lnTo>
                <a:lnTo>
                  <a:pt x="19574" y="352493"/>
                </a:lnTo>
                <a:lnTo>
                  <a:pt x="8836" y="396945"/>
                </a:lnTo>
                <a:lnTo>
                  <a:pt x="2243" y="442871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4" y="627641"/>
                </a:lnTo>
                <a:lnTo>
                  <a:pt x="34252" y="670412"/>
                </a:lnTo>
                <a:lnTo>
                  <a:pt x="52663" y="711298"/>
                </a:lnTo>
                <a:lnTo>
                  <a:pt x="74602" y="750094"/>
                </a:lnTo>
                <a:lnTo>
                  <a:pt x="99865" y="786593"/>
                </a:lnTo>
                <a:lnTo>
                  <a:pt x="128245" y="820591"/>
                </a:lnTo>
                <a:lnTo>
                  <a:pt x="159537" y="851883"/>
                </a:lnTo>
                <a:lnTo>
                  <a:pt x="193536" y="880262"/>
                </a:lnTo>
                <a:lnTo>
                  <a:pt x="230037" y="905523"/>
                </a:lnTo>
                <a:lnTo>
                  <a:pt x="268833" y="927461"/>
                </a:lnTo>
                <a:lnTo>
                  <a:pt x="309720" y="945872"/>
                </a:lnTo>
                <a:lnTo>
                  <a:pt x="352493" y="960548"/>
                </a:lnTo>
                <a:lnTo>
                  <a:pt x="396945" y="971286"/>
                </a:lnTo>
                <a:lnTo>
                  <a:pt x="442871" y="977879"/>
                </a:lnTo>
                <a:lnTo>
                  <a:pt x="490067" y="980122"/>
                </a:lnTo>
                <a:lnTo>
                  <a:pt x="537263" y="977879"/>
                </a:lnTo>
                <a:lnTo>
                  <a:pt x="583189" y="971286"/>
                </a:lnTo>
                <a:lnTo>
                  <a:pt x="627641" y="960548"/>
                </a:lnTo>
                <a:lnTo>
                  <a:pt x="670412" y="945872"/>
                </a:lnTo>
                <a:lnTo>
                  <a:pt x="711298" y="927461"/>
                </a:lnTo>
                <a:lnTo>
                  <a:pt x="750094" y="905523"/>
                </a:lnTo>
                <a:lnTo>
                  <a:pt x="786593" y="880262"/>
                </a:lnTo>
                <a:lnTo>
                  <a:pt x="820591" y="851883"/>
                </a:lnTo>
                <a:lnTo>
                  <a:pt x="851883" y="820591"/>
                </a:lnTo>
                <a:lnTo>
                  <a:pt x="880262" y="786593"/>
                </a:lnTo>
                <a:lnTo>
                  <a:pt x="905523" y="750094"/>
                </a:lnTo>
                <a:lnTo>
                  <a:pt x="927461" y="711298"/>
                </a:lnTo>
                <a:lnTo>
                  <a:pt x="945872" y="670412"/>
                </a:lnTo>
                <a:lnTo>
                  <a:pt x="960548" y="627641"/>
                </a:lnTo>
                <a:lnTo>
                  <a:pt x="971286" y="583189"/>
                </a:lnTo>
                <a:lnTo>
                  <a:pt x="977879" y="537263"/>
                </a:lnTo>
                <a:lnTo>
                  <a:pt x="980122" y="490067"/>
                </a:lnTo>
                <a:lnTo>
                  <a:pt x="977879" y="442871"/>
                </a:lnTo>
                <a:lnTo>
                  <a:pt x="971286" y="396945"/>
                </a:lnTo>
                <a:lnTo>
                  <a:pt x="960548" y="352493"/>
                </a:lnTo>
                <a:lnTo>
                  <a:pt x="945872" y="309720"/>
                </a:lnTo>
                <a:lnTo>
                  <a:pt x="927461" y="268833"/>
                </a:lnTo>
                <a:lnTo>
                  <a:pt x="905523" y="230037"/>
                </a:lnTo>
                <a:lnTo>
                  <a:pt x="880262" y="193536"/>
                </a:lnTo>
                <a:lnTo>
                  <a:pt x="851883" y="159537"/>
                </a:lnTo>
                <a:lnTo>
                  <a:pt x="820591" y="128245"/>
                </a:lnTo>
                <a:lnTo>
                  <a:pt x="786593" y="99865"/>
                </a:lnTo>
                <a:lnTo>
                  <a:pt x="750094" y="74602"/>
                </a:lnTo>
                <a:lnTo>
                  <a:pt x="711298" y="52663"/>
                </a:lnTo>
                <a:lnTo>
                  <a:pt x="670412" y="34252"/>
                </a:lnTo>
                <a:lnTo>
                  <a:pt x="627641" y="19574"/>
                </a:lnTo>
                <a:lnTo>
                  <a:pt x="583189" y="8836"/>
                </a:lnTo>
                <a:lnTo>
                  <a:pt x="537263" y="2243"/>
                </a:lnTo>
                <a:lnTo>
                  <a:pt x="490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254034" y="3103325"/>
            <a:ext cx="6883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105" b="1">
                <a:latin typeface="Gotham"/>
                <a:cs typeface="Gotham"/>
              </a:rPr>
              <a:t>21/</a:t>
            </a:r>
            <a:r>
              <a:rPr dirty="0" sz="800" spc="-16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22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936344" y="7494350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09">
                <a:moveTo>
                  <a:pt x="714489" y="0"/>
                </a:moveTo>
                <a:lnTo>
                  <a:pt x="659296" y="1854"/>
                </a:lnTo>
                <a:lnTo>
                  <a:pt x="606105" y="7484"/>
                </a:lnTo>
                <a:lnTo>
                  <a:pt x="554546" y="16989"/>
                </a:lnTo>
                <a:lnTo>
                  <a:pt x="504251" y="30466"/>
                </a:lnTo>
                <a:lnTo>
                  <a:pt x="454850" y="48017"/>
                </a:lnTo>
                <a:lnTo>
                  <a:pt x="405973" y="69739"/>
                </a:lnTo>
                <a:lnTo>
                  <a:pt x="357251" y="95732"/>
                </a:lnTo>
                <a:lnTo>
                  <a:pt x="310378" y="124932"/>
                </a:lnTo>
                <a:lnTo>
                  <a:pt x="267128" y="156401"/>
                </a:lnTo>
                <a:lnTo>
                  <a:pt x="227228" y="190410"/>
                </a:lnTo>
                <a:lnTo>
                  <a:pt x="190410" y="227228"/>
                </a:lnTo>
                <a:lnTo>
                  <a:pt x="156401" y="267128"/>
                </a:lnTo>
                <a:lnTo>
                  <a:pt x="124932" y="310378"/>
                </a:lnTo>
                <a:lnTo>
                  <a:pt x="95732" y="357250"/>
                </a:lnTo>
                <a:lnTo>
                  <a:pt x="69739" y="405973"/>
                </a:lnTo>
                <a:lnTo>
                  <a:pt x="48017" y="454850"/>
                </a:lnTo>
                <a:lnTo>
                  <a:pt x="30466" y="504251"/>
                </a:lnTo>
                <a:lnTo>
                  <a:pt x="16989" y="554546"/>
                </a:lnTo>
                <a:lnTo>
                  <a:pt x="7484" y="606105"/>
                </a:lnTo>
                <a:lnTo>
                  <a:pt x="1854" y="659296"/>
                </a:lnTo>
                <a:lnTo>
                  <a:pt x="0" y="714489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9021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936344" y="8207167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09">
                <a:moveTo>
                  <a:pt x="714489" y="0"/>
                </a:move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9"/>
                </a:lnTo>
                <a:lnTo>
                  <a:pt x="156401" y="447368"/>
                </a:lnTo>
                <a:lnTo>
                  <a:pt x="190410" y="487267"/>
                </a:lnTo>
                <a:lnTo>
                  <a:pt x="227228" y="524087"/>
                </a:lnTo>
                <a:lnTo>
                  <a:pt x="267128" y="558097"/>
                </a:lnTo>
                <a:lnTo>
                  <a:pt x="310378" y="589568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lnTo>
                  <a:pt x="714489" y="0"/>
                </a:lnTo>
                <a:close/>
              </a:path>
            </a:pathLst>
          </a:custGeom>
          <a:solidFill>
            <a:srgbClr val="5F29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936344" y="8207167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09">
                <a:moveTo>
                  <a:pt x="714489" y="714489"/>
                </a:moveTo>
                <a:lnTo>
                  <a:pt x="714489" y="0"/>
                </a:lnTo>
                <a:lnTo>
                  <a:pt x="0" y="0"/>
                </a:lnTo>
                <a:lnTo>
                  <a:pt x="1854" y="55193"/>
                </a:lnTo>
                <a:lnTo>
                  <a:pt x="7484" y="108384"/>
                </a:lnTo>
                <a:lnTo>
                  <a:pt x="16989" y="159943"/>
                </a:lnTo>
                <a:lnTo>
                  <a:pt x="30466" y="210239"/>
                </a:lnTo>
                <a:lnTo>
                  <a:pt x="48017" y="259643"/>
                </a:lnTo>
                <a:lnTo>
                  <a:pt x="69739" y="308524"/>
                </a:lnTo>
                <a:lnTo>
                  <a:pt x="95732" y="357251"/>
                </a:lnTo>
                <a:lnTo>
                  <a:pt x="124932" y="404119"/>
                </a:lnTo>
                <a:lnTo>
                  <a:pt x="156401" y="447368"/>
                </a:lnTo>
                <a:lnTo>
                  <a:pt x="190410" y="487267"/>
                </a:lnTo>
                <a:lnTo>
                  <a:pt x="227228" y="524087"/>
                </a:lnTo>
                <a:lnTo>
                  <a:pt x="267128" y="558097"/>
                </a:lnTo>
                <a:lnTo>
                  <a:pt x="310378" y="589568"/>
                </a:lnTo>
                <a:lnTo>
                  <a:pt x="357251" y="618769"/>
                </a:lnTo>
                <a:lnTo>
                  <a:pt x="405973" y="644757"/>
                </a:lnTo>
                <a:lnTo>
                  <a:pt x="454850" y="666476"/>
                </a:lnTo>
                <a:lnTo>
                  <a:pt x="504251" y="684024"/>
                </a:lnTo>
                <a:lnTo>
                  <a:pt x="554546" y="697501"/>
                </a:lnTo>
                <a:lnTo>
                  <a:pt x="606105" y="707004"/>
                </a:lnTo>
                <a:lnTo>
                  <a:pt x="659296" y="712634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3649160" y="8207170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09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1" y="618756"/>
                </a:lnTo>
                <a:lnTo>
                  <a:pt x="404119" y="589556"/>
                </a:lnTo>
                <a:lnTo>
                  <a:pt x="447368" y="558087"/>
                </a:lnTo>
                <a:lnTo>
                  <a:pt x="487267" y="524078"/>
                </a:lnTo>
                <a:lnTo>
                  <a:pt x="524087" y="487260"/>
                </a:lnTo>
                <a:lnTo>
                  <a:pt x="558097" y="447361"/>
                </a:lnTo>
                <a:lnTo>
                  <a:pt x="589568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solidFill>
            <a:srgbClr val="B05E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3649160" y="8207170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09">
                <a:moveTo>
                  <a:pt x="714489" y="0"/>
                </a:moveTo>
                <a:lnTo>
                  <a:pt x="0" y="0"/>
                </a:lnTo>
                <a:lnTo>
                  <a:pt x="0" y="714489"/>
                </a:lnTo>
                <a:lnTo>
                  <a:pt x="55193" y="712634"/>
                </a:lnTo>
                <a:lnTo>
                  <a:pt x="108384" y="707004"/>
                </a:lnTo>
                <a:lnTo>
                  <a:pt x="159943" y="697500"/>
                </a:lnTo>
                <a:lnTo>
                  <a:pt x="210239" y="684022"/>
                </a:lnTo>
                <a:lnTo>
                  <a:pt x="259643" y="666471"/>
                </a:lnTo>
                <a:lnTo>
                  <a:pt x="308524" y="644749"/>
                </a:lnTo>
                <a:lnTo>
                  <a:pt x="357251" y="618756"/>
                </a:lnTo>
                <a:lnTo>
                  <a:pt x="404119" y="589556"/>
                </a:lnTo>
                <a:lnTo>
                  <a:pt x="447368" y="558087"/>
                </a:lnTo>
                <a:lnTo>
                  <a:pt x="487267" y="524078"/>
                </a:lnTo>
                <a:lnTo>
                  <a:pt x="524087" y="487260"/>
                </a:lnTo>
                <a:lnTo>
                  <a:pt x="558097" y="447361"/>
                </a:lnTo>
                <a:lnTo>
                  <a:pt x="589568" y="404110"/>
                </a:lnTo>
                <a:lnTo>
                  <a:pt x="618769" y="357238"/>
                </a:lnTo>
                <a:lnTo>
                  <a:pt x="644757" y="308516"/>
                </a:lnTo>
                <a:lnTo>
                  <a:pt x="666476" y="259638"/>
                </a:lnTo>
                <a:lnTo>
                  <a:pt x="684024" y="210237"/>
                </a:lnTo>
                <a:lnTo>
                  <a:pt x="697501" y="159942"/>
                </a:lnTo>
                <a:lnTo>
                  <a:pt x="707004" y="108384"/>
                </a:lnTo>
                <a:lnTo>
                  <a:pt x="712634" y="55193"/>
                </a:lnTo>
                <a:lnTo>
                  <a:pt x="71448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649160" y="7494350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09">
                <a:moveTo>
                  <a:pt x="0" y="0"/>
                </a:moveTo>
                <a:lnTo>
                  <a:pt x="0" y="714489"/>
                </a:lnTo>
                <a:lnTo>
                  <a:pt x="714489" y="714489"/>
                </a:ln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0"/>
                </a:lnTo>
                <a:lnTo>
                  <a:pt x="589568" y="310378"/>
                </a:lnTo>
                <a:lnTo>
                  <a:pt x="558097" y="267128"/>
                </a:lnTo>
                <a:lnTo>
                  <a:pt x="524087" y="227228"/>
                </a:lnTo>
                <a:lnTo>
                  <a:pt x="487267" y="190410"/>
                </a:lnTo>
                <a:lnTo>
                  <a:pt x="447368" y="156401"/>
                </a:lnTo>
                <a:lnTo>
                  <a:pt x="404119" y="124932"/>
                </a:lnTo>
                <a:lnTo>
                  <a:pt x="357251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close/>
              </a:path>
            </a:pathLst>
          </a:custGeom>
          <a:solidFill>
            <a:srgbClr val="D2847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649160" y="7494350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09" h="715009">
                <a:moveTo>
                  <a:pt x="714489" y="714489"/>
                </a:moveTo>
                <a:lnTo>
                  <a:pt x="712634" y="659296"/>
                </a:lnTo>
                <a:lnTo>
                  <a:pt x="707004" y="606105"/>
                </a:lnTo>
                <a:lnTo>
                  <a:pt x="697501" y="554546"/>
                </a:lnTo>
                <a:lnTo>
                  <a:pt x="684024" y="504251"/>
                </a:lnTo>
                <a:lnTo>
                  <a:pt x="666476" y="454850"/>
                </a:lnTo>
                <a:lnTo>
                  <a:pt x="644757" y="405973"/>
                </a:lnTo>
                <a:lnTo>
                  <a:pt x="618769" y="357250"/>
                </a:lnTo>
                <a:lnTo>
                  <a:pt x="589568" y="310378"/>
                </a:lnTo>
                <a:lnTo>
                  <a:pt x="558097" y="267128"/>
                </a:lnTo>
                <a:lnTo>
                  <a:pt x="524087" y="227228"/>
                </a:lnTo>
                <a:lnTo>
                  <a:pt x="487267" y="190410"/>
                </a:lnTo>
                <a:lnTo>
                  <a:pt x="447368" y="156401"/>
                </a:lnTo>
                <a:lnTo>
                  <a:pt x="404119" y="124932"/>
                </a:lnTo>
                <a:lnTo>
                  <a:pt x="357251" y="95732"/>
                </a:lnTo>
                <a:lnTo>
                  <a:pt x="308524" y="69739"/>
                </a:lnTo>
                <a:lnTo>
                  <a:pt x="259643" y="48017"/>
                </a:lnTo>
                <a:lnTo>
                  <a:pt x="210239" y="30466"/>
                </a:lnTo>
                <a:lnTo>
                  <a:pt x="159943" y="16989"/>
                </a:lnTo>
                <a:lnTo>
                  <a:pt x="108384" y="7484"/>
                </a:lnTo>
                <a:lnTo>
                  <a:pt x="55193" y="1854"/>
                </a:lnTo>
                <a:lnTo>
                  <a:pt x="0" y="0"/>
                </a:lnTo>
                <a:lnTo>
                  <a:pt x="0" y="714489"/>
                </a:lnTo>
                <a:lnTo>
                  <a:pt x="714489" y="71448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159942" y="7717943"/>
            <a:ext cx="980440" cy="980440"/>
          </a:xfrm>
          <a:custGeom>
            <a:avLst/>
            <a:gdLst/>
            <a:ahLst/>
            <a:cxnLst/>
            <a:rect l="l" t="t" r="r" b="b"/>
            <a:pathLst>
              <a:path w="980440" h="980440">
                <a:moveTo>
                  <a:pt x="490054" y="0"/>
                </a:moveTo>
                <a:lnTo>
                  <a:pt x="442859" y="2243"/>
                </a:lnTo>
                <a:lnTo>
                  <a:pt x="396933" y="8836"/>
                </a:lnTo>
                <a:lnTo>
                  <a:pt x="352481" y="19573"/>
                </a:lnTo>
                <a:lnTo>
                  <a:pt x="309709" y="34250"/>
                </a:lnTo>
                <a:lnTo>
                  <a:pt x="268823" y="52660"/>
                </a:lnTo>
                <a:lnTo>
                  <a:pt x="230028" y="74599"/>
                </a:lnTo>
                <a:lnTo>
                  <a:pt x="193528" y="99861"/>
                </a:lnTo>
                <a:lnTo>
                  <a:pt x="159530" y="128240"/>
                </a:lnTo>
                <a:lnTo>
                  <a:pt x="128239" y="159532"/>
                </a:lnTo>
                <a:lnTo>
                  <a:pt x="99860" y="193531"/>
                </a:lnTo>
                <a:lnTo>
                  <a:pt x="74599" y="230031"/>
                </a:lnTo>
                <a:lnTo>
                  <a:pt x="52660" y="268828"/>
                </a:lnTo>
                <a:lnTo>
                  <a:pt x="34250" y="309715"/>
                </a:lnTo>
                <a:lnTo>
                  <a:pt x="19573" y="352488"/>
                </a:lnTo>
                <a:lnTo>
                  <a:pt x="8836" y="396941"/>
                </a:lnTo>
                <a:lnTo>
                  <a:pt x="2243" y="442869"/>
                </a:lnTo>
                <a:lnTo>
                  <a:pt x="0" y="490067"/>
                </a:lnTo>
                <a:lnTo>
                  <a:pt x="2243" y="537263"/>
                </a:lnTo>
                <a:lnTo>
                  <a:pt x="8836" y="583189"/>
                </a:lnTo>
                <a:lnTo>
                  <a:pt x="19573" y="627641"/>
                </a:lnTo>
                <a:lnTo>
                  <a:pt x="34250" y="670412"/>
                </a:lnTo>
                <a:lnTo>
                  <a:pt x="52660" y="711298"/>
                </a:lnTo>
                <a:lnTo>
                  <a:pt x="74599" y="750094"/>
                </a:lnTo>
                <a:lnTo>
                  <a:pt x="99860" y="786593"/>
                </a:lnTo>
                <a:lnTo>
                  <a:pt x="128239" y="820591"/>
                </a:lnTo>
                <a:lnTo>
                  <a:pt x="159530" y="851883"/>
                </a:lnTo>
                <a:lnTo>
                  <a:pt x="193528" y="880262"/>
                </a:lnTo>
                <a:lnTo>
                  <a:pt x="230028" y="905523"/>
                </a:lnTo>
                <a:lnTo>
                  <a:pt x="268823" y="927461"/>
                </a:lnTo>
                <a:lnTo>
                  <a:pt x="309709" y="945872"/>
                </a:lnTo>
                <a:lnTo>
                  <a:pt x="352481" y="960548"/>
                </a:lnTo>
                <a:lnTo>
                  <a:pt x="396933" y="971286"/>
                </a:lnTo>
                <a:lnTo>
                  <a:pt x="442859" y="977879"/>
                </a:lnTo>
                <a:lnTo>
                  <a:pt x="490054" y="980122"/>
                </a:lnTo>
                <a:lnTo>
                  <a:pt x="537250" y="977879"/>
                </a:lnTo>
                <a:lnTo>
                  <a:pt x="583177" y="971286"/>
                </a:lnTo>
                <a:lnTo>
                  <a:pt x="627629" y="960548"/>
                </a:lnTo>
                <a:lnTo>
                  <a:pt x="670401" y="945872"/>
                </a:lnTo>
                <a:lnTo>
                  <a:pt x="711288" y="927461"/>
                </a:lnTo>
                <a:lnTo>
                  <a:pt x="750085" y="905523"/>
                </a:lnTo>
                <a:lnTo>
                  <a:pt x="786585" y="880262"/>
                </a:lnTo>
                <a:lnTo>
                  <a:pt x="820585" y="851883"/>
                </a:lnTo>
                <a:lnTo>
                  <a:pt x="851877" y="820591"/>
                </a:lnTo>
                <a:lnTo>
                  <a:pt x="880257" y="786593"/>
                </a:lnTo>
                <a:lnTo>
                  <a:pt x="905519" y="750094"/>
                </a:lnTo>
                <a:lnTo>
                  <a:pt x="927459" y="711298"/>
                </a:lnTo>
                <a:lnTo>
                  <a:pt x="945870" y="670412"/>
                </a:lnTo>
                <a:lnTo>
                  <a:pt x="960547" y="627641"/>
                </a:lnTo>
                <a:lnTo>
                  <a:pt x="971285" y="583189"/>
                </a:lnTo>
                <a:lnTo>
                  <a:pt x="977879" y="537263"/>
                </a:lnTo>
                <a:lnTo>
                  <a:pt x="980122" y="490067"/>
                </a:lnTo>
                <a:lnTo>
                  <a:pt x="977879" y="442869"/>
                </a:lnTo>
                <a:lnTo>
                  <a:pt x="971285" y="396941"/>
                </a:lnTo>
                <a:lnTo>
                  <a:pt x="960547" y="352488"/>
                </a:lnTo>
                <a:lnTo>
                  <a:pt x="945870" y="309715"/>
                </a:lnTo>
                <a:lnTo>
                  <a:pt x="927459" y="268828"/>
                </a:lnTo>
                <a:lnTo>
                  <a:pt x="905519" y="230031"/>
                </a:lnTo>
                <a:lnTo>
                  <a:pt x="880257" y="193531"/>
                </a:lnTo>
                <a:lnTo>
                  <a:pt x="851877" y="159532"/>
                </a:lnTo>
                <a:lnTo>
                  <a:pt x="820585" y="128240"/>
                </a:lnTo>
                <a:lnTo>
                  <a:pt x="786585" y="99861"/>
                </a:lnTo>
                <a:lnTo>
                  <a:pt x="750085" y="74599"/>
                </a:lnTo>
                <a:lnTo>
                  <a:pt x="711288" y="52660"/>
                </a:lnTo>
                <a:lnTo>
                  <a:pt x="670401" y="34250"/>
                </a:lnTo>
                <a:lnTo>
                  <a:pt x="627629" y="19573"/>
                </a:lnTo>
                <a:lnTo>
                  <a:pt x="583177" y="8836"/>
                </a:lnTo>
                <a:lnTo>
                  <a:pt x="537250" y="2243"/>
                </a:lnTo>
                <a:lnTo>
                  <a:pt x="49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3308632" y="8141051"/>
            <a:ext cx="68834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latin typeface="Gotham"/>
                <a:cs typeface="Gotham"/>
              </a:rPr>
              <a:t>AW </a:t>
            </a:r>
            <a:r>
              <a:rPr dirty="0" sz="800" spc="105" b="1">
                <a:latin typeface="Gotham"/>
                <a:cs typeface="Gotham"/>
              </a:rPr>
              <a:t>21/</a:t>
            </a:r>
            <a:r>
              <a:rPr dirty="0" sz="800" spc="-165" b="1">
                <a:latin typeface="Gotham"/>
                <a:cs typeface="Gotham"/>
              </a:rPr>
              <a:t> </a:t>
            </a:r>
            <a:r>
              <a:rPr dirty="0" sz="800" spc="80" b="1">
                <a:latin typeface="Gotham"/>
                <a:cs typeface="Gotham"/>
              </a:rPr>
              <a:t>22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267300" y="983211"/>
            <a:ext cx="338836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 </a:t>
            </a:r>
            <a:r>
              <a:rPr dirty="0" sz="1400" spc="140" b="1">
                <a:latin typeface="Gotham"/>
                <a:cs typeface="Gotham"/>
              </a:rPr>
              <a:t>OL </a:t>
            </a:r>
            <a:r>
              <a:rPr dirty="0" sz="1400" spc="185" b="1">
                <a:latin typeface="Gotham"/>
                <a:cs typeface="Gotham"/>
              </a:rPr>
              <a:t>OUR </a:t>
            </a:r>
            <a:r>
              <a:rPr dirty="0" sz="1400" spc="220" b="1">
                <a:latin typeface="Gotham"/>
                <a:cs typeface="Gotham"/>
              </a:rPr>
              <a:t>DEVEL</a:t>
            </a:r>
            <a:r>
              <a:rPr dirty="0" sz="1400" spc="-355" b="1">
                <a:latin typeface="Gotham"/>
                <a:cs typeface="Gotham"/>
              </a:rPr>
              <a:t> </a:t>
            </a:r>
            <a:r>
              <a:rPr dirty="0" sz="1400" spc="229" b="1">
                <a:latin typeface="Gotham"/>
                <a:cs typeface="Gotham"/>
              </a:rPr>
              <a:t>OPMENT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latin typeface="Gotham"/>
                <a:cs typeface="Gotham"/>
              </a:rPr>
              <a:t>A </a:t>
            </a:r>
            <a:r>
              <a:rPr dirty="0" sz="1400" spc="254" b="1">
                <a:latin typeface="Gotham"/>
                <a:cs typeface="Gotham"/>
              </a:rPr>
              <a:t>UTUMN/WINTER </a:t>
            </a:r>
            <a:r>
              <a:rPr dirty="0" sz="1400" spc="185" b="1">
                <a:latin typeface="Gotham"/>
                <a:cs typeface="Gotham"/>
              </a:rPr>
              <a:t>SEA</a:t>
            </a:r>
            <a:r>
              <a:rPr dirty="0" sz="1400" spc="-85" b="1">
                <a:latin typeface="Gotham"/>
                <a:cs typeface="Gotham"/>
              </a:rPr>
              <a:t> </a:t>
            </a:r>
            <a:r>
              <a:rPr dirty="0" sz="1400" spc="210" b="1">
                <a:latin typeface="Gotham"/>
                <a:cs typeface="Gotham"/>
              </a:rPr>
              <a:t>SONS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267298" y="2835706"/>
            <a:ext cx="137795" cy="669290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120" b="1">
                <a:latin typeface="Gotham"/>
                <a:cs typeface="Gotham"/>
              </a:rPr>
              <a:t>YELL</a:t>
            </a:r>
            <a:r>
              <a:rPr dirty="0" sz="800" spc="-140" b="1">
                <a:latin typeface="Gotham"/>
                <a:cs typeface="Gotham"/>
              </a:rPr>
              <a:t> </a:t>
            </a:r>
            <a:r>
              <a:rPr dirty="0" sz="800" b="1">
                <a:latin typeface="Gotham"/>
                <a:cs typeface="Gotham"/>
              </a:rPr>
              <a:t>O</a:t>
            </a:r>
            <a:r>
              <a:rPr dirty="0" sz="800" spc="-140" b="1">
                <a:latin typeface="Gotham"/>
                <a:cs typeface="Gotham"/>
              </a:rPr>
              <a:t> </a:t>
            </a:r>
            <a:r>
              <a:rPr dirty="0" sz="800" b="1">
                <a:latin typeface="Gotham"/>
                <a:cs typeface="Gotham"/>
              </a:rPr>
              <a:t>W</a:t>
            </a:r>
            <a:r>
              <a:rPr dirty="0" sz="800" spc="-130" b="1">
                <a:latin typeface="Gotham"/>
                <a:cs typeface="Gotham"/>
              </a:rPr>
              <a:t> </a:t>
            </a:r>
            <a:r>
              <a:rPr dirty="0" sz="800" b="1">
                <a:latin typeface="Gotham"/>
                <a:cs typeface="Gotham"/>
              </a:rPr>
              <a:t>S</a:t>
            </a:r>
            <a:endParaRPr sz="800">
              <a:latin typeface="Gotham"/>
              <a:cs typeface="Gotham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267298" y="5327446"/>
            <a:ext cx="137795" cy="701040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135" b="1">
                <a:latin typeface="Gotham"/>
                <a:cs typeface="Gotham"/>
              </a:rPr>
              <a:t>ORANGES</a:t>
            </a:r>
            <a:r>
              <a:rPr dirty="0" sz="800" spc="-80" b="1">
                <a:latin typeface="Gotham"/>
                <a:cs typeface="Gotham"/>
              </a:rPr>
              <a:t> </a:t>
            </a:r>
            <a:endParaRPr sz="800">
              <a:latin typeface="Gotham"/>
              <a:cs typeface="Gotham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67298" y="8022285"/>
            <a:ext cx="137795" cy="371475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800" spc="105" b="1">
                <a:latin typeface="Gotham"/>
                <a:cs typeface="Gotham"/>
              </a:rPr>
              <a:t>RED</a:t>
            </a:r>
            <a:r>
              <a:rPr dirty="0" sz="800" spc="-150" b="1">
                <a:latin typeface="Gotham"/>
                <a:cs typeface="Gotham"/>
              </a:rPr>
              <a:t> </a:t>
            </a:r>
            <a:r>
              <a:rPr dirty="0" sz="800" b="1">
                <a:latin typeface="Gotham"/>
                <a:cs typeface="Gotham"/>
              </a:rPr>
              <a:t>S</a:t>
            </a:r>
            <a:endParaRPr sz="800">
              <a:latin typeface="Gotham"/>
              <a:cs typeface="Gotham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383165" y="3465550"/>
            <a:ext cx="454659" cy="210185"/>
          </a:xfrm>
          <a:custGeom>
            <a:avLst/>
            <a:gdLst/>
            <a:ahLst/>
            <a:cxnLst/>
            <a:rect l="l" t="t" r="r" b="b"/>
            <a:pathLst>
              <a:path w="454660" h="210185">
                <a:moveTo>
                  <a:pt x="0" y="209562"/>
                </a:moveTo>
                <a:lnTo>
                  <a:pt x="454037" y="209562"/>
                </a:lnTo>
                <a:lnTo>
                  <a:pt x="454037" y="0"/>
                </a:lnTo>
                <a:lnTo>
                  <a:pt x="0" y="0"/>
                </a:lnTo>
                <a:lnTo>
                  <a:pt x="0" y="209562"/>
                </a:lnTo>
                <a:close/>
              </a:path>
            </a:pathLst>
          </a:custGeom>
          <a:solidFill>
            <a:srgbClr val="BA18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383165" y="2507399"/>
            <a:ext cx="454659" cy="210185"/>
          </a:xfrm>
          <a:custGeom>
            <a:avLst/>
            <a:gdLst/>
            <a:ahLst/>
            <a:cxnLst/>
            <a:rect l="l" t="t" r="r" b="b"/>
            <a:pathLst>
              <a:path w="454660" h="210185">
                <a:moveTo>
                  <a:pt x="0" y="209562"/>
                </a:moveTo>
                <a:lnTo>
                  <a:pt x="454037" y="209562"/>
                </a:lnTo>
                <a:lnTo>
                  <a:pt x="454037" y="0"/>
                </a:lnTo>
                <a:lnTo>
                  <a:pt x="0" y="0"/>
                </a:lnTo>
                <a:lnTo>
                  <a:pt x="0" y="209562"/>
                </a:lnTo>
                <a:close/>
              </a:path>
            </a:pathLst>
          </a:custGeom>
          <a:solidFill>
            <a:srgbClr val="F59E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129974" y="2507399"/>
            <a:ext cx="454659" cy="210185"/>
          </a:xfrm>
          <a:custGeom>
            <a:avLst/>
            <a:gdLst/>
            <a:ahLst/>
            <a:cxnLst/>
            <a:rect l="l" t="t" r="r" b="b"/>
            <a:pathLst>
              <a:path w="454660" h="210185">
                <a:moveTo>
                  <a:pt x="0" y="209562"/>
                </a:moveTo>
                <a:lnTo>
                  <a:pt x="454037" y="209562"/>
                </a:lnTo>
                <a:lnTo>
                  <a:pt x="454037" y="0"/>
                </a:lnTo>
                <a:lnTo>
                  <a:pt x="0" y="0"/>
                </a:lnTo>
                <a:lnTo>
                  <a:pt x="0" y="209562"/>
                </a:lnTo>
                <a:close/>
              </a:path>
            </a:pathLst>
          </a:custGeom>
          <a:solidFill>
            <a:srgbClr val="D3BD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383165" y="2986583"/>
            <a:ext cx="454659" cy="210185"/>
          </a:xfrm>
          <a:custGeom>
            <a:avLst/>
            <a:gdLst/>
            <a:ahLst/>
            <a:cxnLst/>
            <a:rect l="l" t="t" r="r" b="b"/>
            <a:pathLst>
              <a:path w="454660" h="210185">
                <a:moveTo>
                  <a:pt x="0" y="209562"/>
                </a:moveTo>
                <a:lnTo>
                  <a:pt x="454037" y="209562"/>
                </a:lnTo>
                <a:lnTo>
                  <a:pt x="454037" y="0"/>
                </a:lnTo>
                <a:lnTo>
                  <a:pt x="0" y="0"/>
                </a:lnTo>
                <a:lnTo>
                  <a:pt x="0" y="209562"/>
                </a:lnTo>
                <a:close/>
              </a:path>
            </a:pathLst>
          </a:custGeom>
          <a:solidFill>
            <a:srgbClr val="EA7F5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636369" y="3465550"/>
            <a:ext cx="454659" cy="210185"/>
          </a:xfrm>
          <a:custGeom>
            <a:avLst/>
            <a:gdLst/>
            <a:ahLst/>
            <a:cxnLst/>
            <a:rect l="l" t="t" r="r" b="b"/>
            <a:pathLst>
              <a:path w="454660" h="210185">
                <a:moveTo>
                  <a:pt x="0" y="209562"/>
                </a:moveTo>
                <a:lnTo>
                  <a:pt x="454037" y="209562"/>
                </a:lnTo>
                <a:lnTo>
                  <a:pt x="454037" y="0"/>
                </a:lnTo>
                <a:lnTo>
                  <a:pt x="0" y="0"/>
                </a:lnTo>
                <a:lnTo>
                  <a:pt x="0" y="209562"/>
                </a:lnTo>
                <a:close/>
              </a:path>
            </a:pathLst>
          </a:custGeom>
          <a:solidFill>
            <a:srgbClr val="A218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636369" y="2986583"/>
            <a:ext cx="454659" cy="210185"/>
          </a:xfrm>
          <a:custGeom>
            <a:avLst/>
            <a:gdLst/>
            <a:ahLst/>
            <a:cxnLst/>
            <a:rect l="l" t="t" r="r" b="b"/>
            <a:pathLst>
              <a:path w="454660" h="210185">
                <a:moveTo>
                  <a:pt x="0" y="209562"/>
                </a:moveTo>
                <a:lnTo>
                  <a:pt x="454037" y="209562"/>
                </a:lnTo>
                <a:lnTo>
                  <a:pt x="454037" y="0"/>
                </a:lnTo>
                <a:lnTo>
                  <a:pt x="0" y="0"/>
                </a:lnTo>
                <a:lnTo>
                  <a:pt x="0" y="209562"/>
                </a:lnTo>
                <a:close/>
              </a:path>
            </a:pathLst>
          </a:custGeom>
          <a:solidFill>
            <a:srgbClr val="C04F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636369" y="2507399"/>
            <a:ext cx="454659" cy="210185"/>
          </a:xfrm>
          <a:custGeom>
            <a:avLst/>
            <a:gdLst/>
            <a:ahLst/>
            <a:cxnLst/>
            <a:rect l="l" t="t" r="r" b="b"/>
            <a:pathLst>
              <a:path w="454660" h="210185">
                <a:moveTo>
                  <a:pt x="0" y="209562"/>
                </a:moveTo>
                <a:lnTo>
                  <a:pt x="454037" y="209562"/>
                </a:lnTo>
                <a:lnTo>
                  <a:pt x="454037" y="0"/>
                </a:lnTo>
                <a:lnTo>
                  <a:pt x="0" y="0"/>
                </a:lnTo>
                <a:lnTo>
                  <a:pt x="0" y="209562"/>
                </a:lnTo>
                <a:close/>
              </a:path>
            </a:pathLst>
          </a:custGeom>
          <a:solidFill>
            <a:srgbClr val="F29627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622256" y="2103404"/>
          <a:ext cx="6111240" cy="7202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1855"/>
                <a:gridCol w="140969"/>
                <a:gridCol w="471805"/>
                <a:gridCol w="489584"/>
                <a:gridCol w="471805"/>
                <a:gridCol w="173989"/>
                <a:gridCol w="142239"/>
                <a:gridCol w="472440"/>
                <a:gridCol w="490220"/>
                <a:gridCol w="472439"/>
                <a:gridCol w="173989"/>
                <a:gridCol w="142875"/>
                <a:gridCol w="463550"/>
                <a:gridCol w="499110"/>
                <a:gridCol w="472439"/>
                <a:gridCol w="170179"/>
              </a:tblGrid>
              <a:tr h="262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 marL="140335">
                        <a:lnSpc>
                          <a:spcPts val="800"/>
                        </a:lnSpc>
                      </a:pPr>
                      <a:r>
                        <a:rPr dirty="0" sz="800" spc="25" b="1">
                          <a:latin typeface="Gotham"/>
                          <a:cs typeface="Gotham"/>
                        </a:rPr>
                        <a:t>AW</a:t>
                      </a:r>
                      <a:r>
                        <a:rPr dirty="0" sz="800" spc="165" b="1">
                          <a:latin typeface="Gotham"/>
                          <a:cs typeface="Gotham"/>
                        </a:rPr>
                        <a:t> </a:t>
                      </a:r>
                      <a:r>
                        <a:rPr dirty="0" sz="800" spc="70" b="1">
                          <a:latin typeface="Gotham"/>
                          <a:cs typeface="Gotham"/>
                        </a:rPr>
                        <a:t>19/20</a:t>
                      </a:r>
                      <a:r>
                        <a:rPr dirty="0" sz="800" spc="-160" b="1">
                          <a:latin typeface="Gotham"/>
                          <a:cs typeface="Gotham"/>
                        </a:rPr>
                        <a:t> 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 marL="140970">
                        <a:lnSpc>
                          <a:spcPts val="800"/>
                        </a:lnSpc>
                      </a:pPr>
                      <a:r>
                        <a:rPr dirty="0" sz="800" spc="25" b="1">
                          <a:latin typeface="Gotham"/>
                          <a:cs typeface="Gotham"/>
                        </a:rPr>
                        <a:t>AW</a:t>
                      </a:r>
                      <a:r>
                        <a:rPr dirty="0" sz="800" spc="165" b="1">
                          <a:latin typeface="Gotham"/>
                          <a:cs typeface="Gotham"/>
                        </a:rPr>
                        <a:t> </a:t>
                      </a:r>
                      <a:r>
                        <a:rPr dirty="0" sz="800" spc="65" b="1">
                          <a:latin typeface="Gotham"/>
                          <a:cs typeface="Gotham"/>
                        </a:rPr>
                        <a:t>20/21</a:t>
                      </a:r>
                      <a:r>
                        <a:rPr dirty="0" sz="800" spc="-160" b="1">
                          <a:latin typeface="Gotham"/>
                          <a:cs typeface="Gotham"/>
                        </a:rPr>
                        <a:t> 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 marL="141605">
                        <a:lnSpc>
                          <a:spcPts val="800"/>
                        </a:lnSpc>
                      </a:pPr>
                      <a:r>
                        <a:rPr dirty="0" sz="800" spc="25" b="1">
                          <a:latin typeface="Gotham"/>
                          <a:cs typeface="Gotham"/>
                        </a:rPr>
                        <a:t>AW</a:t>
                      </a:r>
                      <a:r>
                        <a:rPr dirty="0" sz="800" spc="165" b="1">
                          <a:latin typeface="Gotham"/>
                          <a:cs typeface="Gotham"/>
                        </a:rPr>
                        <a:t> </a:t>
                      </a:r>
                      <a:r>
                        <a:rPr dirty="0" sz="800" spc="70" b="1">
                          <a:latin typeface="Gotham"/>
                          <a:cs typeface="Gotham"/>
                        </a:rPr>
                        <a:t>21/22</a:t>
                      </a:r>
                      <a:r>
                        <a:rPr dirty="0" sz="800" spc="-160" b="1">
                          <a:latin typeface="Gotham"/>
                          <a:cs typeface="Gotham"/>
                        </a:rPr>
                        <a:t> 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85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800" spc="70" b="1">
                          <a:latin typeface="Gotham"/>
                          <a:cs typeface="Gotham"/>
                        </a:rPr>
                        <a:t>YELLOWS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3114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15-1054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3304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15-1058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352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14-0826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80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800" spc="85" b="1">
                          <a:latin typeface="Gotham"/>
                          <a:cs typeface="Gotham"/>
                        </a:rPr>
                        <a:t>ORANGES</a:t>
                      </a:r>
                      <a:r>
                        <a:rPr dirty="0" sz="800" spc="-160" b="1">
                          <a:latin typeface="Gotham"/>
                          <a:cs typeface="Gotham"/>
                        </a:rPr>
                        <a:t> 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3304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18-1354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40029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16-1344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7308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dirty="0" sz="800" spc="70" b="1">
                          <a:latin typeface="Gotham"/>
                          <a:cs typeface="Gotham"/>
                        </a:rPr>
                        <a:t>REDS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5"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362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19-1557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349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18-1659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701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5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16-1431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8474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18-1630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05D5B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19-1522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E293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2701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5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19-1656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90213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3852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5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0218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dirty="0" sz="800" spc="85" b="1">
                          <a:latin typeface="Gotham"/>
                          <a:cs typeface="Gotham"/>
                        </a:rPr>
                        <a:t>PURPLES</a:t>
                      </a:r>
                      <a:r>
                        <a:rPr dirty="0" sz="800" spc="-160" b="1">
                          <a:latin typeface="Gotham"/>
                          <a:cs typeface="Gotham"/>
                        </a:rPr>
                        <a:t> 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729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17-3906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58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18-3410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4506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19-2024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2A3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14-3906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1ACB7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15-1512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0A69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7810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19-1955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A154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16-2107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18699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17-1505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858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19-3424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2456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36166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952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19-1623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835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59363E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19-2024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85725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762A3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040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24745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75" b="1">
                          <a:latin typeface="Gotham"/>
                          <a:cs typeface="Gotham"/>
                        </a:rPr>
                        <a:t>BLUES</a:t>
                      </a:r>
                      <a:r>
                        <a:rPr dirty="0" sz="800" spc="-160" b="1">
                          <a:latin typeface="Gotham"/>
                          <a:cs typeface="Gotham"/>
                        </a:rPr>
                        <a:t> 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70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14-4112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CBD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16-4013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89BA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18-4028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B5B6E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17-4427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FAC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17-4919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8838A"/>
                    </a:solidFill>
                  </a:tcPr>
                </a:tc>
                <a:tc>
                  <a:txBody>
                    <a:bodyPr/>
                    <a:lstStyle/>
                    <a:p>
                      <a:pPr algn="r" marR="9779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</a:t>
                      </a:r>
                      <a:r>
                        <a:rPr dirty="0" sz="650" spc="-7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4</a:t>
                      </a: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r>
                        <a:rPr dirty="0" sz="650" spc="-7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4</a:t>
                      </a: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B72B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15-4307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F8792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16-4404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F9D9A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16-4612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E9EA7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</a:tr>
              <a:tr h="24448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18-4417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64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19-4009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F344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19-4028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F3E55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18-4215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D6C7C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18-4417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66574"/>
                    </a:solidFill>
                  </a:tcPr>
                </a:tc>
                <a:tc>
                  <a:txBody>
                    <a:bodyPr/>
                    <a:lstStyle/>
                    <a:p>
                      <a:pPr algn="r" marR="7239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19-4044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F386B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16-5106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1A79F"/>
                    </a:solidFill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17-5117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07F8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18-4028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B596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</a:tr>
              <a:tr h="2270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19-4229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3E4F5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19-4526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20546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18-4612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556C6D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19-4013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2F2F3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19-4316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394F5B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</a:tr>
              <a:tr h="15342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25984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dirty="0" sz="800" spc="80" b="1">
                          <a:latin typeface="Gotham"/>
                          <a:cs typeface="Gotham"/>
                        </a:rPr>
                        <a:t>GREENS</a:t>
                      </a:r>
                      <a:r>
                        <a:rPr dirty="0" sz="800" spc="-160" b="1">
                          <a:latin typeface="Gotham"/>
                          <a:cs typeface="Gotham"/>
                        </a:rPr>
                        <a:t> 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70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16-0110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AB0A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15-0525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5B07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16-0237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6A15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16-0220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CA180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16-0235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BAC54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826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16-5</a:t>
                      </a:r>
                      <a:r>
                        <a:rPr dirty="0" sz="650" spc="-3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5</a:t>
                      </a: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1948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14-0216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ABA95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15-0548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B12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16-0237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F994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3605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17-6219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5681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19-5513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314E4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18-0426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656345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18-0108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47755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18-0228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6034"/>
                    </a:solidFill>
                  </a:tcPr>
                </a:tc>
                <a:tc>
                  <a:txBody>
                    <a:bodyPr/>
                    <a:lstStyle/>
                    <a:p>
                      <a:pPr algn="r" marR="7493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19-5030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424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17-6009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16E64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18-0324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5794B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18-0510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66860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31843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19-6311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81915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38503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19-0307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80645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45493E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490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1013"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dirty="0" sz="800" spc="80" b="1">
                          <a:latin typeface="Gotham"/>
                          <a:cs typeface="Gotham"/>
                        </a:rPr>
                        <a:t>BROWNS</a:t>
                      </a:r>
                      <a:r>
                        <a:rPr dirty="0" sz="800" spc="-160" b="1">
                          <a:latin typeface="Gotham"/>
                          <a:cs typeface="Gotham"/>
                        </a:rPr>
                        <a:t> 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701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13-0905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5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14-1110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BD9A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15-1218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FB798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14-1208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6B095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16-1139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79754"/>
                    </a:solidFill>
                  </a:tcPr>
                </a:tc>
                <a:tc>
                  <a:txBody>
                    <a:bodyPr/>
                    <a:lstStyle/>
                    <a:p>
                      <a:pPr algn="r" marR="9461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</a:t>
                      </a:r>
                      <a:r>
                        <a:rPr dirty="0" sz="650" spc="-1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3</a:t>
                      </a: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E977C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16-1317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9880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17-1109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D8C7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17-1212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08077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448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15-1309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6B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16-1109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837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16-1212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9A18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17-1320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09173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18-0820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F624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9398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</a:t>
                      </a:r>
                      <a:r>
                        <a:rPr dirty="0" sz="65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7592B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17-1328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E8464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18-0513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A605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18-1022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56D4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448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17-0843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E7E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17-1022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F876A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17-1129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7D4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18-1421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0685C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19-0912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2413D"/>
                    </a:solidFill>
                  </a:tcPr>
                </a:tc>
                <a:tc>
                  <a:txBody>
                    <a:bodyPr/>
                    <a:lstStyle/>
                    <a:p>
                      <a:pPr algn="r" marR="9207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</a:t>
                      </a:r>
                      <a:r>
                        <a:rPr dirty="0" sz="65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r>
                        <a:rPr dirty="0" sz="650" spc="-2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2</a:t>
                      </a: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84D3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18-1306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46360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19-1321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A333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19-1540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23930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4448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17-1328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E84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18-0840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15D2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18-0950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C642C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19-1235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C463A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19-1338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A3433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636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19-1333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34C3A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19-3803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35B5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4494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95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18-1421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D64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18-1531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3433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650" spc="-5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19-1015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76200">
                    <a:lnL w="381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3F3C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19-1619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8509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C3238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35746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19-1118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85090"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59403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076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121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85" b="1">
                          <a:latin typeface="Gotham"/>
                          <a:cs typeface="Gotham"/>
                        </a:rPr>
                        <a:t>NEUTRALS</a:t>
                      </a:r>
                      <a:r>
                        <a:rPr dirty="0" sz="800" spc="-160" b="1">
                          <a:latin typeface="Gotham"/>
                          <a:cs typeface="Gotham"/>
                        </a:rPr>
                        <a:t> </a:t>
                      </a:r>
                      <a:endParaRPr sz="800">
                        <a:latin typeface="Gotham"/>
                        <a:cs typeface="Gotham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8293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650">
                          <a:latin typeface="Barlow"/>
                          <a:cs typeface="Barlow"/>
                        </a:rPr>
                        <a:t>11-0602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8419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7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16-4402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8419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A4A19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18-4005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8419">
                    <a:lnL w="38100">
                      <a:solidFill>
                        <a:srgbClr val="FFFFFF"/>
                      </a:solidFill>
                      <a:prstDash val="solid"/>
                    </a:lnL>
                    <a:solidFill>
                      <a:srgbClr val="736F7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16-5803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8419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A99F9B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18-0503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8419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6A6869"/>
                    </a:solidFill>
                  </a:tcPr>
                </a:tc>
                <a:tc>
                  <a:txBody>
                    <a:bodyPr/>
                    <a:lstStyle/>
                    <a:p>
                      <a:pPr algn="r" marR="7366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650" spc="-1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19-4220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8419">
                    <a:lnL w="38100">
                      <a:solidFill>
                        <a:srgbClr val="FFFFFF"/>
                      </a:solidFill>
                      <a:prstDash val="solid"/>
                    </a:lnL>
                    <a:solidFill>
                      <a:srgbClr val="46515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9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650">
                          <a:latin typeface="Barlow"/>
                          <a:cs typeface="Barlow"/>
                        </a:rPr>
                        <a:t>11-0601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59690">
                    <a:lnL w="3175">
                      <a:solidFill>
                        <a:srgbClr val="DADADA"/>
                      </a:solidFill>
                      <a:prstDash val="solid"/>
                    </a:lnL>
                    <a:lnR w="3175">
                      <a:solidFill>
                        <a:srgbClr val="DADADA"/>
                      </a:solidFill>
                      <a:prstDash val="solid"/>
                    </a:lnR>
                    <a:lnT w="3175">
                      <a:solidFill>
                        <a:srgbClr val="DADADA"/>
                      </a:solidFill>
                      <a:prstDash val="solid"/>
                    </a:lnT>
                    <a:lnB w="3175">
                      <a:solidFill>
                        <a:srgbClr val="DADADA"/>
                      </a:solidFill>
                      <a:prstDash val="soli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15-4502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60325">
                    <a:lnL w="3175">
                      <a:solidFill>
                        <a:srgbClr val="DADADA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C0B7A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397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16-3802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60325">
                    <a:lnL w="38100">
                      <a:solidFill>
                        <a:srgbClr val="FFFFFF"/>
                      </a:solidFill>
                      <a:prstDash val="solid"/>
                    </a:lnL>
                    <a:solidFill>
                      <a:srgbClr val="A0989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</a:tr>
              <a:tr h="23529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19-4007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84455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28282E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dirty="0" sz="650">
                          <a:solidFill>
                            <a:srgbClr val="FFFFFF"/>
                          </a:solidFill>
                          <a:latin typeface="Barlow"/>
                          <a:cs typeface="Barlow"/>
                        </a:rPr>
                        <a:t>19-4305</a:t>
                      </a:r>
                      <a:endParaRPr sz="650">
                        <a:latin typeface="Barlow"/>
                        <a:cs typeface="Barlow"/>
                      </a:endParaRPr>
                    </a:p>
                  </a:txBody>
                  <a:tcPr marL="0" marR="0" marB="0" marT="84455">
                    <a:lnT w="3175">
                      <a:solidFill>
                        <a:srgbClr val="DADADA"/>
                      </a:solidFill>
                      <a:prstDash val="solid"/>
                    </a:lnT>
                    <a:solidFill>
                      <a:srgbClr val="373738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074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B w="3175">
                      <a:solidFill>
                        <a:srgbClr val="87878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57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878787"/>
                      </a:solidFill>
                      <a:prstDash val="solid"/>
                    </a:lnL>
                    <a:lnR w="3175">
                      <a:solidFill>
                        <a:srgbClr val="878787"/>
                      </a:solidFill>
                      <a:prstDash val="solid"/>
                    </a:lnR>
                    <a:lnT w="3175">
                      <a:solidFill>
                        <a:srgbClr val="87878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2" name="object 52"/>
          <p:cNvSpPr txBox="1"/>
          <p:nvPr/>
        </p:nvSpPr>
        <p:spPr>
          <a:xfrm>
            <a:off x="583181" y="965586"/>
            <a:ext cx="29273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otham"/>
                <a:cs typeface="Gotham"/>
              </a:rPr>
              <a:t>C</a:t>
            </a:r>
            <a:r>
              <a:rPr dirty="0" sz="1400" spc="-180" b="1">
                <a:latin typeface="Gotham"/>
                <a:cs typeface="Gotham"/>
              </a:rPr>
              <a:t> </a:t>
            </a:r>
            <a:r>
              <a:rPr dirty="0" sz="1400" spc="140" b="1">
                <a:latin typeface="Gotham"/>
                <a:cs typeface="Gotham"/>
              </a:rPr>
              <a:t>OL</a:t>
            </a:r>
            <a:r>
              <a:rPr dirty="0" sz="1400" spc="-204" b="1">
                <a:latin typeface="Gotham"/>
                <a:cs typeface="Gotham"/>
              </a:rPr>
              <a:t> </a:t>
            </a:r>
            <a:r>
              <a:rPr dirty="0" sz="1400" spc="185" b="1">
                <a:latin typeface="Gotham"/>
                <a:cs typeface="Gotham"/>
              </a:rPr>
              <a:t>OUR</a:t>
            </a:r>
            <a:r>
              <a:rPr dirty="0" sz="1400" spc="535" b="1">
                <a:latin typeface="Gotham"/>
                <a:cs typeface="Gotham"/>
              </a:rPr>
              <a:t> </a:t>
            </a:r>
            <a:r>
              <a:rPr dirty="0" sz="1400" spc="220" b="1">
                <a:latin typeface="Gotham"/>
                <a:cs typeface="Gotham"/>
              </a:rPr>
              <a:t>DEVEL</a:t>
            </a:r>
            <a:r>
              <a:rPr dirty="0" sz="1400" spc="-204" b="1">
                <a:latin typeface="Gotham"/>
                <a:cs typeface="Gotham"/>
              </a:rPr>
              <a:t> </a:t>
            </a:r>
            <a:r>
              <a:rPr dirty="0" sz="1400" spc="229" b="1">
                <a:latin typeface="Gotham"/>
                <a:cs typeface="Gotham"/>
              </a:rPr>
              <a:t>OPMENT</a:t>
            </a:r>
            <a:r>
              <a:rPr dirty="0" sz="1400" spc="-140" b="1">
                <a:latin typeface="Gotham"/>
                <a:cs typeface="Gotham"/>
              </a:rPr>
              <a:t> </a:t>
            </a:r>
            <a:endParaRPr sz="1400">
              <a:latin typeface="Gotham"/>
              <a:cs typeface="Gotham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27297" y="186700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103057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1787236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404639" y="186704"/>
            <a:ext cx="5073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pej</a:t>
            </a:r>
            <a:r>
              <a:rPr dirty="0" sz="800" spc="-5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toolbox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980413" y="273381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94" y="0"/>
                </a:lnTo>
              </a:path>
            </a:pathLst>
          </a:custGeom>
          <a:ln w="4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13664592" y="186704"/>
            <a:ext cx="9283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latin typeface="Barlow"/>
                <a:cs typeface="Barlow"/>
              </a:rPr>
              <a:t>autumn/winter</a:t>
            </a:r>
            <a:r>
              <a:rPr dirty="0" sz="800" spc="-45">
                <a:latin typeface="Barlow"/>
                <a:cs typeface="Barlow"/>
              </a:rPr>
              <a:t> </a:t>
            </a:r>
            <a:r>
              <a:rPr dirty="0" sz="800" spc="-5">
                <a:latin typeface="Barlow"/>
                <a:cs typeface="Barlow"/>
              </a:rPr>
              <a:t>21/22</a:t>
            </a:r>
            <a:endParaRPr sz="800">
              <a:latin typeface="Barlow"/>
              <a:cs typeface="Barlow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27297" y="10397703"/>
            <a:ext cx="1619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197</a:t>
            </a:r>
            <a:endParaRPr sz="800">
              <a:latin typeface="Barlow"/>
              <a:cs typeface="Barl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426685" y="10397703"/>
            <a:ext cx="1663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Barlow"/>
                <a:cs typeface="Barlow"/>
              </a:rPr>
              <a:t>198</a:t>
            </a:r>
            <a:endParaRPr sz="800">
              <a:latin typeface="Barlow"/>
              <a:cs typeface="Barlow"/>
            </a:endParaRPr>
          </a:p>
        </p:txBody>
      </p:sp>
    </p:spTree>
  </p:cSld>
  <p:clrMapOvr>
    <a:masterClrMapping/>
  </p:clrMapOvr>
  <p:transition spd="fast">
    <p:fade thruBlk="0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2020-06-22T09:00:57Z</dcterms:created>
  <dcterms:modified xsi:type="dcterms:W3CDTF">2020-06-22T09:00:57Z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2020-03-31T00:00:00Z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2020-06-22T00:00:00Z</vt:filetime>
  </property>
</Properties>
</file>